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4"/>
  </p:notesMasterIdLst>
  <p:handoutMasterIdLst>
    <p:handoutMasterId r:id="rId35"/>
  </p:handoutMasterIdLst>
  <p:sldIdLst>
    <p:sldId id="606" r:id="rId2"/>
    <p:sldId id="607" r:id="rId3"/>
    <p:sldId id="618" r:id="rId4"/>
    <p:sldId id="620" r:id="rId5"/>
    <p:sldId id="622" r:id="rId6"/>
    <p:sldId id="638" r:id="rId7"/>
    <p:sldId id="609" r:id="rId8"/>
    <p:sldId id="610" r:id="rId9"/>
    <p:sldId id="608" r:id="rId10"/>
    <p:sldId id="616" r:id="rId11"/>
    <p:sldId id="614" r:id="rId12"/>
    <p:sldId id="613" r:id="rId13"/>
    <p:sldId id="615" r:id="rId14"/>
    <p:sldId id="619" r:id="rId15"/>
    <p:sldId id="643" r:id="rId16"/>
    <p:sldId id="625" r:id="rId17"/>
    <p:sldId id="611" r:id="rId18"/>
    <p:sldId id="612" r:id="rId19"/>
    <p:sldId id="624" r:id="rId20"/>
    <p:sldId id="646" r:id="rId21"/>
    <p:sldId id="635" r:id="rId22"/>
    <p:sldId id="628" r:id="rId23"/>
    <p:sldId id="634" r:id="rId24"/>
    <p:sldId id="632" r:id="rId25"/>
    <p:sldId id="633" r:id="rId26"/>
    <p:sldId id="629" r:id="rId27"/>
    <p:sldId id="641" r:id="rId28"/>
    <p:sldId id="642" r:id="rId29"/>
    <p:sldId id="631" r:id="rId30"/>
    <p:sldId id="621" r:id="rId31"/>
    <p:sldId id="647" r:id="rId32"/>
    <p:sldId id="602" r:id="rId33"/>
  </p:sldIdLst>
  <p:sldSz cx="9144000" cy="6858000" type="screen4x3"/>
  <p:notesSz cx="6797675" cy="9926638"/>
  <p:defaultTextStyle>
    <a:defPPr>
      <a:defRPr lang="en-US"/>
    </a:defPPr>
    <a:lvl1pPr algn="ctr" rtl="0" fontAlgn="base">
      <a:spcBef>
        <a:spcPct val="0"/>
      </a:spcBef>
      <a:spcAft>
        <a:spcPct val="0"/>
      </a:spcAft>
      <a:defRPr sz="2400" kern="1200">
        <a:solidFill>
          <a:srgbClr val="4A3242"/>
        </a:solidFill>
        <a:latin typeface="Calibri" pitchFamily="34" charset="0"/>
        <a:ea typeface="+mn-ea"/>
        <a:cs typeface="+mn-cs"/>
      </a:defRPr>
    </a:lvl1pPr>
    <a:lvl2pPr marL="457200" algn="ctr" rtl="0" fontAlgn="base">
      <a:spcBef>
        <a:spcPct val="0"/>
      </a:spcBef>
      <a:spcAft>
        <a:spcPct val="0"/>
      </a:spcAft>
      <a:defRPr sz="2400" kern="1200">
        <a:solidFill>
          <a:srgbClr val="4A3242"/>
        </a:solidFill>
        <a:latin typeface="Calibri" pitchFamily="34" charset="0"/>
        <a:ea typeface="+mn-ea"/>
        <a:cs typeface="+mn-cs"/>
      </a:defRPr>
    </a:lvl2pPr>
    <a:lvl3pPr marL="914400" algn="ctr" rtl="0" fontAlgn="base">
      <a:spcBef>
        <a:spcPct val="0"/>
      </a:spcBef>
      <a:spcAft>
        <a:spcPct val="0"/>
      </a:spcAft>
      <a:defRPr sz="2400" kern="1200">
        <a:solidFill>
          <a:srgbClr val="4A3242"/>
        </a:solidFill>
        <a:latin typeface="Calibri" pitchFamily="34" charset="0"/>
        <a:ea typeface="+mn-ea"/>
        <a:cs typeface="+mn-cs"/>
      </a:defRPr>
    </a:lvl3pPr>
    <a:lvl4pPr marL="1371600" algn="ctr" rtl="0" fontAlgn="base">
      <a:spcBef>
        <a:spcPct val="0"/>
      </a:spcBef>
      <a:spcAft>
        <a:spcPct val="0"/>
      </a:spcAft>
      <a:defRPr sz="2400" kern="1200">
        <a:solidFill>
          <a:srgbClr val="4A3242"/>
        </a:solidFill>
        <a:latin typeface="Calibri" pitchFamily="34" charset="0"/>
        <a:ea typeface="+mn-ea"/>
        <a:cs typeface="+mn-cs"/>
      </a:defRPr>
    </a:lvl4pPr>
    <a:lvl5pPr marL="1828800" algn="ctr" rtl="0" fontAlgn="base">
      <a:spcBef>
        <a:spcPct val="0"/>
      </a:spcBef>
      <a:spcAft>
        <a:spcPct val="0"/>
      </a:spcAft>
      <a:defRPr sz="2400" kern="1200">
        <a:solidFill>
          <a:srgbClr val="4A3242"/>
        </a:solidFill>
        <a:latin typeface="Calibri" pitchFamily="34" charset="0"/>
        <a:ea typeface="+mn-ea"/>
        <a:cs typeface="+mn-cs"/>
      </a:defRPr>
    </a:lvl5pPr>
    <a:lvl6pPr marL="2286000" algn="l" defTabSz="914400" rtl="0" eaLnBrk="1" latinLnBrk="0" hangingPunct="1">
      <a:defRPr sz="2400" kern="1200">
        <a:solidFill>
          <a:srgbClr val="4A3242"/>
        </a:solidFill>
        <a:latin typeface="Calibri" pitchFamily="34" charset="0"/>
        <a:ea typeface="+mn-ea"/>
        <a:cs typeface="+mn-cs"/>
      </a:defRPr>
    </a:lvl6pPr>
    <a:lvl7pPr marL="2743200" algn="l" defTabSz="914400" rtl="0" eaLnBrk="1" latinLnBrk="0" hangingPunct="1">
      <a:defRPr sz="2400" kern="1200">
        <a:solidFill>
          <a:srgbClr val="4A3242"/>
        </a:solidFill>
        <a:latin typeface="Calibri" pitchFamily="34" charset="0"/>
        <a:ea typeface="+mn-ea"/>
        <a:cs typeface="+mn-cs"/>
      </a:defRPr>
    </a:lvl7pPr>
    <a:lvl8pPr marL="3200400" algn="l" defTabSz="914400" rtl="0" eaLnBrk="1" latinLnBrk="0" hangingPunct="1">
      <a:defRPr sz="2400" kern="1200">
        <a:solidFill>
          <a:srgbClr val="4A3242"/>
        </a:solidFill>
        <a:latin typeface="Calibri" pitchFamily="34" charset="0"/>
        <a:ea typeface="+mn-ea"/>
        <a:cs typeface="+mn-cs"/>
      </a:defRPr>
    </a:lvl8pPr>
    <a:lvl9pPr marL="3657600" algn="l" defTabSz="914400" rtl="0" eaLnBrk="1" latinLnBrk="0" hangingPunct="1">
      <a:defRPr sz="2400" kern="1200">
        <a:solidFill>
          <a:srgbClr val="4A3242"/>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3242"/>
    <a:srgbClr val="FFFFD1"/>
    <a:srgbClr val="FFFFBF"/>
    <a:srgbClr val="A7E8FF"/>
    <a:srgbClr val="5F5F5F"/>
    <a:srgbClr val="165788"/>
    <a:srgbClr val="4B2942"/>
    <a:srgbClr val="D52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6646" autoAdjust="0"/>
  </p:normalViewPr>
  <p:slideViewPr>
    <p:cSldViewPr>
      <p:cViewPr>
        <p:scale>
          <a:sx n="100" d="100"/>
          <a:sy n="100" d="100"/>
        </p:scale>
        <p:origin x="-130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61" tIns="45981" rIns="91961" bIns="45981" numCol="1" anchor="t" anchorCtr="0" compatLnSpc="1">
            <a:prstTxWarp prst="textNoShape">
              <a:avLst/>
            </a:prstTxWarp>
          </a:bodyPr>
          <a:lstStyle>
            <a:lvl1pPr algn="l" defTabSz="920750">
              <a:defRPr sz="1200">
                <a:solidFill>
                  <a:schemeClr val="tx1"/>
                </a:solidFill>
              </a:defRPr>
            </a:lvl1pPr>
          </a:lstStyle>
          <a:p>
            <a:endParaRPr lang="en-US"/>
          </a:p>
        </p:txBody>
      </p:sp>
      <p:sp>
        <p:nvSpPr>
          <p:cNvPr id="10243" name="Rectangle 3"/>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61" tIns="45981" rIns="91961" bIns="45981" numCol="1" anchor="t" anchorCtr="0" compatLnSpc="1">
            <a:prstTxWarp prst="textNoShape">
              <a:avLst/>
            </a:prstTxWarp>
          </a:bodyPr>
          <a:lstStyle>
            <a:lvl1pPr algn="r" defTabSz="920750">
              <a:defRPr sz="1200">
                <a:solidFill>
                  <a:schemeClr val="tx1"/>
                </a:solidFill>
              </a:defRPr>
            </a:lvl1pPr>
          </a:lstStyle>
          <a:p>
            <a:endParaRPr lang="en-US"/>
          </a:p>
        </p:txBody>
      </p:sp>
      <p:sp>
        <p:nvSpPr>
          <p:cNvPr id="10244"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61" tIns="45981" rIns="91961" bIns="45981" numCol="1" anchor="b" anchorCtr="0" compatLnSpc="1">
            <a:prstTxWarp prst="textNoShape">
              <a:avLst/>
            </a:prstTxWarp>
          </a:bodyPr>
          <a:lstStyle>
            <a:lvl1pPr algn="l" defTabSz="920750">
              <a:defRPr sz="1200">
                <a:solidFill>
                  <a:schemeClr val="tx1"/>
                </a:solidFill>
              </a:defRPr>
            </a:lvl1pPr>
          </a:lstStyle>
          <a:p>
            <a:endParaRPr lang="en-US"/>
          </a:p>
        </p:txBody>
      </p:sp>
      <p:sp>
        <p:nvSpPr>
          <p:cNvPr id="10245" name="Rectangle 5"/>
          <p:cNvSpPr>
            <a:spLocks noGrp="1" noChangeArrowheads="1"/>
          </p:cNvSpPr>
          <p:nvPr>
            <p:ph type="sldNum" sz="quarter" idx="3"/>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61" tIns="45981" rIns="91961" bIns="45981" numCol="1" anchor="b" anchorCtr="0" compatLnSpc="1">
            <a:prstTxWarp prst="textNoShape">
              <a:avLst/>
            </a:prstTxWarp>
          </a:bodyPr>
          <a:lstStyle>
            <a:lvl1pPr algn="r" defTabSz="920750">
              <a:defRPr sz="1200">
                <a:solidFill>
                  <a:schemeClr val="tx1"/>
                </a:solidFill>
              </a:defRPr>
            </a:lvl1pPr>
          </a:lstStyle>
          <a:p>
            <a:fld id="{022C6962-DCB8-465C-ABCD-782641B0301F}" type="slidenum">
              <a:rPr lang="en-US"/>
              <a:pPr/>
              <a:t>‹#›</a:t>
            </a:fld>
            <a:endParaRPr lang="en-US"/>
          </a:p>
        </p:txBody>
      </p:sp>
    </p:spTree>
    <p:extLst>
      <p:ext uri="{BB962C8B-B14F-4D97-AF65-F5344CB8AC3E}">
        <p14:creationId xmlns:p14="http://schemas.microsoft.com/office/powerpoint/2010/main" val="1947460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1941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61" tIns="45981" rIns="91961" bIns="45981" numCol="1" anchor="t" anchorCtr="0" compatLnSpc="1">
            <a:prstTxWarp prst="textNoShape">
              <a:avLst/>
            </a:prstTxWarp>
          </a:bodyPr>
          <a:lstStyle>
            <a:lvl1pPr algn="l" defTabSz="920750">
              <a:defRPr sz="1200">
                <a:solidFill>
                  <a:schemeClr val="tx1"/>
                </a:solidFill>
              </a:defRPr>
            </a:lvl1pPr>
          </a:lstStyle>
          <a:p>
            <a:endParaRPr lang="en-US"/>
          </a:p>
        </p:txBody>
      </p:sp>
      <p:sp>
        <p:nvSpPr>
          <p:cNvPr id="25603" name="Rectangle 3"/>
          <p:cNvSpPr>
            <a:spLocks noGrp="1" noChangeArrowheads="1"/>
          </p:cNvSpPr>
          <p:nvPr>
            <p:ph type="dt" idx="1"/>
          </p:nvPr>
        </p:nvSpPr>
        <p:spPr bwMode="auto">
          <a:xfrm>
            <a:off x="3840163" y="0"/>
            <a:ext cx="291941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61" tIns="45981" rIns="91961" bIns="45981" numCol="1" anchor="t" anchorCtr="0" compatLnSpc="1">
            <a:prstTxWarp prst="textNoShape">
              <a:avLst/>
            </a:prstTxWarp>
          </a:bodyPr>
          <a:lstStyle>
            <a:lvl1pPr algn="r" defTabSz="920750">
              <a:defRPr sz="1200">
                <a:solidFill>
                  <a:schemeClr val="tx1"/>
                </a:solidFill>
              </a:defRPr>
            </a:lvl1pPr>
          </a:lstStyle>
          <a:p>
            <a:endParaRPr lang="en-US"/>
          </a:p>
        </p:txBody>
      </p:sp>
      <p:sp>
        <p:nvSpPr>
          <p:cNvPr id="25604" name="Rectangle 4"/>
          <p:cNvSpPr>
            <a:spLocks noGrp="1" noRot="1" noChangeAspect="1" noChangeArrowheads="1" noTextEdit="1"/>
          </p:cNvSpPr>
          <p:nvPr>
            <p:ph type="sldImg" idx="2"/>
          </p:nvPr>
        </p:nvSpPr>
        <p:spPr bwMode="auto">
          <a:xfrm>
            <a:off x="968375" y="765175"/>
            <a:ext cx="4900613" cy="36750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920750" y="4745038"/>
            <a:ext cx="4994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61" tIns="45981" rIns="91961" bIns="4598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6" name="Rectangle 6"/>
          <p:cNvSpPr>
            <a:spLocks noGrp="1" noChangeArrowheads="1"/>
          </p:cNvSpPr>
          <p:nvPr>
            <p:ph type="ftr" sz="quarter" idx="4"/>
          </p:nvPr>
        </p:nvSpPr>
        <p:spPr bwMode="auto">
          <a:xfrm>
            <a:off x="0" y="9413875"/>
            <a:ext cx="29194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61" tIns="45981" rIns="91961" bIns="45981" numCol="1" anchor="b" anchorCtr="0" compatLnSpc="1">
            <a:prstTxWarp prst="textNoShape">
              <a:avLst/>
            </a:prstTxWarp>
          </a:bodyPr>
          <a:lstStyle>
            <a:lvl1pPr algn="l" defTabSz="920750">
              <a:defRPr sz="1200">
                <a:solidFill>
                  <a:schemeClr val="tx1"/>
                </a:solidFill>
              </a:defRPr>
            </a:lvl1pPr>
          </a:lstStyle>
          <a:p>
            <a:endParaRPr lang="en-US"/>
          </a:p>
        </p:txBody>
      </p:sp>
      <p:sp>
        <p:nvSpPr>
          <p:cNvPr id="25607" name="Rectangle 7"/>
          <p:cNvSpPr>
            <a:spLocks noGrp="1" noChangeArrowheads="1"/>
          </p:cNvSpPr>
          <p:nvPr>
            <p:ph type="sldNum" sz="quarter" idx="5"/>
          </p:nvPr>
        </p:nvSpPr>
        <p:spPr bwMode="auto">
          <a:xfrm>
            <a:off x="3840163" y="9413875"/>
            <a:ext cx="2919412"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61" tIns="45981" rIns="91961" bIns="45981" numCol="1" anchor="b" anchorCtr="0" compatLnSpc="1">
            <a:prstTxWarp prst="textNoShape">
              <a:avLst/>
            </a:prstTxWarp>
          </a:bodyPr>
          <a:lstStyle>
            <a:lvl1pPr algn="r" defTabSz="920750">
              <a:defRPr sz="1200">
                <a:solidFill>
                  <a:schemeClr val="tx1"/>
                </a:solidFill>
              </a:defRPr>
            </a:lvl1pPr>
          </a:lstStyle>
          <a:p>
            <a:fld id="{F9945889-174E-44EE-8463-7B65C5CA50D7}" type="slidenum">
              <a:rPr lang="en-US"/>
              <a:pPr/>
              <a:t>‹#›</a:t>
            </a:fld>
            <a:endParaRPr lang="en-US"/>
          </a:p>
        </p:txBody>
      </p:sp>
    </p:spTree>
    <p:extLst>
      <p:ext uri="{BB962C8B-B14F-4D97-AF65-F5344CB8AC3E}">
        <p14:creationId xmlns:p14="http://schemas.microsoft.com/office/powerpoint/2010/main" val="2657115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0B1B6E-5848-44E8-9730-5787DE1848E4}" type="slidenum">
              <a:rPr lang="en-US"/>
              <a:pPr/>
              <a:t>1</a:t>
            </a:fld>
            <a:endParaRPr lang="en-US"/>
          </a:p>
        </p:txBody>
      </p:sp>
      <p:sp>
        <p:nvSpPr>
          <p:cNvPr id="994306" name="Rectangle 2"/>
          <p:cNvSpPr>
            <a:spLocks noGrp="1" noRot="1" noChangeAspect="1" noChangeArrowheads="1" noTextEdit="1"/>
          </p:cNvSpPr>
          <p:nvPr>
            <p:ph type="sldImg"/>
          </p:nvPr>
        </p:nvSpPr>
        <p:spPr>
          <a:ln/>
        </p:spPr>
      </p:sp>
      <p:sp>
        <p:nvSpPr>
          <p:cNvPr id="994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Schematic section showing the three geothermal reservoirs and in a schematic</a:t>
            </a:r>
            <a:r>
              <a:rPr lang="en-US" baseline="0" dirty="0" smtClean="0"/>
              <a:t> way their distribution</a:t>
            </a:r>
          </a:p>
          <a:p>
            <a:r>
              <a:rPr lang="en-US" baseline="0" dirty="0" smtClean="0"/>
              <a:t>Note: </a:t>
            </a:r>
          </a:p>
          <a:p>
            <a:pPr marL="171450" indent="-171450">
              <a:buFont typeface="Arial" pitchFamily="34" charset="0"/>
              <a:buChar char="•"/>
            </a:pPr>
            <a:r>
              <a:rPr lang="en-US" baseline="0" dirty="0" smtClean="0"/>
              <a:t>the </a:t>
            </a:r>
            <a:r>
              <a:rPr lang="en-US" baseline="0" dirty="0" err="1" smtClean="0"/>
              <a:t>Gaag</a:t>
            </a:r>
            <a:r>
              <a:rPr lang="en-US" baseline="0" dirty="0" smtClean="0"/>
              <a:t> uplift</a:t>
            </a:r>
          </a:p>
          <a:p>
            <a:pPr marL="171450" indent="-171450">
              <a:buFont typeface="Arial" pitchFamily="34" charset="0"/>
              <a:buChar char="•"/>
            </a:pPr>
            <a:r>
              <a:rPr lang="en-US" baseline="0" dirty="0" smtClean="0"/>
              <a:t>The Delft sandstone to the NE</a:t>
            </a:r>
          </a:p>
          <a:p>
            <a:pPr marL="171450" indent="-171450">
              <a:buFont typeface="Arial" pitchFamily="34" charset="0"/>
              <a:buChar char="•"/>
            </a:pPr>
            <a:r>
              <a:rPr lang="en-US" baseline="0" dirty="0" smtClean="0"/>
              <a:t>The </a:t>
            </a:r>
            <a:r>
              <a:rPr lang="en-US" baseline="0" dirty="0" err="1" smtClean="0"/>
              <a:t>Alblasserdam</a:t>
            </a:r>
            <a:r>
              <a:rPr lang="en-US" baseline="0" dirty="0" smtClean="0"/>
              <a:t> sandstone to the SW</a:t>
            </a:r>
          </a:p>
          <a:p>
            <a:pPr marL="171450" indent="-171450">
              <a:buFont typeface="Arial" pitchFamily="34" charset="0"/>
              <a:buChar char="•"/>
            </a:pPr>
            <a:r>
              <a:rPr lang="en-US" baseline="0" dirty="0" smtClean="0"/>
              <a:t>The </a:t>
            </a:r>
            <a:r>
              <a:rPr lang="en-US" baseline="0" dirty="0" err="1" smtClean="0"/>
              <a:t>Berkel</a:t>
            </a:r>
            <a:r>
              <a:rPr lang="en-US" baseline="0" dirty="0" smtClean="0"/>
              <a:t> sandstone crossing the </a:t>
            </a:r>
            <a:r>
              <a:rPr lang="en-US" baseline="0" dirty="0" err="1" smtClean="0"/>
              <a:t>gaag</a:t>
            </a:r>
            <a:r>
              <a:rPr lang="en-US" baseline="0" dirty="0" smtClean="0"/>
              <a:t> uplift</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10</a:t>
            </a:fld>
            <a:endParaRPr lang="en-US"/>
          </a:p>
        </p:txBody>
      </p:sp>
    </p:spTree>
    <p:extLst>
      <p:ext uri="{BB962C8B-B14F-4D97-AF65-F5344CB8AC3E}">
        <p14:creationId xmlns:p14="http://schemas.microsoft.com/office/powerpoint/2010/main" val="4077378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dirty="0" smtClean="0"/>
              <a:t>Potential Doublets in the  Rijswijk-</a:t>
            </a:r>
            <a:r>
              <a:rPr lang="en-US" sz="1200" b="0" dirty="0" err="1" smtClean="0"/>
              <a:t>Berkel</a:t>
            </a:r>
            <a:r>
              <a:rPr lang="en-US" sz="1200" b="0" dirty="0" smtClean="0"/>
              <a:t> reservoir of the Westland Area. This reservoir</a:t>
            </a:r>
            <a:r>
              <a:rPr lang="en-US" sz="1200" b="0" baseline="0" dirty="0" smtClean="0"/>
              <a:t> has not yet been tested in this area.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baseline="0" dirty="0" smtClean="0"/>
              <a:t>Note: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b="0" baseline="0" dirty="0" smtClean="0"/>
              <a:t>There is potential for some 4 doublets and possibly 2 more toward the west, if reservoir quality does allow this.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b="0" baseline="0" dirty="0" smtClean="0"/>
              <a:t>the </a:t>
            </a:r>
            <a:r>
              <a:rPr lang="en-US" sz="1200" b="0" baseline="0" dirty="0" err="1" smtClean="0"/>
              <a:t>Gaag</a:t>
            </a:r>
            <a:r>
              <a:rPr lang="en-US" sz="1200" b="0" baseline="0" dirty="0" smtClean="0"/>
              <a:t> uplift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b="0" baseline="0" dirty="0" smtClean="0"/>
              <a:t>The sand is a coast-near deposit, foreshore beach possible offshore bar.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b="0" baseline="0" dirty="0" smtClean="0"/>
              <a:t>It is thin and </a:t>
            </a:r>
            <a:r>
              <a:rPr lang="en-US" sz="1200" b="0" baseline="0" dirty="0" err="1" smtClean="0"/>
              <a:t>shaley</a:t>
            </a:r>
            <a:r>
              <a:rPr lang="en-US" sz="1200" b="0" baseline="0" dirty="0" smtClean="0"/>
              <a:t> toward the basin center</a:t>
            </a:r>
            <a:endParaRPr lang="en-US" sz="1200" b="0" dirty="0" smtClean="0"/>
          </a:p>
          <a:p>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11</a:t>
            </a:fld>
            <a:endParaRPr lang="en-US"/>
          </a:p>
        </p:txBody>
      </p:sp>
    </p:spTree>
    <p:extLst>
      <p:ext uri="{BB962C8B-B14F-4D97-AF65-F5344CB8AC3E}">
        <p14:creationId xmlns:p14="http://schemas.microsoft.com/office/powerpoint/2010/main" val="2874782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Potential for Doublets in the Delft Sandstone in the Westland Area</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Note: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At</a:t>
            </a:r>
            <a:r>
              <a:rPr lang="en-US" baseline="0" dirty="0" smtClean="0"/>
              <a:t> present two doublet have been drilled and are in operation (in </a:t>
            </a:r>
            <a:r>
              <a:rPr lang="en-US" baseline="0" dirty="0" err="1" smtClean="0"/>
              <a:t>colour</a:t>
            </a:r>
            <a:r>
              <a:rPr lang="en-US" baseline="0" dirty="0" smtClean="0"/>
              <a:t>)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Neglecting concession boundaries there is room for 9 doublets, possibly more close to the faults of the </a:t>
            </a:r>
            <a:r>
              <a:rPr lang="en-US" baseline="0" dirty="0" err="1" smtClean="0"/>
              <a:t>Gaag</a:t>
            </a:r>
            <a:r>
              <a:rPr lang="en-US" baseline="0" dirty="0" smtClean="0"/>
              <a:t> high,  or toward the Rijswijk-Delft High, but that requires detailed geological research.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For optimal planning of doublets PanTerra recommends to construct a dynamic reservoir model of the area, to  </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12</a:t>
            </a:fld>
            <a:endParaRPr lang="en-US"/>
          </a:p>
        </p:txBody>
      </p:sp>
    </p:spTree>
    <p:extLst>
      <p:ext uri="{BB962C8B-B14F-4D97-AF65-F5344CB8AC3E}">
        <p14:creationId xmlns:p14="http://schemas.microsoft.com/office/powerpoint/2010/main" val="495838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Potential for Doublets in the </a:t>
            </a:r>
            <a:r>
              <a:rPr lang="en-US" dirty="0" err="1" smtClean="0"/>
              <a:t>Alblasserdam</a:t>
            </a:r>
            <a:r>
              <a:rPr lang="en-US" dirty="0" smtClean="0"/>
              <a:t> Sandstone in the Westland Area</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Note:</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This reservoir is untested</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There is potential for some 4-5 doublets</a:t>
            </a:r>
          </a:p>
          <a:p>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13</a:t>
            </a:fld>
            <a:endParaRPr lang="en-US"/>
          </a:p>
        </p:txBody>
      </p:sp>
    </p:spTree>
    <p:extLst>
      <p:ext uri="{BB962C8B-B14F-4D97-AF65-F5344CB8AC3E}">
        <p14:creationId xmlns:p14="http://schemas.microsoft.com/office/powerpoint/2010/main" val="3822866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green</a:t>
            </a:r>
            <a:r>
              <a:rPr lang="en-US" baseline="0" dirty="0" smtClean="0"/>
              <a:t> house areas in  Westland (solid colors in grey-</a:t>
            </a:r>
            <a:r>
              <a:rPr lang="en-US" baseline="0" dirty="0" err="1" smtClean="0"/>
              <a:t>ish</a:t>
            </a:r>
            <a:r>
              <a:rPr lang="en-US" baseline="0" dirty="0" smtClean="0"/>
              <a:t>)</a:t>
            </a:r>
            <a:endParaRPr lang="en-US" dirty="0" smtClean="0"/>
          </a:p>
          <a:p>
            <a:pPr marL="171450" indent="-171450">
              <a:buFont typeface="Arial" pitchFamily="34" charset="0"/>
              <a:buChar char="•"/>
            </a:pPr>
            <a:r>
              <a:rPr lang="en-US" dirty="0" smtClean="0"/>
              <a:t>In total there is probably potential for some twenty doublets, this a fairly quick estimated based on a wells distance of 1500 m.</a:t>
            </a:r>
            <a:r>
              <a:rPr lang="en-US" baseline="0" dirty="0" smtClean="0"/>
              <a:t> </a:t>
            </a:r>
          </a:p>
          <a:p>
            <a:pPr marL="171450" indent="-171450">
              <a:buFont typeface="Arial" pitchFamily="34" charset="0"/>
              <a:buChar char="•"/>
            </a:pPr>
            <a:r>
              <a:rPr lang="en-US" baseline="0" dirty="0" smtClean="0"/>
              <a:t>It is not yet know if this is an optimal distance for a full and efficient use of the existing reservoirs. </a:t>
            </a:r>
          </a:p>
          <a:p>
            <a:pPr marL="171450" indent="-171450">
              <a:buFont typeface="Arial" pitchFamily="34" charset="0"/>
              <a:buChar char="•"/>
            </a:pPr>
            <a:r>
              <a:rPr lang="en-US" baseline="0" dirty="0" smtClean="0"/>
              <a:t>Perhaps distance can be smaller and more doublets may be placed. </a:t>
            </a:r>
          </a:p>
          <a:p>
            <a:pPr marL="171450" indent="-171450">
              <a:buFont typeface="Arial" pitchFamily="34" charset="0"/>
              <a:buChar char="•"/>
            </a:pPr>
            <a:r>
              <a:rPr lang="en-US" baseline="0" dirty="0" smtClean="0"/>
              <a:t>In addition ,further detailed studies are needed to decide if  additional doublets may be placed near faults and towards the Rijswijk-Delft high. </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14</a:t>
            </a:fld>
            <a:endParaRPr lang="en-US"/>
          </a:p>
        </p:txBody>
      </p:sp>
    </p:spTree>
    <p:extLst>
      <p:ext uri="{BB962C8B-B14F-4D97-AF65-F5344CB8AC3E}">
        <p14:creationId xmlns:p14="http://schemas.microsoft.com/office/powerpoint/2010/main" val="945342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Pre-drill reservoir characteristics are evaluated from petrophysical</a:t>
            </a:r>
            <a:r>
              <a:rPr lang="en-US" baseline="0" dirty="0" smtClean="0"/>
              <a:t> analyses of the basin.  </a:t>
            </a:r>
          </a:p>
          <a:p>
            <a:r>
              <a:rPr lang="en-US" baseline="0" dirty="0" smtClean="0"/>
              <a:t>The procedures is as follows:</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This graph the plots averages for the Delft </a:t>
            </a:r>
            <a:r>
              <a:rPr lang="en-US" baseline="0" dirty="0" err="1" smtClean="0"/>
              <a:t>Mbr</a:t>
            </a:r>
            <a:r>
              <a:rPr lang="en-US" baseline="0" dirty="0" smtClean="0"/>
              <a:t> in 19 wells in the basin. The red values are questionable and should be removed for several reasons such as not from the Delft </a:t>
            </a:r>
            <a:r>
              <a:rPr lang="en-US" baseline="0" dirty="0" err="1" smtClean="0"/>
              <a:t>Mbr</a:t>
            </a:r>
            <a:r>
              <a:rPr lang="en-US" baseline="0" dirty="0" smtClean="0"/>
              <a:t>. or absence of a reliable porosity log</a:t>
            </a: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baseline="0" dirty="0" smtClean="0"/>
          </a:p>
          <a:p>
            <a:pPr marL="171450" indent="-171450">
              <a:buFont typeface="Arial" pitchFamily="34" charset="0"/>
              <a:buChar cha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aseline="0" dirty="0" smtClean="0"/>
              <a:t>From measured core-plugs  a porosity-permeability relation is established for the reservoir unit (Delft)</a:t>
            </a:r>
            <a:endParaRPr lang="en-US" dirty="0" smtClean="0"/>
          </a:p>
          <a:p>
            <a:pPr marL="171450" indent="-171450">
              <a:buFont typeface="Arial" pitchFamily="34" charset="0"/>
              <a:buChar char="•"/>
            </a:pPr>
            <a:r>
              <a:rPr lang="en-US" baseline="0" dirty="0" smtClean="0"/>
              <a:t>Porosity will established from wireline logs over the reservoir </a:t>
            </a:r>
          </a:p>
          <a:p>
            <a:pPr marL="171450" indent="-171450">
              <a:buFont typeface="Arial" pitchFamily="34" charset="0"/>
              <a:buChar char="•"/>
            </a:pPr>
            <a:r>
              <a:rPr lang="en-US" baseline="0" dirty="0" smtClean="0"/>
              <a:t>Using the porosity-permeability relation the  porosity curve for each well  is transformed in a permeability curve.</a:t>
            </a:r>
          </a:p>
          <a:p>
            <a:pPr marL="171450" indent="-171450">
              <a:buFont typeface="Arial" pitchFamily="34" charset="0"/>
              <a:buChar char="•"/>
            </a:pPr>
            <a:r>
              <a:rPr lang="en-US" baseline="0" dirty="0" smtClean="0"/>
              <a:t>Average porosity  and permeability for the reservoir established and plotted and this is plotted on a graph. </a:t>
            </a:r>
          </a:p>
          <a:p>
            <a:endParaRPr lang="nl-NL"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15</a:t>
            </a:fld>
            <a:endParaRPr lang="en-US"/>
          </a:p>
        </p:txBody>
      </p:sp>
    </p:spTree>
    <p:extLst>
      <p:ext uri="{BB962C8B-B14F-4D97-AF65-F5344CB8AC3E}">
        <p14:creationId xmlns:p14="http://schemas.microsoft.com/office/powerpoint/2010/main" val="403898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945889-174E-44EE-8463-7B65C5CA50D7}" type="slidenum">
              <a:rPr lang="en-US" smtClean="0"/>
              <a:pPr/>
              <a:t>16</a:t>
            </a:fld>
            <a:endParaRPr lang="en-US"/>
          </a:p>
        </p:txBody>
      </p:sp>
    </p:spTree>
    <p:extLst>
      <p:ext uri="{BB962C8B-B14F-4D97-AF65-F5344CB8AC3E}">
        <p14:creationId xmlns:p14="http://schemas.microsoft.com/office/powerpoint/2010/main" val="1750173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attribute maps showing similarity or rather dissimilarity.</a:t>
            </a:r>
            <a:r>
              <a:rPr lang="en-US" baseline="0" dirty="0" smtClean="0"/>
              <a:t> It is good in detecting faults here enhance with a red line. Faults that are interpreted as continuous are according to these maps in fact in most cases different parallel strands that are somewhat dislocated. </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17</a:t>
            </a:fld>
            <a:endParaRPr lang="en-US"/>
          </a:p>
        </p:txBody>
      </p:sp>
    </p:spTree>
    <p:extLst>
      <p:ext uri="{BB962C8B-B14F-4D97-AF65-F5344CB8AC3E}">
        <p14:creationId xmlns:p14="http://schemas.microsoft.com/office/powerpoint/2010/main" val="238587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fault pattern without the underlying similarity map. Such maps help to place the two wells of </a:t>
            </a:r>
            <a:r>
              <a:rPr lang="en-US" dirty="0" err="1" smtClean="0"/>
              <a:t>adoublet</a:t>
            </a:r>
            <a:r>
              <a:rPr lang="en-US" baseline="0" dirty="0" smtClean="0"/>
              <a:t> to be parallel with the tectonic grain ( or tectonic trend trend) and avoiding faults between the two wells of a doublet. </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18</a:t>
            </a:fld>
            <a:endParaRPr lang="en-US"/>
          </a:p>
        </p:txBody>
      </p:sp>
    </p:spTree>
    <p:extLst>
      <p:ext uri="{BB962C8B-B14F-4D97-AF65-F5344CB8AC3E}">
        <p14:creationId xmlns:p14="http://schemas.microsoft.com/office/powerpoint/2010/main" val="1288115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case the</a:t>
            </a:r>
            <a:r>
              <a:rPr lang="en-US" baseline="0" dirty="0" smtClean="0"/>
              <a:t> 25 meter offset cannot be seen on the seismic, seismic is not good enough here. We assume the fault is a normal fault with a direction parallel to the structural trend of the basin. In this case it was not a problem because the wells are aligned parallel to the structural trend</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19</a:t>
            </a:fld>
            <a:endParaRPr lang="en-US"/>
          </a:p>
        </p:txBody>
      </p:sp>
    </p:spTree>
    <p:extLst>
      <p:ext uri="{BB962C8B-B14F-4D97-AF65-F5344CB8AC3E}">
        <p14:creationId xmlns:p14="http://schemas.microsoft.com/office/powerpoint/2010/main" val="382121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Location maps of he West Netherlands  basin. Note 1) the strong  NW-SE trend 2) the continuation to the offshore area and the </a:t>
            </a:r>
            <a:r>
              <a:rPr lang="en-US" dirty="0" err="1" smtClean="0"/>
              <a:t>Roer</a:t>
            </a:r>
            <a:r>
              <a:rPr lang="en-US" dirty="0" smtClean="0"/>
              <a:t> Valley Graben. 3) the oil and gas fields in green (=gas) and red ( =oil)</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2</a:t>
            </a:fld>
            <a:endParaRPr lang="en-US"/>
          </a:p>
        </p:txBody>
      </p:sp>
    </p:spTree>
    <p:extLst>
      <p:ext uri="{BB962C8B-B14F-4D97-AF65-F5344CB8AC3E}">
        <p14:creationId xmlns:p14="http://schemas.microsoft.com/office/powerpoint/2010/main" val="3521484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21</a:t>
            </a:fld>
            <a:endParaRPr lang="en-US"/>
          </a:p>
        </p:txBody>
      </p:sp>
    </p:spTree>
    <p:extLst>
      <p:ext uri="{BB962C8B-B14F-4D97-AF65-F5344CB8AC3E}">
        <p14:creationId xmlns:p14="http://schemas.microsoft.com/office/powerpoint/2010/main" val="57728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22</a:t>
            </a:fld>
            <a:endParaRPr lang="en-US"/>
          </a:p>
        </p:txBody>
      </p:sp>
    </p:spTree>
    <p:extLst>
      <p:ext uri="{BB962C8B-B14F-4D97-AF65-F5344CB8AC3E}">
        <p14:creationId xmlns:p14="http://schemas.microsoft.com/office/powerpoint/2010/main" val="3675639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Map shpwing the Delft high , where we are sitting ( or standing) </a:t>
            </a:r>
            <a:endParaRPr lang="nl-NL"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23</a:t>
            </a:fld>
            <a:endParaRPr lang="en-US"/>
          </a:p>
        </p:txBody>
      </p:sp>
    </p:spTree>
    <p:extLst>
      <p:ext uri="{BB962C8B-B14F-4D97-AF65-F5344CB8AC3E}">
        <p14:creationId xmlns:p14="http://schemas.microsoft.com/office/powerpoint/2010/main" val="3576646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This sesimic is from a reprocessed volume.</a:t>
            </a:r>
            <a:r>
              <a:rPr lang="nl-NL" baseline="0" dirty="0" smtClean="0"/>
              <a:t> It shows the producer and the injector and absence of faukts between the two wells. Note the subtle unconformity, better visible in the next slide. </a:t>
            </a:r>
            <a:endParaRPr lang="nl-NL"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24</a:t>
            </a:fld>
            <a:endParaRPr lang="en-US"/>
          </a:p>
        </p:txBody>
      </p:sp>
    </p:spTree>
    <p:extLst>
      <p:ext uri="{BB962C8B-B14F-4D97-AF65-F5344CB8AC3E}">
        <p14:creationId xmlns:p14="http://schemas.microsoft.com/office/powerpoint/2010/main" val="875632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This</a:t>
            </a:r>
            <a:r>
              <a:rPr lang="nl-NL" baseline="0" dirty="0" smtClean="0"/>
              <a:t> section is flattened on the Base Rijswijk horizon. It shows several features.</a:t>
            </a:r>
          </a:p>
          <a:p>
            <a:r>
              <a:rPr lang="nl-NL" baseline="0" dirty="0" smtClean="0"/>
              <a:t>Note the thickening of the section below the Rijswijk  and thinning in the Delft High, showing that the structures were active during deposition. Note that theunconformity is slightly better expressed with reflector being cutoff</a:t>
            </a:r>
            <a:endParaRPr lang="nl-NL"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25</a:t>
            </a:fld>
            <a:endParaRPr lang="en-US"/>
          </a:p>
        </p:txBody>
      </p:sp>
    </p:spTree>
    <p:extLst>
      <p:ext uri="{BB962C8B-B14F-4D97-AF65-F5344CB8AC3E}">
        <p14:creationId xmlns:p14="http://schemas.microsoft.com/office/powerpoint/2010/main" val="228579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Stratigraphy in the Delft Area, section flattened on the Rijswijk Sandstone</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26</a:t>
            </a:fld>
            <a:endParaRPr lang="en-US"/>
          </a:p>
        </p:txBody>
      </p:sp>
    </p:spTree>
    <p:extLst>
      <p:ext uri="{BB962C8B-B14F-4D97-AF65-F5344CB8AC3E}">
        <p14:creationId xmlns:p14="http://schemas.microsoft.com/office/powerpoint/2010/main" val="2123173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test results not available despite presence of four drilled doublets. </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29</a:t>
            </a:fld>
            <a:endParaRPr lang="en-US"/>
          </a:p>
        </p:txBody>
      </p:sp>
    </p:spTree>
    <p:extLst>
      <p:ext uri="{BB962C8B-B14F-4D97-AF65-F5344CB8AC3E}">
        <p14:creationId xmlns:p14="http://schemas.microsoft.com/office/powerpoint/2010/main" val="1313570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30</a:t>
            </a:fld>
            <a:endParaRPr lang="en-US"/>
          </a:p>
        </p:txBody>
      </p:sp>
    </p:spTree>
    <p:extLst>
      <p:ext uri="{BB962C8B-B14F-4D97-AF65-F5344CB8AC3E}">
        <p14:creationId xmlns:p14="http://schemas.microsoft.com/office/powerpoint/2010/main" val="487229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E00B02-18FB-4905-B153-2D04A9AC6829}" type="slidenum">
              <a:rPr lang="en-US"/>
              <a:pPr/>
              <a:t>32</a:t>
            </a:fld>
            <a:endParaRPr lang="en-US"/>
          </a:p>
        </p:txBody>
      </p:sp>
      <p:sp>
        <p:nvSpPr>
          <p:cNvPr id="867330" name="Rectangle 2"/>
          <p:cNvSpPr>
            <a:spLocks noGrp="1" noRot="1" noChangeAspect="1" noChangeArrowheads="1" noTextEdit="1"/>
          </p:cNvSpPr>
          <p:nvPr>
            <p:ph type="sldImg"/>
          </p:nvPr>
        </p:nvSpPr>
        <p:spPr>
          <a:ln/>
        </p:spPr>
      </p:sp>
      <p:sp>
        <p:nvSpPr>
          <p:cNvPr id="86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Seismic section through the basin. Note</a:t>
            </a:r>
            <a:r>
              <a:rPr lang="en-US" baseline="0" dirty="0" smtClean="0"/>
              <a:t> 1) the small size, only some 60-70 km 2) the stratigraphy Tertiary, Upper Cretaceous Chalk, Upper Cretaceous, Lower Cretaceous, Upper Jurassic, Lower Jurassic and deeper levels. 3) the basin originated in the Upper Jurassic with strong subsidence along NW-SE oriented faults which is the tectonic grain of the basin. 4) In the late Cretaceous followed by inversion along the same tectonic grain. 5) note these late Cretaceous inversion structures   with have oil and gas fields in the Triassic and in the Lower Cretaceous Sans</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3</a:t>
            </a:fld>
            <a:endParaRPr lang="en-US"/>
          </a:p>
        </p:txBody>
      </p:sp>
    </p:spTree>
    <p:extLst>
      <p:ext uri="{BB962C8B-B14F-4D97-AF65-F5344CB8AC3E}">
        <p14:creationId xmlns:p14="http://schemas.microsoft.com/office/powerpoint/2010/main" val="2794583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showing the oil and gas fields in the NW-SE oriented inversion</a:t>
            </a:r>
            <a:r>
              <a:rPr lang="en-US" baseline="0" dirty="0" smtClean="0"/>
              <a:t> structures. Gas fields (green) in the Triassic and in the Lower Cretaceous, oil fields in the Lower Cretaceous. Note the stars with are drilled doublets. The northern part of the basin  has few wells for  petroleum geological reasons. </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4</a:t>
            </a:fld>
            <a:endParaRPr lang="en-US"/>
          </a:p>
        </p:txBody>
      </p:sp>
    </p:spTree>
    <p:extLst>
      <p:ext uri="{BB962C8B-B14F-4D97-AF65-F5344CB8AC3E}">
        <p14:creationId xmlns:p14="http://schemas.microsoft.com/office/powerpoint/2010/main" val="187296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dirty="0" smtClean="0"/>
              <a:t>Stratigraphic  Section of the Upper Jurassic-Lower Cretaceous.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b="0" dirty="0" smtClean="0"/>
              <a:t>Sands are in yellow.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b="0" dirty="0" smtClean="0"/>
              <a:t>The stars indicate potential and drilled geothermal reservoirs.</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b="0" dirty="0" smtClean="0"/>
              <a:t>The lower part of </a:t>
            </a:r>
            <a:r>
              <a:rPr lang="en-US" sz="1200" b="0" dirty="0" err="1" smtClean="0"/>
              <a:t>th</a:t>
            </a:r>
            <a:r>
              <a:rPr lang="en-US" sz="1200" b="0" dirty="0" smtClean="0"/>
              <a:t> section is non-marine (</a:t>
            </a:r>
            <a:r>
              <a:rPr lang="en-US" sz="1200" b="0" dirty="0" err="1" smtClean="0"/>
              <a:t>Alblasserdam</a:t>
            </a:r>
            <a:r>
              <a:rPr lang="en-US" sz="1200" b="0" dirty="0" smtClean="0"/>
              <a:t>, Delft, </a:t>
            </a:r>
            <a:r>
              <a:rPr lang="en-US" sz="1200" b="0" dirty="0" err="1" smtClean="0"/>
              <a:t>Rodenrijs</a:t>
            </a:r>
            <a:r>
              <a:rPr lang="en-US" sz="1200" b="0" dirty="0" smtClean="0"/>
              <a:t>).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b="0" dirty="0" smtClean="0"/>
              <a:t>The upper part is marine ( </a:t>
            </a:r>
            <a:r>
              <a:rPr lang="en-US" sz="1200" b="0" dirty="0" err="1" smtClean="0"/>
              <a:t>Vlieland</a:t>
            </a:r>
            <a:r>
              <a:rPr lang="en-US" sz="1200" b="0" dirty="0" smtClean="0"/>
              <a:t>) with</a:t>
            </a:r>
            <a:r>
              <a:rPr lang="en-US" sz="1200" b="0" baseline="0" dirty="0" smtClean="0"/>
              <a:t> the coastal sandstone members (Rijswijk, </a:t>
            </a:r>
            <a:r>
              <a:rPr lang="en-US" sz="1200" b="0" baseline="0" dirty="0" err="1" smtClean="0"/>
              <a:t>Berkel</a:t>
            </a:r>
            <a:r>
              <a:rPr lang="en-US" sz="1200" b="0" baseline="0" dirty="0" smtClean="0"/>
              <a:t> and others) in yellow. </a:t>
            </a:r>
            <a:endParaRPr lang="en-US" sz="1200" b="0" dirty="0" smtClean="0"/>
          </a:p>
          <a:p>
            <a:endParaRPr lang="en-US" b="0"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5</a:t>
            </a:fld>
            <a:endParaRPr lang="en-US"/>
          </a:p>
        </p:txBody>
      </p:sp>
    </p:spTree>
    <p:extLst>
      <p:ext uri="{BB962C8B-B14F-4D97-AF65-F5344CB8AC3E}">
        <p14:creationId xmlns:p14="http://schemas.microsoft.com/office/powerpoint/2010/main" val="292316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going to show you examples from two areas: The Westland area in the south and the delft-</a:t>
            </a:r>
            <a:r>
              <a:rPr lang="en-US" baseline="0" dirty="0" err="1" smtClean="0"/>
              <a:t>Pijnakker</a:t>
            </a:r>
            <a:r>
              <a:rPr lang="en-US" baseline="0" dirty="0" smtClean="0"/>
              <a:t> area in the central part of the basin.  The distance between the areas is some 10-20 km. </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6</a:t>
            </a:fld>
            <a:endParaRPr lang="en-US"/>
          </a:p>
        </p:txBody>
      </p:sp>
    </p:spTree>
    <p:extLst>
      <p:ext uri="{BB962C8B-B14F-4D97-AF65-F5344CB8AC3E}">
        <p14:creationId xmlns:p14="http://schemas.microsoft.com/office/powerpoint/2010/main" val="3435237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SW-NE oriented seismic line through the Westland area. The basin margin is to the south.</a:t>
            </a:r>
            <a:r>
              <a:rPr lang="en-US" baseline="0" dirty="0" smtClean="0"/>
              <a:t> The Delft Rijswijk High is the right. In between is the </a:t>
            </a:r>
            <a:r>
              <a:rPr lang="en-US" baseline="0" dirty="0" err="1" smtClean="0"/>
              <a:t>Gaag</a:t>
            </a:r>
            <a:r>
              <a:rPr lang="en-US" baseline="0" dirty="0" smtClean="0"/>
              <a:t> uplift with Triassic gas fields and Cretaceous oil and gas fields (now depleted) in the inversion anticline.  The star indicates the presence of the working geothermal doublets in the Delft </a:t>
            </a:r>
            <a:r>
              <a:rPr lang="en-US" baseline="0" dirty="0" err="1" smtClean="0"/>
              <a:t>Mbr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7</a:t>
            </a:fld>
            <a:endParaRPr lang="en-US"/>
          </a:p>
        </p:txBody>
      </p:sp>
    </p:spTree>
    <p:extLst>
      <p:ext uri="{BB962C8B-B14F-4D97-AF65-F5344CB8AC3E}">
        <p14:creationId xmlns:p14="http://schemas.microsoft.com/office/powerpoint/2010/main" val="43674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is the original </a:t>
            </a:r>
            <a:r>
              <a:rPr lang="en-US" baseline="0" dirty="0" smtClean="0"/>
              <a:t> seismic section, to the right a flattened section, flattened horizon is the base of the Upper Cretaceous Chalk.  The  flattening removes the effect of the Late Cretaceous inversion and shows the pre-Inversion structure of the basin </a:t>
            </a:r>
          </a:p>
          <a:p>
            <a:r>
              <a:rPr lang="en-US" baseline="0" dirty="0" smtClean="0"/>
              <a:t> Note: </a:t>
            </a:r>
          </a:p>
          <a:p>
            <a:pPr marL="171450" indent="-171450">
              <a:buFont typeface="Arial" pitchFamily="34" charset="0"/>
              <a:buChar char="•"/>
            </a:pPr>
            <a:r>
              <a:rPr lang="en-US" baseline="0" dirty="0" smtClean="0"/>
              <a:t>The </a:t>
            </a:r>
            <a:r>
              <a:rPr lang="en-US" baseline="0" dirty="0" err="1" smtClean="0"/>
              <a:t>interpeted</a:t>
            </a:r>
            <a:r>
              <a:rPr lang="en-US" baseline="0" dirty="0" smtClean="0"/>
              <a:t> </a:t>
            </a:r>
            <a:r>
              <a:rPr lang="en-US" baseline="0" dirty="0" err="1" smtClean="0"/>
              <a:t>horion</a:t>
            </a:r>
            <a:r>
              <a:rPr lang="en-US" baseline="0" dirty="0" smtClean="0"/>
              <a:t>: Lower Jurassic Posidonia, the near Delft horizon, near Rijswijk </a:t>
            </a:r>
            <a:r>
              <a:rPr lang="en-US" baseline="0" dirty="0" err="1" smtClean="0"/>
              <a:t>horiozn</a:t>
            </a:r>
            <a:r>
              <a:rPr lang="en-US" baseline="0" dirty="0" smtClean="0"/>
              <a:t>, Top de </a:t>
            </a:r>
            <a:r>
              <a:rPr lang="en-US" baseline="0" dirty="0" err="1" smtClean="0"/>
              <a:t>Lier</a:t>
            </a:r>
            <a:r>
              <a:rPr lang="en-US" baseline="0" dirty="0" smtClean="0"/>
              <a:t> horizon, base Chalk horizon .</a:t>
            </a:r>
          </a:p>
          <a:p>
            <a:pPr marL="171450" indent="-171450">
              <a:buFont typeface="Arial" pitchFamily="34" charset="0"/>
              <a:buChar char="•"/>
            </a:pPr>
            <a:r>
              <a:rPr lang="en-US" baseline="0" dirty="0" smtClean="0"/>
              <a:t>The Posidonia is the source </a:t>
            </a:r>
            <a:r>
              <a:rPr lang="en-US" baseline="0" dirty="0" err="1" smtClean="0"/>
              <a:t>rocjk</a:t>
            </a:r>
            <a:r>
              <a:rPr lang="en-US" baseline="0" dirty="0" smtClean="0"/>
              <a:t> for the oil and gas in the </a:t>
            </a:r>
            <a:r>
              <a:rPr lang="en-US" baseline="0" dirty="0" err="1" smtClean="0"/>
              <a:t>Cretecous</a:t>
            </a:r>
            <a:endParaRPr lang="en-US" baseline="0" dirty="0" smtClean="0"/>
          </a:p>
          <a:p>
            <a:pPr marL="171450" indent="-171450">
              <a:buFont typeface="Arial" pitchFamily="34" charset="0"/>
              <a:buChar char="•"/>
            </a:pPr>
            <a:r>
              <a:rPr lang="en-US" baseline="0" dirty="0" smtClean="0"/>
              <a:t>The </a:t>
            </a:r>
            <a:r>
              <a:rPr lang="en-US" baseline="0" dirty="0" err="1" smtClean="0"/>
              <a:t>Gaag</a:t>
            </a:r>
            <a:r>
              <a:rPr lang="en-US" baseline="0" dirty="0" smtClean="0"/>
              <a:t> High must originated prior to the Late Cretaceous inversion. Thus there was an inversion phase in the Early </a:t>
            </a:r>
            <a:r>
              <a:rPr lang="en-US" baseline="0" dirty="0" err="1" smtClean="0"/>
              <a:t>Crtecoues</a:t>
            </a:r>
            <a:endParaRPr lang="en-US" baseline="0" dirty="0" smtClean="0"/>
          </a:p>
          <a:p>
            <a:pPr marL="171450" indent="-171450">
              <a:buFont typeface="Arial" pitchFamily="34" charset="0"/>
              <a:buChar char="•"/>
            </a:pPr>
            <a:r>
              <a:rPr lang="en-US" baseline="0" dirty="0" smtClean="0"/>
              <a:t>The thickening of the section towards the </a:t>
            </a:r>
            <a:r>
              <a:rPr lang="en-US" baseline="0" dirty="0" err="1" smtClean="0"/>
              <a:t>centre</a:t>
            </a:r>
            <a:r>
              <a:rPr lang="en-US" baseline="0" dirty="0" smtClean="0"/>
              <a:t> of the basin (toward the NE)</a:t>
            </a:r>
          </a:p>
          <a:p>
            <a:pPr marL="171450" indent="-171450">
              <a:buFont typeface="Arial" pitchFamily="34" charset="0"/>
              <a:buChar char="•"/>
            </a:pPr>
            <a:r>
              <a:rPr lang="en-US" baseline="0" dirty="0" smtClean="0"/>
              <a:t>The inversion anticline that formed as a result of late Cretaceous inversion</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8</a:t>
            </a:fld>
            <a:endParaRPr lang="en-US"/>
          </a:p>
        </p:txBody>
      </p:sp>
    </p:spTree>
    <p:extLst>
      <p:ext uri="{BB962C8B-B14F-4D97-AF65-F5344CB8AC3E}">
        <p14:creationId xmlns:p14="http://schemas.microsoft.com/office/powerpoint/2010/main" val="2598005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well section through the Westland area showing the three geothermal</a:t>
            </a:r>
            <a:r>
              <a:rPr lang="en-US" baseline="0" dirty="0" smtClean="0"/>
              <a:t> reservoirs (stars) . Note:</a:t>
            </a:r>
          </a:p>
          <a:p>
            <a:pPr marL="228600" indent="-228600">
              <a:buAutoNum type="arabicParenR"/>
            </a:pPr>
            <a:r>
              <a:rPr lang="en-US" baseline="0" dirty="0" smtClean="0"/>
              <a:t>The </a:t>
            </a:r>
            <a:r>
              <a:rPr lang="en-US" baseline="0" dirty="0" err="1" smtClean="0"/>
              <a:t>Gaag</a:t>
            </a:r>
            <a:r>
              <a:rPr lang="en-US" baseline="0" dirty="0" smtClean="0"/>
              <a:t> uplift, the basin margin</a:t>
            </a:r>
          </a:p>
          <a:p>
            <a:pPr marL="228600" indent="-228600">
              <a:buAutoNum type="arabicParenR"/>
            </a:pPr>
            <a:r>
              <a:rPr lang="en-US" baseline="0" dirty="0" smtClean="0"/>
              <a:t>The three reservoirs  with the schematic section lower right corner</a:t>
            </a:r>
          </a:p>
          <a:p>
            <a:pPr marL="228600" indent="-228600">
              <a:buAutoNum type="arabicParenR"/>
            </a:pPr>
            <a:r>
              <a:rPr lang="en-US" baseline="0" dirty="0" smtClean="0"/>
              <a:t>The de </a:t>
            </a:r>
            <a:r>
              <a:rPr lang="en-US" baseline="0" dirty="0" err="1" smtClean="0"/>
              <a:t>Lier</a:t>
            </a:r>
            <a:r>
              <a:rPr lang="en-US" baseline="0" dirty="0" smtClean="0"/>
              <a:t> Sandstone = marine and low permeability</a:t>
            </a:r>
            <a:endParaRPr lang="en-US" dirty="0"/>
          </a:p>
        </p:txBody>
      </p:sp>
      <p:sp>
        <p:nvSpPr>
          <p:cNvPr id="4" name="Slide Number Placeholder 3"/>
          <p:cNvSpPr>
            <a:spLocks noGrp="1"/>
          </p:cNvSpPr>
          <p:nvPr>
            <p:ph type="sldNum" sz="quarter" idx="10"/>
          </p:nvPr>
        </p:nvSpPr>
        <p:spPr/>
        <p:txBody>
          <a:bodyPr/>
          <a:lstStyle/>
          <a:p>
            <a:fld id="{F9945889-174E-44EE-8463-7B65C5CA50D7}" type="slidenum">
              <a:rPr lang="en-US" smtClean="0"/>
              <a:pPr/>
              <a:t>9</a:t>
            </a:fld>
            <a:endParaRPr lang="en-US"/>
          </a:p>
        </p:txBody>
      </p:sp>
    </p:spTree>
    <p:extLst>
      <p:ext uri="{BB962C8B-B14F-4D97-AF65-F5344CB8AC3E}">
        <p14:creationId xmlns:p14="http://schemas.microsoft.com/office/powerpoint/2010/main" val="1707462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53478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3301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846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3549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8192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610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4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147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993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475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867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19492" name="Line 4"/>
          <p:cNvSpPr>
            <a:spLocks noChangeShapeType="1"/>
          </p:cNvSpPr>
          <p:nvPr/>
        </p:nvSpPr>
        <p:spPr bwMode="auto">
          <a:xfrm flipH="1">
            <a:off x="0" y="1524000"/>
            <a:ext cx="9144000" cy="0"/>
          </a:xfrm>
          <a:prstGeom prst="line">
            <a:avLst/>
          </a:prstGeom>
          <a:noFill/>
          <a:ln w="25400">
            <a:solidFill>
              <a:srgbClr val="FFFC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493" name="Rectangle 5"/>
          <p:cNvSpPr>
            <a:spLocks noGrp="1" noChangeArrowheads="1"/>
          </p:cNvSpPr>
          <p:nvPr>
            <p:ph type="title"/>
          </p:nvPr>
        </p:nvSpPr>
        <p:spPr bwMode="auto">
          <a:xfrm>
            <a:off x="6858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9494" name="Rectangle 6"/>
          <p:cNvSpPr>
            <a:spLocks noGrp="1" noChangeArrowheads="1"/>
          </p:cNvSpPr>
          <p:nvPr>
            <p:ph type="body" idx="1"/>
          </p:nvPr>
        </p:nvSpPr>
        <p:spPr bwMode="auto">
          <a:xfrm>
            <a:off x="685800" y="1371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19496" name="Rectangle 8"/>
          <p:cNvSpPr>
            <a:spLocks noChangeArrowheads="1"/>
          </p:cNvSpPr>
          <p:nvPr/>
        </p:nvSpPr>
        <p:spPr bwMode="auto">
          <a:xfrm>
            <a:off x="4291013" y="6324600"/>
            <a:ext cx="3603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fld id="{32FE8C71-A3CC-429B-BE46-3397A280401D}" type="slidenum">
              <a:rPr lang="en-US" sz="1000">
                <a:solidFill>
                  <a:srgbClr val="FFFFBF"/>
                </a:solidFill>
              </a:rPr>
              <a:pPr algn="l"/>
              <a:t>‹#›</a:t>
            </a:fld>
            <a:endParaRPr lang="en-US" sz="1000">
              <a:solidFill>
                <a:srgbClr val="FFFFBF"/>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1" fontAlgn="base" hangingPunct="1">
        <a:spcBef>
          <a:spcPct val="0"/>
        </a:spcBef>
        <a:spcAft>
          <a:spcPct val="0"/>
        </a:spcAft>
        <a:defRPr sz="4000">
          <a:solidFill>
            <a:srgbClr val="165788"/>
          </a:solidFill>
          <a:latin typeface="+mj-lt"/>
          <a:ea typeface="+mj-ea"/>
          <a:cs typeface="+mj-cs"/>
        </a:defRPr>
      </a:lvl1pPr>
      <a:lvl2pPr algn="ctr" rtl="0" eaLnBrk="1" fontAlgn="base" hangingPunct="1">
        <a:spcBef>
          <a:spcPct val="0"/>
        </a:spcBef>
        <a:spcAft>
          <a:spcPct val="0"/>
        </a:spcAft>
        <a:defRPr sz="4000">
          <a:solidFill>
            <a:srgbClr val="165788"/>
          </a:solidFill>
          <a:latin typeface="Calibri" pitchFamily="34" charset="0"/>
        </a:defRPr>
      </a:lvl2pPr>
      <a:lvl3pPr algn="ctr" rtl="0" eaLnBrk="1" fontAlgn="base" hangingPunct="1">
        <a:spcBef>
          <a:spcPct val="0"/>
        </a:spcBef>
        <a:spcAft>
          <a:spcPct val="0"/>
        </a:spcAft>
        <a:defRPr sz="4000">
          <a:solidFill>
            <a:srgbClr val="165788"/>
          </a:solidFill>
          <a:latin typeface="Calibri" pitchFamily="34" charset="0"/>
        </a:defRPr>
      </a:lvl3pPr>
      <a:lvl4pPr algn="ctr" rtl="0" eaLnBrk="1" fontAlgn="base" hangingPunct="1">
        <a:spcBef>
          <a:spcPct val="0"/>
        </a:spcBef>
        <a:spcAft>
          <a:spcPct val="0"/>
        </a:spcAft>
        <a:defRPr sz="4000">
          <a:solidFill>
            <a:srgbClr val="165788"/>
          </a:solidFill>
          <a:latin typeface="Calibri" pitchFamily="34" charset="0"/>
        </a:defRPr>
      </a:lvl4pPr>
      <a:lvl5pPr algn="ctr" rtl="0" eaLnBrk="1" fontAlgn="base" hangingPunct="1">
        <a:spcBef>
          <a:spcPct val="0"/>
        </a:spcBef>
        <a:spcAft>
          <a:spcPct val="0"/>
        </a:spcAft>
        <a:defRPr sz="4000">
          <a:solidFill>
            <a:srgbClr val="165788"/>
          </a:solidFill>
          <a:latin typeface="Calibri" pitchFamily="34" charset="0"/>
        </a:defRPr>
      </a:lvl5pPr>
      <a:lvl6pPr marL="457200" algn="ctr" rtl="0" eaLnBrk="1" fontAlgn="base" hangingPunct="1">
        <a:spcBef>
          <a:spcPct val="0"/>
        </a:spcBef>
        <a:spcAft>
          <a:spcPct val="0"/>
        </a:spcAft>
        <a:defRPr sz="4000">
          <a:solidFill>
            <a:srgbClr val="165788"/>
          </a:solidFill>
          <a:latin typeface="Calibri" pitchFamily="34" charset="0"/>
        </a:defRPr>
      </a:lvl6pPr>
      <a:lvl7pPr marL="914400" algn="ctr" rtl="0" eaLnBrk="1" fontAlgn="base" hangingPunct="1">
        <a:spcBef>
          <a:spcPct val="0"/>
        </a:spcBef>
        <a:spcAft>
          <a:spcPct val="0"/>
        </a:spcAft>
        <a:defRPr sz="4000">
          <a:solidFill>
            <a:srgbClr val="165788"/>
          </a:solidFill>
          <a:latin typeface="Calibri" pitchFamily="34" charset="0"/>
        </a:defRPr>
      </a:lvl7pPr>
      <a:lvl8pPr marL="1371600" algn="ctr" rtl="0" eaLnBrk="1" fontAlgn="base" hangingPunct="1">
        <a:spcBef>
          <a:spcPct val="0"/>
        </a:spcBef>
        <a:spcAft>
          <a:spcPct val="0"/>
        </a:spcAft>
        <a:defRPr sz="4000">
          <a:solidFill>
            <a:srgbClr val="165788"/>
          </a:solidFill>
          <a:latin typeface="Calibri" pitchFamily="34" charset="0"/>
        </a:defRPr>
      </a:lvl8pPr>
      <a:lvl9pPr marL="1828800" algn="ctr" rtl="0" eaLnBrk="1" fontAlgn="base" hangingPunct="1">
        <a:spcBef>
          <a:spcPct val="0"/>
        </a:spcBef>
        <a:spcAft>
          <a:spcPct val="0"/>
        </a:spcAft>
        <a:defRPr sz="4000">
          <a:solidFill>
            <a:srgbClr val="165788"/>
          </a:solidFill>
          <a:latin typeface="Calibri" pitchFamily="34" charset="0"/>
        </a:defRPr>
      </a:lvl9pPr>
    </p:titleStyle>
    <p:bodyStyle>
      <a:lvl1pPr marL="342900" indent="-342900" algn="l" rtl="0" eaLnBrk="1" fontAlgn="base" hangingPunct="1">
        <a:spcBef>
          <a:spcPct val="20000"/>
        </a:spcBef>
        <a:spcAft>
          <a:spcPct val="0"/>
        </a:spcAft>
        <a:buClr>
          <a:srgbClr val="D52B1E"/>
        </a:buClr>
        <a:buSzPct val="75000"/>
        <a:buChar char="•"/>
        <a:defRPr sz="2400">
          <a:solidFill>
            <a:srgbClr val="4B2942"/>
          </a:solidFill>
          <a:latin typeface="+mn-lt"/>
          <a:ea typeface="+mn-ea"/>
          <a:cs typeface="+mn-cs"/>
        </a:defRPr>
      </a:lvl1pPr>
      <a:lvl2pPr marL="742950" indent="-285750" algn="l" rtl="0" eaLnBrk="1" fontAlgn="base" hangingPunct="1">
        <a:spcBef>
          <a:spcPct val="20000"/>
        </a:spcBef>
        <a:spcAft>
          <a:spcPct val="0"/>
        </a:spcAft>
        <a:buClr>
          <a:srgbClr val="D52B1E"/>
        </a:buClr>
        <a:buSzPct val="75000"/>
        <a:buChar char="–"/>
        <a:defRPr sz="2000">
          <a:solidFill>
            <a:srgbClr val="4B2942"/>
          </a:solidFill>
          <a:latin typeface="+mn-lt"/>
        </a:defRPr>
      </a:lvl2pPr>
      <a:lvl3pPr marL="1143000" indent="-228600" algn="l" rtl="0" eaLnBrk="1" fontAlgn="base" hangingPunct="1">
        <a:spcBef>
          <a:spcPct val="20000"/>
        </a:spcBef>
        <a:spcAft>
          <a:spcPct val="0"/>
        </a:spcAft>
        <a:buClr>
          <a:srgbClr val="D52B1E"/>
        </a:buClr>
        <a:buSzPct val="75000"/>
        <a:buChar char="•"/>
        <a:defRPr sz="2000">
          <a:solidFill>
            <a:srgbClr val="4B2942"/>
          </a:solidFill>
          <a:latin typeface="+mn-lt"/>
        </a:defRPr>
      </a:lvl3pPr>
      <a:lvl4pPr marL="1600200" indent="-228600" algn="l" rtl="0" eaLnBrk="1" fontAlgn="base" hangingPunct="1">
        <a:spcBef>
          <a:spcPct val="20000"/>
        </a:spcBef>
        <a:spcAft>
          <a:spcPct val="0"/>
        </a:spcAft>
        <a:buClr>
          <a:srgbClr val="D52B1E"/>
        </a:buClr>
        <a:buSzPct val="75000"/>
        <a:buChar char="–"/>
        <a:defRPr sz="2000">
          <a:solidFill>
            <a:srgbClr val="4B2942"/>
          </a:solidFill>
          <a:latin typeface="+mn-lt"/>
        </a:defRPr>
      </a:lvl4pPr>
      <a:lvl5pPr marL="2057400" indent="-228600" algn="l" rtl="0" eaLnBrk="1" fontAlgn="base" hangingPunct="1">
        <a:spcBef>
          <a:spcPct val="20000"/>
        </a:spcBef>
        <a:spcAft>
          <a:spcPct val="0"/>
        </a:spcAft>
        <a:buClr>
          <a:srgbClr val="D52B1E"/>
        </a:buClr>
        <a:buSzPct val="75000"/>
        <a:buChar char="»"/>
        <a:defRPr sz="2000">
          <a:solidFill>
            <a:srgbClr val="4B2942"/>
          </a:solidFill>
          <a:latin typeface="+mn-lt"/>
        </a:defRPr>
      </a:lvl5pPr>
      <a:lvl6pPr marL="2514600" indent="-228600" algn="l" rtl="0" eaLnBrk="1" fontAlgn="base" hangingPunct="1">
        <a:spcBef>
          <a:spcPct val="20000"/>
        </a:spcBef>
        <a:spcAft>
          <a:spcPct val="0"/>
        </a:spcAft>
        <a:buClr>
          <a:srgbClr val="D52B1E"/>
        </a:buClr>
        <a:buSzPct val="75000"/>
        <a:buChar char="»"/>
        <a:defRPr sz="2000">
          <a:solidFill>
            <a:srgbClr val="4B2942"/>
          </a:solidFill>
          <a:latin typeface="+mn-lt"/>
        </a:defRPr>
      </a:lvl6pPr>
      <a:lvl7pPr marL="2971800" indent="-228600" algn="l" rtl="0" eaLnBrk="1" fontAlgn="base" hangingPunct="1">
        <a:spcBef>
          <a:spcPct val="20000"/>
        </a:spcBef>
        <a:spcAft>
          <a:spcPct val="0"/>
        </a:spcAft>
        <a:buClr>
          <a:srgbClr val="D52B1E"/>
        </a:buClr>
        <a:buSzPct val="75000"/>
        <a:buChar char="»"/>
        <a:defRPr sz="2000">
          <a:solidFill>
            <a:srgbClr val="4B2942"/>
          </a:solidFill>
          <a:latin typeface="+mn-lt"/>
        </a:defRPr>
      </a:lvl7pPr>
      <a:lvl8pPr marL="3429000" indent="-228600" algn="l" rtl="0" eaLnBrk="1" fontAlgn="base" hangingPunct="1">
        <a:spcBef>
          <a:spcPct val="20000"/>
        </a:spcBef>
        <a:spcAft>
          <a:spcPct val="0"/>
        </a:spcAft>
        <a:buClr>
          <a:srgbClr val="D52B1E"/>
        </a:buClr>
        <a:buSzPct val="75000"/>
        <a:buChar char="»"/>
        <a:defRPr sz="2000">
          <a:solidFill>
            <a:srgbClr val="4B2942"/>
          </a:solidFill>
          <a:latin typeface="+mn-lt"/>
        </a:defRPr>
      </a:lvl8pPr>
      <a:lvl9pPr marL="3886200" indent="-228600" algn="l" rtl="0" eaLnBrk="1" fontAlgn="base" hangingPunct="1">
        <a:spcBef>
          <a:spcPct val="20000"/>
        </a:spcBef>
        <a:spcAft>
          <a:spcPct val="0"/>
        </a:spcAft>
        <a:buClr>
          <a:srgbClr val="D52B1E"/>
        </a:buClr>
        <a:buSzPct val="75000"/>
        <a:buChar char="»"/>
        <a:defRPr sz="2000">
          <a:solidFill>
            <a:srgbClr val="4B294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93282" name="Rectangle 2"/>
          <p:cNvSpPr>
            <a:spLocks noGrp="1" noChangeArrowheads="1"/>
          </p:cNvSpPr>
          <p:nvPr>
            <p:ph type="subTitle" idx="1"/>
          </p:nvPr>
        </p:nvSpPr>
        <p:spPr>
          <a:xfrm>
            <a:off x="762000" y="2895600"/>
            <a:ext cx="7620000" cy="1371600"/>
          </a:xfrm>
        </p:spPr>
        <p:txBody>
          <a:bodyPr/>
          <a:lstStyle/>
          <a:p>
            <a:pPr>
              <a:lnSpc>
                <a:spcPct val="120000"/>
              </a:lnSpc>
              <a:spcBef>
                <a:spcPct val="0"/>
              </a:spcBef>
            </a:pPr>
            <a:r>
              <a:rPr lang="nl-NL" sz="3600" b="1" dirty="0" smtClean="0">
                <a:solidFill>
                  <a:schemeClr val="bg1"/>
                </a:solidFill>
              </a:rPr>
              <a:t>DAP Symposium  Delft 2015</a:t>
            </a:r>
          </a:p>
          <a:p>
            <a:pPr>
              <a:lnSpc>
                <a:spcPct val="120000"/>
              </a:lnSpc>
              <a:spcBef>
                <a:spcPct val="0"/>
              </a:spcBef>
            </a:pPr>
            <a:r>
              <a:rPr lang="en-US" sz="3600" b="1" dirty="0">
                <a:solidFill>
                  <a:schemeClr val="bg1"/>
                </a:solidFill>
              </a:rPr>
              <a:t>Geological aspects of geothermal exploration in the West Netherlands </a:t>
            </a:r>
            <a:r>
              <a:rPr lang="en-US" sz="3600" b="1" dirty="0" smtClean="0">
                <a:solidFill>
                  <a:schemeClr val="bg1"/>
                </a:solidFill>
              </a:rPr>
              <a:t>Basin.</a:t>
            </a:r>
          </a:p>
        </p:txBody>
      </p:sp>
      <p:sp>
        <p:nvSpPr>
          <p:cNvPr id="3" name="TextBox 2"/>
          <p:cNvSpPr txBox="1"/>
          <p:nvPr/>
        </p:nvSpPr>
        <p:spPr>
          <a:xfrm>
            <a:off x="128796" y="5638800"/>
            <a:ext cx="8939003" cy="1348061"/>
          </a:xfrm>
          <a:prstGeom prst="rect">
            <a:avLst/>
          </a:prstGeom>
          <a:noFill/>
        </p:spPr>
        <p:txBody>
          <a:bodyPr wrap="square" rtlCol="0">
            <a:spAutoFit/>
          </a:bodyPr>
          <a:lstStyle/>
          <a:p>
            <a:pPr>
              <a:lnSpc>
                <a:spcPct val="120000"/>
              </a:lnSpc>
            </a:pPr>
            <a:r>
              <a:rPr lang="en-US" b="1" dirty="0"/>
              <a:t>Andrew </a:t>
            </a:r>
            <a:r>
              <a:rPr lang="en-US" b="1" dirty="0" smtClean="0"/>
              <a:t>A. </a:t>
            </a:r>
            <a:r>
              <a:rPr lang="en-US" b="1" dirty="0"/>
              <a:t>van de Weerd</a:t>
            </a:r>
          </a:p>
          <a:p>
            <a:pPr>
              <a:lnSpc>
                <a:spcPct val="120000"/>
              </a:lnSpc>
            </a:pPr>
            <a:r>
              <a:rPr lang="en-US" b="1" dirty="0"/>
              <a:t>Yvonne </a:t>
            </a:r>
            <a:r>
              <a:rPr lang="en-US" b="1" dirty="0" err="1" smtClean="0"/>
              <a:t>A’Campo</a:t>
            </a:r>
            <a:endParaRPr lang="en-US" b="1" dirty="0"/>
          </a:p>
          <a:p>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78" y="2514600"/>
            <a:ext cx="4269407" cy="40751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1371600"/>
            <a:ext cx="5257800" cy="2556985"/>
          </a:xfrm>
          <a:prstGeom prst="rect">
            <a:avLst/>
          </a:prstGeom>
        </p:spPr>
      </p:pic>
      <p:sp>
        <p:nvSpPr>
          <p:cNvPr id="4" name="TextBox 3"/>
          <p:cNvSpPr txBox="1"/>
          <p:nvPr/>
        </p:nvSpPr>
        <p:spPr>
          <a:xfrm>
            <a:off x="381000" y="150421"/>
            <a:ext cx="8382000" cy="1015663"/>
          </a:xfrm>
          <a:prstGeom prst="rect">
            <a:avLst/>
          </a:prstGeom>
          <a:noFill/>
        </p:spPr>
        <p:txBody>
          <a:bodyPr wrap="square" rtlCol="0">
            <a:spAutoFit/>
          </a:bodyPr>
          <a:lstStyle/>
          <a:p>
            <a:r>
              <a:rPr lang="en-US" sz="3000" b="1" dirty="0" smtClean="0"/>
              <a:t>Three reservoirs in the Westland area and schematic distribution</a:t>
            </a:r>
            <a:endParaRPr lang="en-US" sz="3000" b="1" dirty="0"/>
          </a:p>
        </p:txBody>
      </p:sp>
    </p:spTree>
    <p:extLst>
      <p:ext uri="{BB962C8B-B14F-4D97-AF65-F5344CB8AC3E}">
        <p14:creationId xmlns:p14="http://schemas.microsoft.com/office/powerpoint/2010/main" val="2279991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45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a:off x="620088" y="72833"/>
            <a:ext cx="6303624"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bg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7364" y="63467"/>
            <a:ext cx="8313247" cy="954107"/>
          </a:xfrm>
          <a:prstGeom prst="rect">
            <a:avLst/>
          </a:prstGeom>
          <a:solidFill>
            <a:schemeClr val="bg1"/>
          </a:solidFill>
        </p:spPr>
        <p:txBody>
          <a:bodyPr wrap="square" rtlCol="0">
            <a:spAutoFit/>
          </a:bodyPr>
          <a:lstStyle/>
          <a:p>
            <a:r>
              <a:rPr lang="en-US" sz="2800" b="1" dirty="0" smtClean="0"/>
              <a:t>Potential Doublets in the  Rijswijk-</a:t>
            </a:r>
            <a:r>
              <a:rPr lang="en-US" sz="2800" b="1" dirty="0" err="1" smtClean="0"/>
              <a:t>Berkel</a:t>
            </a:r>
            <a:r>
              <a:rPr lang="en-US" sz="2800" b="1" dirty="0" smtClean="0"/>
              <a:t> reservoir of the Westland Area</a:t>
            </a:r>
            <a:endParaRPr lang="en-US" sz="2800" b="1" dirty="0"/>
          </a:p>
        </p:txBody>
      </p:sp>
      <p:grpSp>
        <p:nvGrpSpPr>
          <p:cNvPr id="5" name="Group 4"/>
          <p:cNvGrpSpPr/>
          <p:nvPr/>
        </p:nvGrpSpPr>
        <p:grpSpPr>
          <a:xfrm>
            <a:off x="5448065" y="838200"/>
            <a:ext cx="3605411" cy="2057400"/>
            <a:chOff x="5448065" y="838200"/>
            <a:chExt cx="3605411" cy="205740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065" y="1143000"/>
              <a:ext cx="3605411"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bwMode="auto">
            <a:xfrm flipH="1">
              <a:off x="7620000" y="838200"/>
              <a:ext cx="685800" cy="6858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41799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9094" y="671423"/>
            <a:ext cx="7239000" cy="5791200"/>
            <a:chOff x="609600" y="685800"/>
            <a:chExt cx="7239000" cy="5791200"/>
          </a:xfrm>
        </p:grpSpPr>
        <p:pic>
          <p:nvPicPr>
            <p:cNvPr id="2" name="Picture 1" descr="P:\Geoscience\1152 Gemeente Westland Overview geothermal potential Westland\2. Data\GIS work\Final Maps\PNG\Kaart gemeente Westland- Delft optimale doubletconfiguratie.png"/>
            <p:cNvPicPr/>
            <p:nvPr/>
          </p:nvPicPr>
          <p:blipFill rotWithShape="1">
            <a:blip r:embed="rId3" cstate="print">
              <a:extLst>
                <a:ext uri="{28A0092B-C50C-407E-A947-70E740481C1C}">
                  <a14:useLocalDpi xmlns:a14="http://schemas.microsoft.com/office/drawing/2010/main" val="0"/>
                </a:ext>
              </a:extLst>
            </a:blip>
            <a:srcRect/>
            <a:stretch/>
          </p:blipFill>
          <p:spPr bwMode="auto">
            <a:xfrm>
              <a:off x="609600" y="685800"/>
              <a:ext cx="7239000" cy="5791200"/>
            </a:xfrm>
            <a:prstGeom prst="rect">
              <a:avLst/>
            </a:prstGeom>
            <a:noFill/>
            <a:ln>
              <a:noFill/>
            </a:ln>
          </p:spPr>
        </p:pic>
        <p:sp>
          <p:nvSpPr>
            <p:cNvPr id="3" name="Oval 2"/>
            <p:cNvSpPr/>
            <p:nvPr/>
          </p:nvSpPr>
          <p:spPr bwMode="auto">
            <a:xfrm>
              <a:off x="4066650" y="2367810"/>
              <a:ext cx="583888" cy="58856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4" name="Oval 3"/>
            <p:cNvSpPr/>
            <p:nvPr/>
          </p:nvSpPr>
          <p:spPr bwMode="auto">
            <a:xfrm>
              <a:off x="5778579" y="3905834"/>
              <a:ext cx="583888" cy="58856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6" name="Oval 5"/>
            <p:cNvSpPr/>
            <p:nvPr/>
          </p:nvSpPr>
          <p:spPr bwMode="auto">
            <a:xfrm>
              <a:off x="6099273" y="4428482"/>
              <a:ext cx="583888" cy="588563"/>
            </a:xfrm>
            <a:prstGeom prst="ellipse">
              <a:avLst/>
            </a:prstGeom>
            <a:noFill/>
            <a:ln w="190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7" name="Oval 6"/>
            <p:cNvSpPr/>
            <p:nvPr/>
          </p:nvSpPr>
          <p:spPr bwMode="auto">
            <a:xfrm>
              <a:off x="4523849" y="2740863"/>
              <a:ext cx="583888" cy="588563"/>
            </a:xfrm>
            <a:prstGeom prst="ellipse">
              <a:avLst/>
            </a:prstGeom>
            <a:noFill/>
            <a:ln w="190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grpSp>
      <p:sp>
        <p:nvSpPr>
          <p:cNvPr id="9" name="TextBox 8"/>
          <p:cNvSpPr txBox="1"/>
          <p:nvPr/>
        </p:nvSpPr>
        <p:spPr>
          <a:xfrm>
            <a:off x="6683161" y="2804311"/>
            <a:ext cx="2127442" cy="461665"/>
          </a:xfrm>
          <a:prstGeom prst="rect">
            <a:avLst/>
          </a:prstGeom>
          <a:solidFill>
            <a:schemeClr val="bg1"/>
          </a:solidFill>
        </p:spPr>
        <p:txBody>
          <a:bodyPr wrap="none" rtlCol="0">
            <a:spAutoFit/>
          </a:bodyPr>
          <a:lstStyle/>
          <a:p>
            <a:r>
              <a:rPr lang="en-US" dirty="0" smtClean="0"/>
              <a:t>De </a:t>
            </a:r>
            <a:r>
              <a:rPr lang="en-US" dirty="0" err="1" smtClean="0"/>
              <a:t>Lier</a:t>
            </a:r>
            <a:r>
              <a:rPr lang="en-US" dirty="0" smtClean="0"/>
              <a:t> Doublet</a:t>
            </a:r>
            <a:endParaRPr lang="en-US" dirty="0"/>
          </a:p>
        </p:txBody>
      </p:sp>
      <p:sp>
        <p:nvSpPr>
          <p:cNvPr id="10" name="TextBox 9"/>
          <p:cNvSpPr txBox="1"/>
          <p:nvPr/>
        </p:nvSpPr>
        <p:spPr>
          <a:xfrm>
            <a:off x="4548291" y="1142999"/>
            <a:ext cx="2936510" cy="461665"/>
          </a:xfrm>
          <a:prstGeom prst="rect">
            <a:avLst/>
          </a:prstGeom>
          <a:solidFill>
            <a:schemeClr val="bg1"/>
          </a:solidFill>
        </p:spPr>
        <p:txBody>
          <a:bodyPr wrap="none" rtlCol="0">
            <a:spAutoFit/>
          </a:bodyPr>
          <a:lstStyle/>
          <a:p>
            <a:r>
              <a:rPr lang="en-US" dirty="0" err="1" smtClean="0"/>
              <a:t>Honselersdijk</a:t>
            </a:r>
            <a:r>
              <a:rPr lang="en-US" dirty="0" smtClean="0"/>
              <a:t> Doublet</a:t>
            </a:r>
            <a:endParaRPr lang="en-US" dirty="0"/>
          </a:p>
        </p:txBody>
      </p:sp>
      <p:cxnSp>
        <p:nvCxnSpPr>
          <p:cNvPr id="12" name="Straight Arrow Connector 11"/>
          <p:cNvCxnSpPr>
            <a:endCxn id="6" idx="1"/>
          </p:cNvCxnSpPr>
          <p:nvPr/>
        </p:nvCxnSpPr>
        <p:spPr bwMode="auto">
          <a:xfrm flipH="1">
            <a:off x="6314275" y="3251599"/>
            <a:ext cx="978019" cy="1248699"/>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a:endCxn id="7" idx="1"/>
          </p:cNvCxnSpPr>
          <p:nvPr/>
        </p:nvCxnSpPr>
        <p:spPr bwMode="auto">
          <a:xfrm flipH="1">
            <a:off x="4738851" y="1590287"/>
            <a:ext cx="724643" cy="1222392"/>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rot="2359897">
            <a:off x="2733843" y="3314995"/>
            <a:ext cx="1548822" cy="461665"/>
          </a:xfrm>
          <a:prstGeom prst="rect">
            <a:avLst/>
          </a:prstGeom>
          <a:solidFill>
            <a:schemeClr val="bg1"/>
          </a:solidFill>
        </p:spPr>
        <p:txBody>
          <a:bodyPr wrap="none" rtlCol="0">
            <a:spAutoFit/>
          </a:bodyPr>
          <a:lstStyle/>
          <a:p>
            <a:r>
              <a:rPr lang="en-US" dirty="0" err="1" smtClean="0"/>
              <a:t>Gaag</a:t>
            </a:r>
            <a:r>
              <a:rPr lang="en-US" dirty="0" smtClean="0"/>
              <a:t> uplift</a:t>
            </a:r>
            <a:endParaRPr lang="en-US" dirty="0"/>
          </a:p>
        </p:txBody>
      </p:sp>
      <p:sp>
        <p:nvSpPr>
          <p:cNvPr id="17" name="TextBox 16"/>
          <p:cNvSpPr txBox="1"/>
          <p:nvPr/>
        </p:nvSpPr>
        <p:spPr>
          <a:xfrm>
            <a:off x="29268" y="209758"/>
            <a:ext cx="8658652" cy="461665"/>
          </a:xfrm>
          <a:prstGeom prst="rect">
            <a:avLst/>
          </a:prstGeom>
          <a:solidFill>
            <a:schemeClr val="bg1"/>
          </a:solidFill>
        </p:spPr>
        <p:txBody>
          <a:bodyPr wrap="none" rtlCol="0">
            <a:spAutoFit/>
          </a:bodyPr>
          <a:lstStyle/>
          <a:p>
            <a:r>
              <a:rPr lang="en-US" b="1" dirty="0" smtClean="0"/>
              <a:t>Potential for Doublets in the Delft Sandstone in the Westland Area</a:t>
            </a:r>
            <a:endParaRPr lang="en-US" b="1" dirty="0"/>
          </a:p>
        </p:txBody>
      </p:sp>
      <p:grpSp>
        <p:nvGrpSpPr>
          <p:cNvPr id="15" name="Group 14"/>
          <p:cNvGrpSpPr/>
          <p:nvPr/>
        </p:nvGrpSpPr>
        <p:grpSpPr>
          <a:xfrm>
            <a:off x="50105" y="4762500"/>
            <a:ext cx="3810000" cy="1752600"/>
            <a:chOff x="5448065" y="1143000"/>
            <a:chExt cx="3810000" cy="1752600"/>
          </a:xfrm>
        </p:grpSpPr>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065" y="1143000"/>
              <a:ext cx="3605411"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bwMode="auto">
            <a:xfrm flipH="1" flipV="1">
              <a:off x="8461018" y="2362200"/>
              <a:ext cx="797047" cy="3810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515152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4340" y="76200"/>
            <a:ext cx="8292024" cy="830997"/>
          </a:xfrm>
          <a:prstGeom prst="rect">
            <a:avLst/>
          </a:prstGeom>
          <a:solidFill>
            <a:schemeClr val="bg1"/>
          </a:solidFill>
        </p:spPr>
        <p:txBody>
          <a:bodyPr wrap="square" rtlCol="0">
            <a:spAutoFit/>
          </a:bodyPr>
          <a:lstStyle/>
          <a:p>
            <a:r>
              <a:rPr lang="en-US" dirty="0" smtClean="0"/>
              <a:t>Potential for Doublets in the </a:t>
            </a:r>
            <a:r>
              <a:rPr lang="en-US" dirty="0" err="1" smtClean="0"/>
              <a:t>Alblasserdam</a:t>
            </a:r>
            <a:r>
              <a:rPr lang="en-US" dirty="0" smtClean="0"/>
              <a:t> Sandstone in the Westland Area</a:t>
            </a:r>
            <a:endParaRPr lang="en-US" dirty="0"/>
          </a:p>
        </p:txBody>
      </p:sp>
      <p:grpSp>
        <p:nvGrpSpPr>
          <p:cNvPr id="9" name="Group 8"/>
          <p:cNvGrpSpPr/>
          <p:nvPr/>
        </p:nvGrpSpPr>
        <p:grpSpPr>
          <a:xfrm>
            <a:off x="671945" y="1143000"/>
            <a:ext cx="7977802" cy="5562600"/>
            <a:chOff x="671945" y="1143000"/>
            <a:chExt cx="7977802" cy="5562600"/>
          </a:xfrm>
        </p:grpSpPr>
        <p:pic>
          <p:nvPicPr>
            <p:cNvPr id="2" name="Picture 1" descr="P:\Geoscience\1152 Gemeente Westland Overview geothermal potential Westland\2. Data\GIS work\Final Maps\PNG\Kaart gemeente Westland- Alblasserdam.png"/>
            <p:cNvPicPr/>
            <p:nvPr/>
          </p:nvPicPr>
          <p:blipFill rotWithShape="1">
            <a:blip r:embed="rId3" cstate="print">
              <a:extLst>
                <a:ext uri="{28A0092B-C50C-407E-A947-70E740481C1C}">
                  <a14:useLocalDpi xmlns:a14="http://schemas.microsoft.com/office/drawing/2010/main" val="0"/>
                </a:ext>
              </a:extLst>
            </a:blip>
            <a:srcRect/>
            <a:stretch/>
          </p:blipFill>
          <p:spPr bwMode="auto">
            <a:xfrm>
              <a:off x="671945" y="1828800"/>
              <a:ext cx="6400800" cy="4876800"/>
            </a:xfrm>
            <a:prstGeom prst="rect">
              <a:avLst/>
            </a:prstGeom>
            <a:noFill/>
            <a:ln>
              <a:noFill/>
            </a:ln>
          </p:spPr>
        </p:pic>
        <p:grpSp>
          <p:nvGrpSpPr>
            <p:cNvPr id="4" name="Group 3"/>
            <p:cNvGrpSpPr/>
            <p:nvPr/>
          </p:nvGrpSpPr>
          <p:grpSpPr>
            <a:xfrm>
              <a:off x="5044336" y="1143000"/>
              <a:ext cx="3605411" cy="1790700"/>
              <a:chOff x="5448065" y="1143000"/>
              <a:chExt cx="3605411" cy="179070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065" y="1143000"/>
                <a:ext cx="3605411"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H="1" flipV="1">
                <a:off x="6453723" y="2552700"/>
                <a:ext cx="797047" cy="3810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Box 2"/>
            <p:cNvSpPr txBox="1"/>
            <p:nvPr/>
          </p:nvSpPr>
          <p:spPr>
            <a:xfrm rot="2140754">
              <a:off x="1607322" y="2846744"/>
              <a:ext cx="1548822" cy="461665"/>
            </a:xfrm>
            <a:prstGeom prst="rect">
              <a:avLst/>
            </a:prstGeom>
            <a:solidFill>
              <a:schemeClr val="bg1"/>
            </a:solidFill>
          </p:spPr>
          <p:txBody>
            <a:bodyPr wrap="none" rtlCol="0">
              <a:spAutoFit/>
            </a:bodyPr>
            <a:lstStyle/>
            <a:p>
              <a:r>
                <a:rPr lang="en-US" dirty="0" err="1" smtClean="0"/>
                <a:t>Gaag</a:t>
              </a:r>
              <a:r>
                <a:rPr lang="en-US" dirty="0" smtClean="0"/>
                <a:t> uplift</a:t>
              </a:r>
              <a:endParaRPr lang="en-US" dirty="0"/>
            </a:p>
          </p:txBody>
        </p:sp>
        <p:sp>
          <p:nvSpPr>
            <p:cNvPr id="8" name="TextBox 7"/>
            <p:cNvSpPr txBox="1"/>
            <p:nvPr/>
          </p:nvSpPr>
          <p:spPr>
            <a:xfrm rot="3452860">
              <a:off x="4180272" y="5589945"/>
              <a:ext cx="1548822" cy="461665"/>
            </a:xfrm>
            <a:prstGeom prst="rect">
              <a:avLst/>
            </a:prstGeom>
            <a:noFill/>
          </p:spPr>
          <p:txBody>
            <a:bodyPr wrap="none" rtlCol="0">
              <a:spAutoFit/>
            </a:bodyPr>
            <a:lstStyle/>
            <a:p>
              <a:r>
                <a:rPr lang="en-US" dirty="0" err="1" smtClean="0"/>
                <a:t>Gaag</a:t>
              </a:r>
              <a:r>
                <a:rPr lang="en-US" dirty="0" smtClean="0"/>
                <a:t> uplift</a:t>
              </a:r>
              <a:endParaRPr lang="en-US" dirty="0"/>
            </a:p>
          </p:txBody>
        </p:sp>
      </p:grpSp>
    </p:spTree>
    <p:extLst>
      <p:ext uri="{BB962C8B-B14F-4D97-AF65-F5344CB8AC3E}">
        <p14:creationId xmlns:p14="http://schemas.microsoft.com/office/powerpoint/2010/main" val="1894581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62000" y="990600"/>
            <a:ext cx="7513004" cy="5715000"/>
            <a:chOff x="762000" y="990600"/>
            <a:chExt cx="7513004" cy="5715000"/>
          </a:xfrm>
        </p:grpSpPr>
        <p:pic>
          <p:nvPicPr>
            <p:cNvPr id="2" name="Picture 1" descr="P:\Geoscience\1152 Gemeente Westland Overview geothermal potential Westland\2. Data\GIS work\Final Maps\PNG\Kaart gemeente Westland- Overzicht2.png"/>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0" y="990600"/>
              <a:ext cx="7115299" cy="5715000"/>
            </a:xfrm>
            <a:prstGeom prst="rect">
              <a:avLst/>
            </a:prstGeom>
            <a:noFill/>
            <a:ln>
              <a:noFill/>
            </a:ln>
          </p:spPr>
        </p:pic>
        <p:sp>
          <p:nvSpPr>
            <p:cNvPr id="3" name="TextBox 2"/>
            <p:cNvSpPr txBox="1"/>
            <p:nvPr/>
          </p:nvSpPr>
          <p:spPr>
            <a:xfrm>
              <a:off x="7479593" y="3272135"/>
              <a:ext cx="795411" cy="461665"/>
            </a:xfrm>
            <a:prstGeom prst="rect">
              <a:avLst/>
            </a:prstGeom>
            <a:solidFill>
              <a:schemeClr val="bg1"/>
            </a:solidFill>
          </p:spPr>
          <p:txBody>
            <a:bodyPr wrap="none" rtlCol="0">
              <a:spAutoFit/>
            </a:bodyPr>
            <a:lstStyle/>
            <a:p>
              <a:r>
                <a:rPr lang="en-US" dirty="0" smtClean="0"/>
                <a:t>Delft</a:t>
              </a:r>
              <a:endParaRPr lang="en-US" dirty="0"/>
            </a:p>
          </p:txBody>
        </p:sp>
        <p:sp>
          <p:nvSpPr>
            <p:cNvPr id="4" name="TextBox 3"/>
            <p:cNvSpPr txBox="1"/>
            <p:nvPr/>
          </p:nvSpPr>
          <p:spPr>
            <a:xfrm>
              <a:off x="6290106" y="2133600"/>
              <a:ext cx="1117743" cy="461665"/>
            </a:xfrm>
            <a:prstGeom prst="rect">
              <a:avLst/>
            </a:prstGeom>
            <a:solidFill>
              <a:schemeClr val="bg1"/>
            </a:solidFill>
          </p:spPr>
          <p:txBody>
            <a:bodyPr wrap="none" rtlCol="0">
              <a:spAutoFit/>
            </a:bodyPr>
            <a:lstStyle/>
            <a:p>
              <a:r>
                <a:rPr lang="en-US" dirty="0" smtClean="0"/>
                <a:t>Rijswijk</a:t>
              </a:r>
              <a:endParaRPr lang="en-US" dirty="0"/>
            </a:p>
          </p:txBody>
        </p:sp>
        <p:sp>
          <p:nvSpPr>
            <p:cNvPr id="5" name="TextBox 4"/>
            <p:cNvSpPr txBox="1"/>
            <p:nvPr/>
          </p:nvSpPr>
          <p:spPr>
            <a:xfrm>
              <a:off x="888671" y="5181600"/>
              <a:ext cx="1516184" cy="830997"/>
            </a:xfrm>
            <a:prstGeom prst="rect">
              <a:avLst/>
            </a:prstGeom>
            <a:noFill/>
          </p:spPr>
          <p:txBody>
            <a:bodyPr wrap="none" rtlCol="0">
              <a:spAutoFit/>
            </a:bodyPr>
            <a:lstStyle/>
            <a:p>
              <a:r>
                <a:rPr lang="en-US" dirty="0" smtClean="0"/>
                <a:t>Rotterdam</a:t>
              </a:r>
            </a:p>
            <a:p>
              <a:r>
                <a:rPr lang="en-US" dirty="0" err="1" smtClean="0"/>
                <a:t>Harbour</a:t>
              </a:r>
              <a:endParaRPr lang="en-US" dirty="0"/>
            </a:p>
          </p:txBody>
        </p:sp>
        <p:sp>
          <p:nvSpPr>
            <p:cNvPr id="6" name="TextBox 5"/>
            <p:cNvSpPr txBox="1"/>
            <p:nvPr/>
          </p:nvSpPr>
          <p:spPr>
            <a:xfrm>
              <a:off x="4421359" y="1019299"/>
              <a:ext cx="1519968" cy="461665"/>
            </a:xfrm>
            <a:prstGeom prst="rect">
              <a:avLst/>
            </a:prstGeom>
            <a:solidFill>
              <a:schemeClr val="bg1"/>
            </a:solidFill>
          </p:spPr>
          <p:txBody>
            <a:bodyPr wrap="none" rtlCol="0">
              <a:spAutoFit/>
            </a:bodyPr>
            <a:lstStyle/>
            <a:p>
              <a:r>
                <a:rPr lang="en-US" dirty="0" smtClean="0"/>
                <a:t>The Hague</a:t>
              </a:r>
              <a:endParaRPr lang="en-US" dirty="0"/>
            </a:p>
          </p:txBody>
        </p:sp>
      </p:grpSp>
      <p:sp>
        <p:nvSpPr>
          <p:cNvPr id="7" name="TextBox 6"/>
          <p:cNvSpPr txBox="1"/>
          <p:nvPr/>
        </p:nvSpPr>
        <p:spPr>
          <a:xfrm>
            <a:off x="131280" y="0"/>
            <a:ext cx="8860320" cy="830997"/>
          </a:xfrm>
          <a:prstGeom prst="rect">
            <a:avLst/>
          </a:prstGeom>
          <a:solidFill>
            <a:schemeClr val="bg1"/>
          </a:solidFill>
        </p:spPr>
        <p:txBody>
          <a:bodyPr wrap="square" rtlCol="0">
            <a:spAutoFit/>
          </a:bodyPr>
          <a:lstStyle/>
          <a:p>
            <a:r>
              <a:rPr lang="en-US" b="1" dirty="0" smtClean="0"/>
              <a:t>Map with doublets of two reservoir units over map showing greenhouse complexes</a:t>
            </a:r>
            <a:endParaRPr lang="en-US" b="1" dirty="0"/>
          </a:p>
        </p:txBody>
      </p:sp>
    </p:spTree>
    <p:extLst>
      <p:ext uri="{BB962C8B-B14F-4D97-AF65-F5344CB8AC3E}">
        <p14:creationId xmlns:p14="http://schemas.microsoft.com/office/powerpoint/2010/main" val="19360183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466" y="228600"/>
            <a:ext cx="8991200" cy="1569660"/>
          </a:xfrm>
          <a:prstGeom prst="rect">
            <a:avLst/>
          </a:prstGeom>
          <a:noFill/>
        </p:spPr>
        <p:txBody>
          <a:bodyPr wrap="square" rtlCol="0">
            <a:spAutoFit/>
          </a:bodyPr>
          <a:lstStyle/>
          <a:p>
            <a:r>
              <a:rPr lang="nl-NL" sz="3200" b="1" dirty="0" smtClean="0"/>
              <a:t>Reservoir Characteristics Delft Mbr. Westland area:</a:t>
            </a:r>
          </a:p>
          <a:p>
            <a:r>
              <a:rPr lang="nl-NL" sz="3200" b="1" dirty="0" smtClean="0"/>
              <a:t>Comparison of pre-drill estimate with post-drill testing</a:t>
            </a:r>
            <a:endParaRPr lang="nl-NL" sz="3200" b="1" dirty="0"/>
          </a:p>
        </p:txBody>
      </p:sp>
      <p:grpSp>
        <p:nvGrpSpPr>
          <p:cNvPr id="3" name="Group 2"/>
          <p:cNvGrpSpPr/>
          <p:nvPr/>
        </p:nvGrpSpPr>
        <p:grpSpPr>
          <a:xfrm>
            <a:off x="979451" y="2014482"/>
            <a:ext cx="6959927" cy="4843518"/>
            <a:chOff x="656111" y="1297632"/>
            <a:chExt cx="7413171" cy="506458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111" y="1447800"/>
              <a:ext cx="7413171" cy="4914415"/>
            </a:xfrm>
            <a:prstGeom prst="rect">
              <a:avLst/>
            </a:prstGeom>
          </p:spPr>
        </p:pic>
        <p:sp>
          <p:nvSpPr>
            <p:cNvPr id="5" name="TextBox 4"/>
            <p:cNvSpPr txBox="1"/>
            <p:nvPr/>
          </p:nvSpPr>
          <p:spPr>
            <a:xfrm>
              <a:off x="1677932" y="1297632"/>
              <a:ext cx="6217151" cy="461665"/>
            </a:xfrm>
            <a:prstGeom prst="rect">
              <a:avLst/>
            </a:prstGeom>
            <a:solidFill>
              <a:schemeClr val="bg1"/>
            </a:solidFill>
          </p:spPr>
          <p:txBody>
            <a:bodyPr wrap="none" rtlCol="0">
              <a:spAutoFit/>
            </a:bodyPr>
            <a:lstStyle/>
            <a:p>
              <a:r>
                <a:rPr lang="en-US" b="1" dirty="0" smtClean="0"/>
                <a:t>Reservoir averages from petrophysical analyses</a:t>
              </a:r>
              <a:endParaRPr lang="en-US" b="1" dirty="0"/>
            </a:p>
          </p:txBody>
        </p:sp>
      </p:grpSp>
    </p:spTree>
    <p:extLst>
      <p:ext uri="{BB962C8B-B14F-4D97-AF65-F5344CB8AC3E}">
        <p14:creationId xmlns:p14="http://schemas.microsoft.com/office/powerpoint/2010/main" val="2808434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108572"/>
            <a:ext cx="3048000" cy="3484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430" y="5552614"/>
            <a:ext cx="3462770" cy="707886"/>
          </a:xfrm>
          <a:prstGeom prst="rect">
            <a:avLst/>
          </a:prstGeom>
          <a:solidFill>
            <a:schemeClr val="bg1"/>
          </a:solidFill>
        </p:spPr>
        <p:txBody>
          <a:bodyPr wrap="square" rtlCol="0">
            <a:spAutoFit/>
          </a:bodyPr>
          <a:lstStyle/>
          <a:p>
            <a:r>
              <a:rPr lang="en-US" sz="2000" b="1" dirty="0" smtClean="0"/>
              <a:t>Depth map De Lier Doublet with faults from seismic </a:t>
            </a:r>
            <a:endParaRPr lang="en-US" sz="2000" b="1" dirty="0"/>
          </a:p>
        </p:txBody>
      </p:sp>
      <p:sp>
        <p:nvSpPr>
          <p:cNvPr id="3" name="TextBox 2"/>
          <p:cNvSpPr txBox="1"/>
          <p:nvPr/>
        </p:nvSpPr>
        <p:spPr>
          <a:xfrm>
            <a:off x="13855" y="152400"/>
            <a:ext cx="8965922" cy="1569660"/>
          </a:xfrm>
          <a:prstGeom prst="rect">
            <a:avLst/>
          </a:prstGeom>
          <a:noFill/>
        </p:spPr>
        <p:txBody>
          <a:bodyPr wrap="square" rtlCol="0">
            <a:spAutoFit/>
          </a:bodyPr>
          <a:lstStyle/>
          <a:p>
            <a:r>
              <a:rPr lang="en-US" sz="3600" b="1" dirty="0" smtClean="0"/>
              <a:t>Test results of the Delft </a:t>
            </a:r>
            <a:r>
              <a:rPr lang="en-US" sz="3600" b="1" dirty="0" err="1" smtClean="0"/>
              <a:t>Mbr</a:t>
            </a:r>
            <a:r>
              <a:rPr lang="en-US" sz="3600" b="1" dirty="0" smtClean="0"/>
              <a:t> in HON-GT-01 </a:t>
            </a:r>
            <a:r>
              <a:rPr lang="en-US" sz="3600" b="1" dirty="0"/>
              <a:t>and LIR-GT-01 :</a:t>
            </a:r>
            <a:endParaRPr lang="en-US" sz="3600" b="1" dirty="0" smtClean="0"/>
          </a:p>
          <a:p>
            <a:endParaRPr lang="en-US" dirty="0"/>
          </a:p>
        </p:txBody>
      </p:sp>
      <p:sp>
        <p:nvSpPr>
          <p:cNvPr id="4" name="TextBox 3"/>
          <p:cNvSpPr txBox="1"/>
          <p:nvPr/>
        </p:nvSpPr>
        <p:spPr>
          <a:xfrm>
            <a:off x="3386818" y="1391767"/>
            <a:ext cx="5747657" cy="5262979"/>
          </a:xfrm>
          <a:prstGeom prst="rect">
            <a:avLst/>
          </a:prstGeom>
          <a:solidFill>
            <a:schemeClr val="bg1"/>
          </a:solidFill>
        </p:spPr>
        <p:txBody>
          <a:bodyPr wrap="square" rtlCol="0">
            <a:spAutoFit/>
          </a:bodyPr>
          <a:lstStyle/>
          <a:p>
            <a:r>
              <a:rPr lang="en-US" b="1" dirty="0" smtClean="0"/>
              <a:t>HON-GT-01: </a:t>
            </a:r>
          </a:p>
          <a:p>
            <a:pPr marL="342900" indent="-342900" algn="l">
              <a:buFont typeface="Arial" pitchFamily="34" charset="0"/>
              <a:buChar char="•"/>
            </a:pPr>
            <a:r>
              <a:rPr lang="en-US" dirty="0" smtClean="0"/>
              <a:t>Reservoir perm: 1000mD (</a:t>
            </a:r>
            <a:r>
              <a:rPr lang="en-US" sz="2000" i="1" dirty="0" smtClean="0"/>
              <a:t>pre-drill  estimate 150-400 </a:t>
            </a:r>
            <a:r>
              <a:rPr lang="en-US" sz="2000" i="1" dirty="0" err="1" smtClean="0"/>
              <a:t>mD</a:t>
            </a:r>
            <a:r>
              <a:rPr lang="en-US" sz="2000" i="1" dirty="0" smtClean="0"/>
              <a:t>)</a:t>
            </a:r>
            <a:endParaRPr lang="en-US" sz="2000" i="1" dirty="0"/>
          </a:p>
          <a:p>
            <a:r>
              <a:rPr lang="en-US" b="1" dirty="0" smtClean="0"/>
              <a:t>LIR-GT-01 &amp; 02: </a:t>
            </a:r>
            <a:endParaRPr lang="en-US" dirty="0" smtClean="0"/>
          </a:p>
          <a:p>
            <a:pPr marL="342900" indent="-342900" algn="l">
              <a:buFont typeface="Arial" pitchFamily="34" charset="0"/>
              <a:buChar char="•"/>
            </a:pPr>
            <a:r>
              <a:rPr lang="en-US" dirty="0" smtClean="0"/>
              <a:t>Reservoir  perm 1000mD, (</a:t>
            </a:r>
            <a:r>
              <a:rPr lang="en-US" sz="2000" i="1" dirty="0" smtClean="0"/>
              <a:t>pre-drill estimate 170-500-920 </a:t>
            </a:r>
            <a:r>
              <a:rPr lang="en-US" sz="2000" i="1" dirty="0" err="1" smtClean="0"/>
              <a:t>mD</a:t>
            </a:r>
            <a:r>
              <a:rPr lang="en-US" sz="2000" i="1" dirty="0" smtClean="0"/>
              <a:t>)</a:t>
            </a:r>
          </a:p>
          <a:p>
            <a:pPr marL="342900" indent="-342900" algn="l">
              <a:buFont typeface="Arial" pitchFamily="34" charset="0"/>
              <a:buChar char="•"/>
            </a:pPr>
            <a:r>
              <a:rPr lang="en-US" dirty="0" smtClean="0"/>
              <a:t>Presence of parallel flow barriers (faults) at 750 &amp; 1250 m</a:t>
            </a:r>
          </a:p>
          <a:p>
            <a:pPr marL="342900" indent="-342900" algn="l">
              <a:buFont typeface="Arial" pitchFamily="34" charset="0"/>
              <a:buChar char="•"/>
            </a:pPr>
            <a:r>
              <a:rPr lang="en-US" dirty="0" smtClean="0"/>
              <a:t>Water Temperature  90</a:t>
            </a:r>
            <a:r>
              <a:rPr lang="en-US" dirty="0"/>
              <a:t> </a:t>
            </a:r>
            <a:r>
              <a:rPr lang="en-US" dirty="0" smtClean="0"/>
              <a:t>C</a:t>
            </a:r>
          </a:p>
          <a:p>
            <a:pPr marL="342900" indent="-342900" algn="l">
              <a:buFont typeface="Arial" pitchFamily="34" charset="0"/>
              <a:buChar char="•"/>
            </a:pPr>
            <a:r>
              <a:rPr lang="en-US" dirty="0" smtClean="0"/>
              <a:t>Thickness reservoir = 70 m, N/G = 0.5</a:t>
            </a:r>
          </a:p>
          <a:p>
            <a:pPr marL="342900" indent="-342900" algn="l">
              <a:buFont typeface="Arial" pitchFamily="34" charset="0"/>
              <a:buChar char="•"/>
            </a:pPr>
            <a:r>
              <a:rPr lang="en-US" dirty="0" smtClean="0"/>
              <a:t>Wells diameter in aquifer 8.5 inch</a:t>
            </a:r>
          </a:p>
          <a:p>
            <a:pPr marL="342900" indent="-342900" algn="l">
              <a:buFont typeface="Arial" pitchFamily="34" charset="0"/>
              <a:buChar char="•"/>
            </a:pPr>
            <a:r>
              <a:rPr lang="en-US" dirty="0" smtClean="0"/>
              <a:t>Flow rates up to 350 m3/hour with pump pressure of 55 bar (after clean-up)</a:t>
            </a:r>
          </a:p>
          <a:p>
            <a:pPr marL="342900" indent="-342900" algn="l">
              <a:buFont typeface="Arial" pitchFamily="34" charset="0"/>
              <a:buChar char="•"/>
            </a:pPr>
            <a:endParaRPr lang="en-US" dirty="0"/>
          </a:p>
        </p:txBody>
      </p:sp>
    </p:spTree>
    <p:extLst>
      <p:ext uri="{BB962C8B-B14F-4D97-AF65-F5344CB8AC3E}">
        <p14:creationId xmlns:p14="http://schemas.microsoft.com/office/powerpoint/2010/main" val="174196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8600" y="80824"/>
            <a:ext cx="7239000" cy="6777176"/>
            <a:chOff x="228600" y="80824"/>
            <a:chExt cx="7239000" cy="6777176"/>
          </a:xfrm>
        </p:grpSpPr>
        <p:pic>
          <p:nvPicPr>
            <p:cNvPr id="1002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0824"/>
              <a:ext cx="7239000" cy="6777176"/>
            </a:xfrm>
            <a:prstGeom prst="rect">
              <a:avLst/>
            </a:prstGeom>
            <a:noFill/>
            <a:ln w="28575" cap="flat" cmpd="sng">
              <a:solidFill>
                <a:schemeClr val="bg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bwMode="auto">
            <a:xfrm flipH="1">
              <a:off x="3124200" y="1354540"/>
              <a:ext cx="1295400" cy="68580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Oval 4"/>
            <p:cNvSpPr/>
            <p:nvPr/>
          </p:nvSpPr>
          <p:spPr bwMode="auto">
            <a:xfrm flipH="1" flipV="1">
              <a:off x="2945642" y="1962434"/>
              <a:ext cx="152400" cy="169460"/>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7" name="Oval 6"/>
            <p:cNvSpPr/>
            <p:nvPr/>
          </p:nvSpPr>
          <p:spPr bwMode="auto">
            <a:xfrm flipH="1" flipV="1">
              <a:off x="3803745" y="2843765"/>
              <a:ext cx="152400" cy="169460"/>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cxnSp>
          <p:nvCxnSpPr>
            <p:cNvPr id="8" name="Straight Arrow Connector 7"/>
            <p:cNvCxnSpPr/>
            <p:nvPr/>
          </p:nvCxnSpPr>
          <p:spPr bwMode="auto">
            <a:xfrm flipH="1">
              <a:off x="4032345" y="2209800"/>
              <a:ext cx="1295400" cy="68580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4419600" y="892875"/>
              <a:ext cx="1821268" cy="461665"/>
            </a:xfrm>
            <a:prstGeom prst="rect">
              <a:avLst/>
            </a:prstGeom>
            <a:noFill/>
          </p:spPr>
          <p:txBody>
            <a:bodyPr wrap="none" rtlCol="0">
              <a:spAutoFit/>
            </a:bodyPr>
            <a:lstStyle/>
            <a:p>
              <a:r>
                <a:rPr lang="en-US" dirty="0" smtClean="0"/>
                <a:t>HON doublet</a:t>
              </a:r>
              <a:endParaRPr lang="en-US" dirty="0"/>
            </a:p>
          </p:txBody>
        </p:sp>
        <p:sp>
          <p:nvSpPr>
            <p:cNvPr id="9" name="TextBox 8"/>
            <p:cNvSpPr txBox="1"/>
            <p:nvPr/>
          </p:nvSpPr>
          <p:spPr>
            <a:xfrm>
              <a:off x="5482790" y="1962434"/>
              <a:ext cx="1600054" cy="461665"/>
            </a:xfrm>
            <a:prstGeom prst="rect">
              <a:avLst/>
            </a:prstGeom>
            <a:noFill/>
          </p:spPr>
          <p:txBody>
            <a:bodyPr wrap="none" rtlCol="0">
              <a:spAutoFit/>
            </a:bodyPr>
            <a:lstStyle/>
            <a:p>
              <a:r>
                <a:rPr lang="en-US" dirty="0" smtClean="0"/>
                <a:t>LIR doublet</a:t>
              </a:r>
              <a:endParaRPr lang="en-US" dirty="0"/>
            </a:p>
          </p:txBody>
        </p:sp>
      </p:grpSp>
      <p:sp>
        <p:nvSpPr>
          <p:cNvPr id="11" name="TextBox 10"/>
          <p:cNvSpPr txBox="1"/>
          <p:nvPr/>
        </p:nvSpPr>
        <p:spPr>
          <a:xfrm>
            <a:off x="762000" y="5597856"/>
            <a:ext cx="8218227" cy="646331"/>
          </a:xfrm>
          <a:prstGeom prst="rect">
            <a:avLst/>
          </a:prstGeom>
          <a:solidFill>
            <a:schemeClr val="bg1"/>
          </a:solidFill>
        </p:spPr>
        <p:txBody>
          <a:bodyPr wrap="square" rtlCol="0">
            <a:spAutoFit/>
          </a:bodyPr>
          <a:lstStyle/>
          <a:p>
            <a:r>
              <a:rPr lang="en-US" sz="3600" b="1" dirty="0" smtClean="0"/>
              <a:t>Fault pattern on a similarity attribute map</a:t>
            </a:r>
            <a:endParaRPr lang="en-US" sz="3600" b="1" dirty="0"/>
          </a:p>
        </p:txBody>
      </p:sp>
      <p:sp>
        <p:nvSpPr>
          <p:cNvPr id="2" name="TextBox 1"/>
          <p:cNvSpPr txBox="1"/>
          <p:nvPr/>
        </p:nvSpPr>
        <p:spPr>
          <a:xfrm>
            <a:off x="2886391" y="147934"/>
            <a:ext cx="3066417" cy="584775"/>
          </a:xfrm>
          <a:prstGeom prst="rect">
            <a:avLst/>
          </a:prstGeom>
          <a:solidFill>
            <a:schemeClr val="bg1"/>
          </a:solidFill>
        </p:spPr>
        <p:txBody>
          <a:bodyPr wrap="none" rtlCol="0">
            <a:spAutoFit/>
          </a:bodyPr>
          <a:lstStyle/>
          <a:p>
            <a:r>
              <a:rPr lang="nl-NL" sz="3200" b="1" dirty="0" smtClean="0"/>
              <a:t>Tectonic Analysis</a:t>
            </a:r>
            <a:endParaRPr lang="nl-NL" sz="3200" b="1" dirty="0"/>
          </a:p>
        </p:txBody>
      </p:sp>
    </p:spTree>
    <p:extLst>
      <p:ext uri="{BB962C8B-B14F-4D97-AF65-F5344CB8AC3E}">
        <p14:creationId xmlns:p14="http://schemas.microsoft.com/office/powerpoint/2010/main" val="24352573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6646" y="0"/>
            <a:ext cx="5342360" cy="584775"/>
          </a:xfrm>
          <a:prstGeom prst="rect">
            <a:avLst/>
          </a:prstGeom>
          <a:solidFill>
            <a:schemeClr val="bg1"/>
          </a:solidFill>
        </p:spPr>
        <p:txBody>
          <a:bodyPr wrap="none" rtlCol="0">
            <a:spAutoFit/>
          </a:bodyPr>
          <a:lstStyle/>
          <a:p>
            <a:r>
              <a:rPr lang="en-US" sz="3200" b="1" dirty="0" smtClean="0"/>
              <a:t>Fault pattern without the map</a:t>
            </a:r>
            <a:endParaRPr lang="en-US" sz="3200" b="1" dirty="0"/>
          </a:p>
        </p:txBody>
      </p:sp>
      <p:grpSp>
        <p:nvGrpSpPr>
          <p:cNvPr id="13" name="Group 12"/>
          <p:cNvGrpSpPr/>
          <p:nvPr/>
        </p:nvGrpSpPr>
        <p:grpSpPr>
          <a:xfrm>
            <a:off x="533400" y="580419"/>
            <a:ext cx="6584868" cy="6133606"/>
            <a:chOff x="555171" y="580419"/>
            <a:chExt cx="6584868" cy="6133606"/>
          </a:xfrm>
        </p:grpSpPr>
        <p:grpSp>
          <p:nvGrpSpPr>
            <p:cNvPr id="3" name="Group 2"/>
            <p:cNvGrpSpPr/>
            <p:nvPr/>
          </p:nvGrpSpPr>
          <p:grpSpPr>
            <a:xfrm>
              <a:off x="555171" y="580419"/>
              <a:ext cx="6584868" cy="6133606"/>
              <a:chOff x="990600" y="928897"/>
              <a:chExt cx="6311735" cy="5866411"/>
            </a:xfrm>
          </p:grpSpPr>
          <p:pic>
            <p:nvPicPr>
              <p:cNvPr id="10035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0600" y="928897"/>
                <a:ext cx="6311735" cy="586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bg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bwMode="auto">
              <a:xfrm>
                <a:off x="3733800" y="2978325"/>
                <a:ext cx="152400" cy="1524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5" name="Oval 4"/>
              <p:cNvSpPr/>
              <p:nvPr/>
            </p:nvSpPr>
            <p:spPr bwMode="auto">
              <a:xfrm>
                <a:off x="3048000" y="2343812"/>
                <a:ext cx="152400" cy="1524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cxnSp>
            <p:nvCxnSpPr>
              <p:cNvPr id="6" name="Straight Arrow Connector 5"/>
              <p:cNvCxnSpPr/>
              <p:nvPr/>
            </p:nvCxnSpPr>
            <p:spPr bwMode="auto">
              <a:xfrm>
                <a:off x="5638800" y="3733800"/>
                <a:ext cx="914400" cy="914400"/>
              </a:xfrm>
              <a:prstGeom prst="straightConnector1">
                <a:avLst/>
              </a:prstGeom>
              <a:solidFill>
                <a:schemeClr val="accent1"/>
              </a:solidFill>
              <a:ln w="28575"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a:off x="3505200" y="1905000"/>
                <a:ext cx="3352800" cy="3048000"/>
              </a:xfrm>
              <a:prstGeom prst="straightConnector1">
                <a:avLst/>
              </a:prstGeom>
              <a:solidFill>
                <a:schemeClr val="accent1"/>
              </a:solidFill>
              <a:ln w="2857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rot="2365699">
                <a:off x="1252126" y="1879337"/>
                <a:ext cx="1548822" cy="461665"/>
              </a:xfrm>
              <a:prstGeom prst="rect">
                <a:avLst/>
              </a:prstGeom>
              <a:solidFill>
                <a:schemeClr val="bg1"/>
              </a:solidFill>
            </p:spPr>
            <p:txBody>
              <a:bodyPr wrap="none" rtlCol="0">
                <a:spAutoFit/>
              </a:bodyPr>
              <a:lstStyle/>
              <a:p>
                <a:r>
                  <a:rPr lang="en-US" dirty="0" err="1" smtClean="0"/>
                  <a:t>Gaag</a:t>
                </a:r>
                <a:r>
                  <a:rPr lang="en-US" dirty="0" smtClean="0"/>
                  <a:t> uplift</a:t>
                </a:r>
                <a:endParaRPr lang="en-US" dirty="0"/>
              </a:p>
            </p:txBody>
          </p:sp>
          <p:sp>
            <p:nvSpPr>
              <p:cNvPr id="16" name="TextBox 15"/>
              <p:cNvSpPr txBox="1"/>
              <p:nvPr/>
            </p:nvSpPr>
            <p:spPr>
              <a:xfrm rot="2734944">
                <a:off x="4062771" y="2590799"/>
                <a:ext cx="2461058" cy="461665"/>
              </a:xfrm>
              <a:prstGeom prst="rect">
                <a:avLst/>
              </a:prstGeom>
              <a:noFill/>
            </p:spPr>
            <p:txBody>
              <a:bodyPr wrap="none" rtlCol="0">
                <a:spAutoFit/>
              </a:bodyPr>
              <a:lstStyle/>
              <a:p>
                <a:r>
                  <a:rPr lang="en-US" dirty="0" smtClean="0"/>
                  <a:t>Rijswijk-Delft High</a:t>
                </a:r>
                <a:endParaRPr lang="en-US" dirty="0"/>
              </a:p>
            </p:txBody>
          </p:sp>
          <p:sp>
            <p:nvSpPr>
              <p:cNvPr id="19" name="TextBox 18"/>
              <p:cNvSpPr txBox="1"/>
              <p:nvPr/>
            </p:nvSpPr>
            <p:spPr>
              <a:xfrm rot="3007051">
                <a:off x="3721270" y="4416865"/>
                <a:ext cx="1545455" cy="462670"/>
              </a:xfrm>
              <a:prstGeom prst="rect">
                <a:avLst/>
              </a:prstGeom>
              <a:solidFill>
                <a:schemeClr val="bg1"/>
              </a:solidFill>
            </p:spPr>
            <p:txBody>
              <a:bodyPr wrap="none" rtlCol="0">
                <a:spAutoFit/>
              </a:bodyPr>
              <a:lstStyle/>
              <a:p>
                <a:r>
                  <a:rPr lang="en-US" dirty="0" err="1" smtClean="0"/>
                  <a:t>Gaag</a:t>
                </a:r>
                <a:r>
                  <a:rPr lang="en-US" dirty="0" smtClean="0"/>
                  <a:t> uplift</a:t>
                </a:r>
                <a:endParaRPr lang="en-US" dirty="0"/>
              </a:p>
            </p:txBody>
          </p:sp>
          <p:sp>
            <p:nvSpPr>
              <p:cNvPr id="20" name="TextBox 19"/>
              <p:cNvSpPr txBox="1"/>
              <p:nvPr/>
            </p:nvSpPr>
            <p:spPr>
              <a:xfrm rot="2734944">
                <a:off x="529012" y="4933022"/>
                <a:ext cx="3251184" cy="442516"/>
              </a:xfrm>
              <a:prstGeom prst="rect">
                <a:avLst/>
              </a:prstGeom>
              <a:noFill/>
            </p:spPr>
            <p:txBody>
              <a:bodyPr wrap="none" rtlCol="0">
                <a:spAutoFit/>
              </a:bodyPr>
              <a:lstStyle/>
              <a:p>
                <a:r>
                  <a:rPr lang="en-US" dirty="0" smtClean="0"/>
                  <a:t>South margin of the basin</a:t>
                </a:r>
                <a:endParaRPr lang="en-US" dirty="0"/>
              </a:p>
            </p:txBody>
          </p:sp>
        </p:grpSp>
        <p:cxnSp>
          <p:nvCxnSpPr>
            <p:cNvPr id="10" name="Straight Arrow Connector 9"/>
            <p:cNvCxnSpPr/>
            <p:nvPr/>
          </p:nvCxnSpPr>
          <p:spPr bwMode="auto">
            <a:xfrm flipH="1">
              <a:off x="2971800" y="1209371"/>
              <a:ext cx="1447800" cy="850408"/>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4537840" y="885121"/>
              <a:ext cx="779381" cy="461665"/>
            </a:xfrm>
            <a:prstGeom prst="rect">
              <a:avLst/>
            </a:prstGeom>
            <a:noFill/>
          </p:spPr>
          <p:txBody>
            <a:bodyPr wrap="none" rtlCol="0">
              <a:spAutoFit/>
            </a:bodyPr>
            <a:lstStyle/>
            <a:p>
              <a:r>
                <a:rPr lang="en-US" dirty="0" smtClean="0"/>
                <a:t>HON</a:t>
              </a:r>
              <a:endParaRPr lang="en-US" dirty="0"/>
            </a:p>
          </p:txBody>
        </p:sp>
        <p:cxnSp>
          <p:nvCxnSpPr>
            <p:cNvPr id="17" name="Straight Arrow Connector 16"/>
            <p:cNvCxnSpPr/>
            <p:nvPr/>
          </p:nvCxnSpPr>
          <p:spPr bwMode="auto">
            <a:xfrm flipH="1">
              <a:off x="3596265" y="2219120"/>
              <a:ext cx="2042535" cy="567047"/>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5837444" y="1988287"/>
              <a:ext cx="558166" cy="461665"/>
            </a:xfrm>
            <a:prstGeom prst="rect">
              <a:avLst/>
            </a:prstGeom>
            <a:noFill/>
          </p:spPr>
          <p:txBody>
            <a:bodyPr wrap="none" rtlCol="0">
              <a:spAutoFit/>
            </a:bodyPr>
            <a:lstStyle/>
            <a:p>
              <a:r>
                <a:rPr lang="en-US" dirty="0" smtClean="0"/>
                <a:t>LIR</a:t>
              </a:r>
              <a:endParaRPr lang="en-US" dirty="0"/>
            </a:p>
          </p:txBody>
        </p:sp>
      </p:grpSp>
    </p:spTree>
    <p:extLst>
      <p:ext uri="{BB962C8B-B14F-4D97-AF65-F5344CB8AC3E}">
        <p14:creationId xmlns:p14="http://schemas.microsoft.com/office/powerpoint/2010/main" val="874734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152400"/>
            <a:ext cx="8671156" cy="584775"/>
          </a:xfrm>
          <a:prstGeom prst="rect">
            <a:avLst/>
          </a:prstGeom>
          <a:noFill/>
        </p:spPr>
        <p:txBody>
          <a:bodyPr wrap="none" rtlCol="0">
            <a:spAutoFit/>
          </a:bodyPr>
          <a:lstStyle/>
          <a:p>
            <a:r>
              <a:rPr lang="en-US" sz="3200" b="1" dirty="0" smtClean="0"/>
              <a:t>Presence of fault: 25 m missing section in left well</a:t>
            </a:r>
            <a:endParaRPr lang="en-US" sz="3200" b="1"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3089" y="1173952"/>
            <a:ext cx="4978641" cy="3525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55433" y="848901"/>
            <a:ext cx="132247" cy="316730"/>
          </a:xfrm>
          <a:prstGeom prst="rect">
            <a:avLst/>
          </a:prstGeom>
          <a:noFill/>
        </p:spPr>
        <p:txBody>
          <a:bodyPr wrap="none" rtlCol="0">
            <a:spAutoFit/>
          </a:bodyPr>
          <a:lstStyle/>
          <a:p>
            <a:endParaRPr lang="en-US" dirty="0"/>
          </a:p>
        </p:txBody>
      </p:sp>
      <p:sp>
        <p:nvSpPr>
          <p:cNvPr id="5" name="TextBox 4"/>
          <p:cNvSpPr txBox="1"/>
          <p:nvPr/>
        </p:nvSpPr>
        <p:spPr>
          <a:xfrm>
            <a:off x="7873706" y="848900"/>
            <a:ext cx="132247" cy="316730"/>
          </a:xfrm>
          <a:prstGeom prst="rect">
            <a:avLst/>
          </a:prstGeom>
          <a:noFill/>
        </p:spPr>
        <p:txBody>
          <a:bodyPr wrap="none" rtlCol="0">
            <a:spAutoFit/>
          </a:bodyPr>
          <a:lstStyle/>
          <a:p>
            <a:endParaRPr lang="en-US" dirty="0"/>
          </a:p>
        </p:txBody>
      </p:sp>
      <p:sp>
        <p:nvSpPr>
          <p:cNvPr id="4" name="TextBox 3"/>
          <p:cNvSpPr txBox="1"/>
          <p:nvPr/>
        </p:nvSpPr>
        <p:spPr>
          <a:xfrm>
            <a:off x="5669826" y="4174924"/>
            <a:ext cx="1116716" cy="307777"/>
          </a:xfrm>
          <a:prstGeom prst="rect">
            <a:avLst/>
          </a:prstGeom>
          <a:noFill/>
        </p:spPr>
        <p:txBody>
          <a:bodyPr wrap="none" rtlCol="0">
            <a:spAutoFit/>
          </a:bodyPr>
          <a:lstStyle/>
          <a:p>
            <a:r>
              <a:rPr lang="en-US" sz="1400" b="1" dirty="0" smtClean="0"/>
              <a:t>Rijswijk </a:t>
            </a:r>
            <a:r>
              <a:rPr lang="en-US" sz="1400" b="1" dirty="0" err="1" smtClean="0"/>
              <a:t>Mbr</a:t>
            </a:r>
            <a:endParaRPr lang="en-US" sz="1400" b="1" dirty="0"/>
          </a:p>
        </p:txBody>
      </p:sp>
      <p:sp>
        <p:nvSpPr>
          <p:cNvPr id="6" name="TextBox 5"/>
          <p:cNvSpPr txBox="1"/>
          <p:nvPr/>
        </p:nvSpPr>
        <p:spPr>
          <a:xfrm>
            <a:off x="762000" y="1135453"/>
            <a:ext cx="1447800" cy="1200329"/>
          </a:xfrm>
          <a:prstGeom prst="rect">
            <a:avLst/>
          </a:prstGeom>
          <a:solidFill>
            <a:schemeClr val="bg1"/>
          </a:solidFill>
        </p:spPr>
        <p:txBody>
          <a:bodyPr wrap="square" rtlCol="0">
            <a:spAutoFit/>
          </a:bodyPr>
          <a:lstStyle/>
          <a:p>
            <a:r>
              <a:rPr lang="en-US" b="1" dirty="0" smtClean="0">
                <a:solidFill>
                  <a:srgbClr val="FF0000"/>
                </a:solidFill>
              </a:rPr>
              <a:t>25 m missing section</a:t>
            </a:r>
            <a:endParaRPr lang="en-US" b="1" dirty="0">
              <a:solidFill>
                <a:srgbClr val="FF0000"/>
              </a:solidFill>
            </a:endParaRPr>
          </a:p>
        </p:txBody>
      </p:sp>
      <p:cxnSp>
        <p:nvCxnSpPr>
          <p:cNvPr id="11" name="Straight Arrow Connector 10"/>
          <p:cNvCxnSpPr/>
          <p:nvPr/>
        </p:nvCxnSpPr>
        <p:spPr bwMode="auto">
          <a:xfrm>
            <a:off x="2283865" y="1487619"/>
            <a:ext cx="1828800" cy="570115"/>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7" name="Picture 3" descr="C:\Users\andrew\Desktop\Afbeeldin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62" y="2591280"/>
            <a:ext cx="3579538" cy="412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886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2514600"/>
            <a:ext cx="5791200" cy="4066349"/>
          </a:xfrm>
          <a:prstGeom prst="rect">
            <a:avLst/>
          </a:prstGeom>
        </p:spPr>
      </p:pic>
      <p:pic>
        <p:nvPicPr>
          <p:cNvPr id="4" name="Picture 4" descr="C:\Documents and Settings\weerd\Desktop\DAP lezing\pictures\Untitled-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52400"/>
            <a:ext cx="4060196" cy="38596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19600" y="463138"/>
            <a:ext cx="4419600" cy="1077218"/>
          </a:xfrm>
          <a:prstGeom prst="rect">
            <a:avLst/>
          </a:prstGeom>
          <a:noFill/>
        </p:spPr>
        <p:txBody>
          <a:bodyPr wrap="square" rtlCol="0">
            <a:spAutoFit/>
          </a:bodyPr>
          <a:lstStyle/>
          <a:p>
            <a:r>
              <a:rPr lang="en-US" sz="3200" b="1" dirty="0" smtClean="0"/>
              <a:t>Location maps of the West Netherlands basin</a:t>
            </a:r>
            <a:endParaRPr lang="en-US" sz="3200" b="1" dirty="0"/>
          </a:p>
        </p:txBody>
      </p:sp>
    </p:spTree>
    <p:extLst>
      <p:ext uri="{BB962C8B-B14F-4D97-AF65-F5344CB8AC3E}">
        <p14:creationId xmlns:p14="http://schemas.microsoft.com/office/powerpoint/2010/main" val="427289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763000" cy="5386090"/>
          </a:xfrm>
          <a:prstGeom prst="rect">
            <a:avLst/>
          </a:prstGeom>
          <a:noFill/>
        </p:spPr>
        <p:txBody>
          <a:bodyPr wrap="square" rtlCol="0">
            <a:spAutoFit/>
          </a:bodyPr>
          <a:lstStyle/>
          <a:p>
            <a:r>
              <a:rPr lang="nl-NL" sz="3200" b="1" dirty="0" smtClean="0"/>
              <a:t>Conclusions from the Westland Area</a:t>
            </a:r>
          </a:p>
          <a:p>
            <a:endParaRPr lang="nl-NL" dirty="0"/>
          </a:p>
          <a:p>
            <a:pPr marL="342900" indent="-342900" algn="l">
              <a:buFont typeface="Arial" pitchFamily="34" charset="0"/>
              <a:buChar char="•"/>
            </a:pPr>
            <a:r>
              <a:rPr lang="nl-NL" dirty="0" smtClean="0"/>
              <a:t>There are three potential geothermal reservoirs.</a:t>
            </a:r>
          </a:p>
          <a:p>
            <a:pPr marL="342900" indent="-342900" algn="l">
              <a:buFont typeface="Arial" pitchFamily="34" charset="0"/>
              <a:buChar char="•"/>
            </a:pPr>
            <a:r>
              <a:rPr lang="nl-NL" dirty="0" smtClean="0"/>
              <a:t>Two geothermal doublets drilled in the Delft Sandstone.</a:t>
            </a:r>
          </a:p>
          <a:p>
            <a:pPr marL="342900" indent="-342900" algn="l">
              <a:buFont typeface="Arial" pitchFamily="34" charset="0"/>
              <a:buChar char="•"/>
            </a:pPr>
            <a:r>
              <a:rPr lang="nl-NL" dirty="0" smtClean="0"/>
              <a:t>The other two reservoirs remain undrilled.</a:t>
            </a:r>
          </a:p>
          <a:p>
            <a:pPr marL="342900" indent="-342900" algn="l">
              <a:buFont typeface="Arial" pitchFamily="34" charset="0"/>
              <a:buChar char="•"/>
            </a:pPr>
            <a:r>
              <a:rPr lang="nl-NL" dirty="0" smtClean="0"/>
              <a:t>Post-drill testing has revealed that the permeability of the Delft reservoir exceeds the pre-drill estimates.</a:t>
            </a:r>
          </a:p>
          <a:p>
            <a:pPr marL="342900" indent="-342900" algn="l">
              <a:buFont typeface="Arial" pitchFamily="34" charset="0"/>
              <a:buChar char="•"/>
            </a:pPr>
            <a:r>
              <a:rPr lang="nl-NL" dirty="0" smtClean="0"/>
              <a:t>There is potential for at least 20 doublets in the area.</a:t>
            </a:r>
          </a:p>
          <a:p>
            <a:pPr marL="342900" indent="-342900" algn="l">
              <a:buFont typeface="Arial" pitchFamily="34" charset="0"/>
              <a:buChar char="•"/>
            </a:pPr>
            <a:r>
              <a:rPr lang="nl-NL" dirty="0" smtClean="0"/>
              <a:t>Detailed geological analyses are needed for a good placement of the injector and producer.</a:t>
            </a:r>
          </a:p>
          <a:p>
            <a:pPr marL="342900" indent="-342900" algn="l">
              <a:buFont typeface="Arial" pitchFamily="34" charset="0"/>
              <a:buChar char="•"/>
            </a:pPr>
            <a:r>
              <a:rPr lang="nl-NL" dirty="0" smtClean="0"/>
              <a:t>Well designed and executed test are needed to establish the potential of the reservoir and helps the planning of following wells and further reduce the geological uncertainty.  </a:t>
            </a:r>
          </a:p>
          <a:p>
            <a:endParaRPr lang="nl-NL" dirty="0"/>
          </a:p>
        </p:txBody>
      </p:sp>
    </p:spTree>
    <p:extLst>
      <p:ext uri="{BB962C8B-B14F-4D97-AF65-F5344CB8AC3E}">
        <p14:creationId xmlns:p14="http://schemas.microsoft.com/office/powerpoint/2010/main" val="3181682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381000"/>
            <a:ext cx="7543800" cy="1692771"/>
          </a:xfrm>
          <a:prstGeom prst="rect">
            <a:avLst/>
          </a:prstGeom>
        </p:spPr>
        <p:txBody>
          <a:bodyPr wrap="square">
            <a:spAutoFit/>
          </a:bodyPr>
          <a:lstStyle/>
          <a:p>
            <a:r>
              <a:rPr lang="en-US" sz="4000" b="1" dirty="0"/>
              <a:t>Examples from the </a:t>
            </a:r>
            <a:r>
              <a:rPr lang="en-US" sz="4000" b="1" dirty="0" smtClean="0"/>
              <a:t>Delft-</a:t>
            </a:r>
            <a:r>
              <a:rPr lang="en-US" sz="4000" b="1" dirty="0" err="1" smtClean="0"/>
              <a:t>Pijnakker</a:t>
            </a:r>
            <a:r>
              <a:rPr lang="en-US" sz="4000" b="1" dirty="0" smtClean="0"/>
              <a:t> area</a:t>
            </a:r>
            <a:endParaRPr lang="en-US" sz="4000" b="1" dirty="0"/>
          </a:p>
          <a:p>
            <a:r>
              <a:rPr lang="en-US" b="1" dirty="0" smtClean="0"/>
              <a:t>Central Part of </a:t>
            </a:r>
            <a:r>
              <a:rPr lang="en-US" b="1" dirty="0"/>
              <a:t>the West Netherlands Basin</a:t>
            </a:r>
          </a:p>
        </p:txBody>
      </p:sp>
      <p:grpSp>
        <p:nvGrpSpPr>
          <p:cNvPr id="6" name="Group 5"/>
          <p:cNvGrpSpPr/>
          <p:nvPr/>
        </p:nvGrpSpPr>
        <p:grpSpPr>
          <a:xfrm>
            <a:off x="228600" y="2467233"/>
            <a:ext cx="5210300" cy="3595429"/>
            <a:chOff x="504700" y="2989613"/>
            <a:chExt cx="5676405" cy="3683575"/>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69" r="2204" b="17528"/>
            <a:stretch/>
          </p:blipFill>
          <p:spPr bwMode="auto">
            <a:xfrm>
              <a:off x="504700" y="3429000"/>
              <a:ext cx="5676405" cy="324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Brace 4"/>
            <p:cNvSpPr/>
            <p:nvPr/>
          </p:nvSpPr>
          <p:spPr bwMode="auto">
            <a:xfrm rot="16200000">
              <a:off x="2989675" y="2514538"/>
              <a:ext cx="457200" cy="1407349"/>
            </a:xfrm>
            <a:prstGeom prst="rightBrace">
              <a:avLst>
                <a:gd name="adj1" fmla="val 8333"/>
                <a:gd name="adj2" fmla="val 50844"/>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gr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799" y="3200400"/>
            <a:ext cx="3339383" cy="319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694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0999" y="915133"/>
            <a:ext cx="5486401" cy="553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98929" y="235981"/>
            <a:ext cx="4440447" cy="584775"/>
          </a:xfrm>
          <a:prstGeom prst="rect">
            <a:avLst/>
          </a:prstGeom>
          <a:noFill/>
        </p:spPr>
        <p:txBody>
          <a:bodyPr wrap="none" rtlCol="0">
            <a:spAutoFit/>
          </a:bodyPr>
          <a:lstStyle/>
          <a:p>
            <a:r>
              <a:rPr lang="en-US" sz="3200" b="1" dirty="0" smtClean="0"/>
              <a:t>DAP project seismic line  </a:t>
            </a:r>
            <a:endParaRPr lang="en-US" sz="3200" b="1" dirty="0"/>
          </a:p>
        </p:txBody>
      </p:sp>
      <p:pic>
        <p:nvPicPr>
          <p:cNvPr id="7171" name="Picture 3" descr="P:\Geoscience\1040 Delft aardwarmte project (DAP)\2. Data\Coreldraw\1040-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10200" y="1683577"/>
            <a:ext cx="3740989" cy="400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94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02" y="982012"/>
            <a:ext cx="6482922" cy="54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flipV="1">
            <a:off x="4332274" y="4149687"/>
            <a:ext cx="713408" cy="68998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57800" y="4839669"/>
            <a:ext cx="2362200" cy="369332"/>
          </a:xfrm>
          <a:prstGeom prst="rect">
            <a:avLst/>
          </a:prstGeom>
          <a:solidFill>
            <a:schemeClr val="bg1">
              <a:alpha val="75000"/>
            </a:schemeClr>
          </a:solidFill>
        </p:spPr>
        <p:txBody>
          <a:bodyPr wrap="square" rtlCol="0">
            <a:spAutoFit/>
          </a:bodyPr>
          <a:lstStyle/>
          <a:p>
            <a:r>
              <a:rPr lang="en-US" sz="1800" b="1" dirty="0" smtClean="0"/>
              <a:t>Proposed producers</a:t>
            </a:r>
            <a:endParaRPr lang="en-GB" sz="1800" b="1" dirty="0"/>
          </a:p>
        </p:txBody>
      </p:sp>
      <p:cxnSp>
        <p:nvCxnSpPr>
          <p:cNvPr id="7" name="Straight Arrow Connector 6"/>
          <p:cNvCxnSpPr/>
          <p:nvPr/>
        </p:nvCxnSpPr>
        <p:spPr>
          <a:xfrm>
            <a:off x="2312606" y="3587346"/>
            <a:ext cx="913404" cy="16358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3400" y="76200"/>
            <a:ext cx="7772400" cy="584775"/>
          </a:xfrm>
          <a:prstGeom prst="rect">
            <a:avLst/>
          </a:prstGeom>
          <a:solidFill>
            <a:schemeClr val="bg1"/>
          </a:solidFill>
        </p:spPr>
        <p:txBody>
          <a:bodyPr wrap="square" rtlCol="0">
            <a:spAutoFit/>
          </a:bodyPr>
          <a:lstStyle/>
          <a:p>
            <a:r>
              <a:rPr lang="en-US" sz="3200" b="1" dirty="0" smtClean="0"/>
              <a:t>Top Delft </a:t>
            </a:r>
            <a:r>
              <a:rPr lang="en-US" sz="3200" b="1" dirty="0" err="1" smtClean="0"/>
              <a:t>Mbr</a:t>
            </a:r>
            <a:r>
              <a:rPr lang="en-US" sz="3200" b="1" dirty="0" smtClean="0"/>
              <a:t> Depth Map for DAP  proposals</a:t>
            </a:r>
            <a:endParaRPr lang="en-GB" sz="3200" b="1" dirty="0"/>
          </a:p>
        </p:txBody>
      </p:sp>
      <p:sp>
        <p:nvSpPr>
          <p:cNvPr id="11" name="TextBox 10"/>
          <p:cNvSpPr txBox="1"/>
          <p:nvPr/>
        </p:nvSpPr>
        <p:spPr>
          <a:xfrm>
            <a:off x="70403" y="3380430"/>
            <a:ext cx="2063198" cy="369332"/>
          </a:xfrm>
          <a:prstGeom prst="rect">
            <a:avLst/>
          </a:prstGeom>
          <a:solidFill>
            <a:schemeClr val="bg1">
              <a:alpha val="75000"/>
            </a:schemeClr>
          </a:solidFill>
        </p:spPr>
        <p:txBody>
          <a:bodyPr wrap="square" rtlCol="0">
            <a:spAutoFit/>
          </a:bodyPr>
          <a:lstStyle/>
          <a:p>
            <a:r>
              <a:rPr lang="en-US" sz="1800" b="1" dirty="0" smtClean="0"/>
              <a:t>Proposed injector</a:t>
            </a:r>
            <a:endParaRPr lang="en-GB" sz="1800" b="1" dirty="0"/>
          </a:p>
        </p:txBody>
      </p:sp>
      <p:sp>
        <p:nvSpPr>
          <p:cNvPr id="14" name="TextBox 13"/>
          <p:cNvSpPr txBox="1"/>
          <p:nvPr/>
        </p:nvSpPr>
        <p:spPr>
          <a:xfrm>
            <a:off x="5996763" y="1371600"/>
            <a:ext cx="2743200" cy="369332"/>
          </a:xfrm>
          <a:prstGeom prst="rect">
            <a:avLst/>
          </a:prstGeom>
          <a:solidFill>
            <a:schemeClr val="bg1">
              <a:alpha val="75000"/>
            </a:schemeClr>
          </a:solidFill>
        </p:spPr>
        <p:txBody>
          <a:bodyPr wrap="square" rtlCol="0">
            <a:spAutoFit/>
          </a:bodyPr>
          <a:lstStyle/>
          <a:p>
            <a:r>
              <a:rPr lang="en-US" sz="1800" b="1" dirty="0" smtClean="0"/>
              <a:t>PNA doublets</a:t>
            </a:r>
            <a:endParaRPr lang="en-GB" sz="1800" b="1" dirty="0"/>
          </a:p>
        </p:txBody>
      </p:sp>
      <p:cxnSp>
        <p:nvCxnSpPr>
          <p:cNvPr id="15" name="Straight Arrow Connector 14"/>
          <p:cNvCxnSpPr/>
          <p:nvPr/>
        </p:nvCxnSpPr>
        <p:spPr>
          <a:xfrm flipH="1">
            <a:off x="6672842" y="2057400"/>
            <a:ext cx="695521"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746524" y="3200400"/>
            <a:ext cx="695521"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672842" y="3750930"/>
            <a:ext cx="695521"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915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0" y="1069200"/>
            <a:ext cx="8851900" cy="5659480"/>
            <a:chOff x="304800" y="1069200"/>
            <a:chExt cx="8851900" cy="5659480"/>
          </a:xfrm>
        </p:grpSpPr>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9200"/>
              <a:ext cx="7251698" cy="5659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2336" y="1130684"/>
              <a:ext cx="2554364" cy="199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3871" y="3189927"/>
              <a:ext cx="1551130" cy="307777"/>
            </a:xfrm>
            <a:prstGeom prst="rect">
              <a:avLst/>
            </a:prstGeom>
            <a:solidFill>
              <a:schemeClr val="bg1">
                <a:alpha val="70000"/>
              </a:schemeClr>
            </a:solidFill>
          </p:spPr>
          <p:txBody>
            <a:bodyPr wrap="none" rtlCol="0">
              <a:spAutoFit/>
            </a:bodyPr>
            <a:lstStyle/>
            <a:p>
              <a:r>
                <a:rPr lang="en-US" sz="1400" b="1" dirty="0" smtClean="0">
                  <a:solidFill>
                    <a:schemeClr val="tx1"/>
                  </a:solidFill>
                </a:rPr>
                <a:t>Near Base Rijswijk</a:t>
              </a:r>
              <a:endParaRPr lang="en-GB" sz="1400" b="1" dirty="0">
                <a:solidFill>
                  <a:schemeClr val="tx1"/>
                </a:solidFill>
              </a:endParaRPr>
            </a:p>
          </p:txBody>
        </p:sp>
        <p:sp>
          <p:nvSpPr>
            <p:cNvPr id="6" name="TextBox 5"/>
            <p:cNvSpPr txBox="1"/>
            <p:nvPr/>
          </p:nvSpPr>
          <p:spPr>
            <a:xfrm>
              <a:off x="381217" y="4673004"/>
              <a:ext cx="1338828" cy="307777"/>
            </a:xfrm>
            <a:prstGeom prst="rect">
              <a:avLst/>
            </a:prstGeom>
            <a:solidFill>
              <a:schemeClr val="bg1">
                <a:alpha val="70000"/>
              </a:schemeClr>
            </a:solidFill>
          </p:spPr>
          <p:txBody>
            <a:bodyPr wrap="none" rtlCol="0">
              <a:spAutoFit/>
            </a:bodyPr>
            <a:lstStyle/>
            <a:p>
              <a:r>
                <a:rPr lang="en-US" sz="1400" b="1" dirty="0" smtClean="0">
                  <a:solidFill>
                    <a:schemeClr val="tx1"/>
                  </a:solidFill>
                </a:rPr>
                <a:t>Near base Delft</a:t>
              </a:r>
              <a:endParaRPr lang="en-GB" sz="1400" b="1" dirty="0">
                <a:solidFill>
                  <a:schemeClr val="tx1"/>
                </a:solidFill>
              </a:endParaRPr>
            </a:p>
          </p:txBody>
        </p:sp>
        <p:sp>
          <p:nvSpPr>
            <p:cNvPr id="7" name="TextBox 6"/>
            <p:cNvSpPr txBox="1"/>
            <p:nvPr/>
          </p:nvSpPr>
          <p:spPr>
            <a:xfrm>
              <a:off x="431230" y="1681063"/>
              <a:ext cx="1396409" cy="307777"/>
            </a:xfrm>
            <a:prstGeom prst="rect">
              <a:avLst/>
            </a:prstGeom>
            <a:solidFill>
              <a:schemeClr val="bg1">
                <a:alpha val="70000"/>
              </a:schemeClr>
            </a:solidFill>
          </p:spPr>
          <p:txBody>
            <a:bodyPr wrap="none" rtlCol="0">
              <a:spAutoFit/>
            </a:bodyPr>
            <a:lstStyle/>
            <a:p>
              <a:r>
                <a:rPr lang="en-US" sz="1400" b="1" dirty="0" smtClean="0">
                  <a:solidFill>
                    <a:schemeClr val="tx1"/>
                  </a:solidFill>
                </a:rPr>
                <a:t>Near top De Lier</a:t>
              </a:r>
              <a:endParaRPr lang="en-GB" sz="1400" b="1" dirty="0">
                <a:solidFill>
                  <a:schemeClr val="tx1"/>
                </a:solidFill>
              </a:endParaRPr>
            </a:p>
          </p:txBody>
        </p:sp>
        <p:sp>
          <p:nvSpPr>
            <p:cNvPr id="8" name="TextBox 7"/>
            <p:cNvSpPr txBox="1"/>
            <p:nvPr/>
          </p:nvSpPr>
          <p:spPr>
            <a:xfrm>
              <a:off x="2286000" y="3313038"/>
              <a:ext cx="903773" cy="369332"/>
            </a:xfrm>
            <a:prstGeom prst="rect">
              <a:avLst/>
            </a:prstGeom>
            <a:noFill/>
          </p:spPr>
          <p:txBody>
            <a:bodyPr wrap="none" rtlCol="0">
              <a:spAutoFit/>
            </a:bodyPr>
            <a:lstStyle/>
            <a:p>
              <a:r>
                <a:rPr lang="en-US" sz="1800" dirty="0" smtClean="0"/>
                <a:t>injector</a:t>
              </a:r>
              <a:endParaRPr lang="en-GB" sz="1800" dirty="0"/>
            </a:p>
          </p:txBody>
        </p:sp>
        <p:sp>
          <p:nvSpPr>
            <p:cNvPr id="9" name="TextBox 8"/>
            <p:cNvSpPr txBox="1"/>
            <p:nvPr/>
          </p:nvSpPr>
          <p:spPr>
            <a:xfrm>
              <a:off x="3987440" y="3529608"/>
              <a:ext cx="1041760" cy="369332"/>
            </a:xfrm>
            <a:prstGeom prst="rect">
              <a:avLst/>
            </a:prstGeom>
            <a:noFill/>
          </p:spPr>
          <p:txBody>
            <a:bodyPr wrap="none" rtlCol="0">
              <a:spAutoFit/>
            </a:bodyPr>
            <a:lstStyle/>
            <a:p>
              <a:r>
                <a:rPr lang="en-US" sz="1800" dirty="0" smtClean="0"/>
                <a:t>producer</a:t>
              </a:r>
              <a:endParaRPr lang="en-GB" sz="1800" dirty="0"/>
            </a:p>
          </p:txBody>
        </p:sp>
        <p:cxnSp>
          <p:nvCxnSpPr>
            <p:cNvPr id="10" name="Straight Arrow Connector 9"/>
            <p:cNvCxnSpPr/>
            <p:nvPr/>
          </p:nvCxnSpPr>
          <p:spPr>
            <a:xfrm flipH="1">
              <a:off x="6371407" y="4098535"/>
              <a:ext cx="341357" cy="37215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12764" y="3575774"/>
              <a:ext cx="1669236" cy="646331"/>
            </a:xfrm>
            <a:prstGeom prst="rect">
              <a:avLst/>
            </a:prstGeom>
            <a:solidFill>
              <a:schemeClr val="bg1">
                <a:alpha val="75000"/>
              </a:schemeClr>
            </a:solidFill>
          </p:spPr>
          <p:txBody>
            <a:bodyPr wrap="square" rtlCol="0">
              <a:spAutoFit/>
            </a:bodyPr>
            <a:lstStyle/>
            <a:p>
              <a:r>
                <a:rPr lang="en-US" sz="1800" b="1" dirty="0" smtClean="0"/>
                <a:t>PNA-GT-03-S2 (projected)</a:t>
              </a:r>
              <a:endParaRPr lang="en-GB" sz="1800" b="1" dirty="0"/>
            </a:p>
          </p:txBody>
        </p:sp>
      </p:grpSp>
      <p:cxnSp>
        <p:nvCxnSpPr>
          <p:cNvPr id="13" name="Straight Connector 12"/>
          <p:cNvCxnSpPr/>
          <p:nvPr/>
        </p:nvCxnSpPr>
        <p:spPr>
          <a:xfrm flipV="1">
            <a:off x="7315200" y="5334000"/>
            <a:ext cx="788337" cy="1"/>
          </a:xfrm>
          <a:prstGeom prst="line">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745928" y="5387347"/>
            <a:ext cx="1272143" cy="307777"/>
          </a:xfrm>
          <a:prstGeom prst="rect">
            <a:avLst/>
          </a:prstGeom>
          <a:solidFill>
            <a:schemeClr val="bg1">
              <a:alpha val="70000"/>
            </a:schemeClr>
          </a:solidFill>
        </p:spPr>
        <p:txBody>
          <a:bodyPr wrap="none" rtlCol="0">
            <a:spAutoFit/>
          </a:bodyPr>
          <a:lstStyle/>
          <a:p>
            <a:r>
              <a:rPr lang="en-US" sz="1400" b="1" dirty="0" smtClean="0">
                <a:solidFill>
                  <a:schemeClr val="tx1"/>
                </a:solidFill>
              </a:rPr>
              <a:t>Subtle </a:t>
            </a:r>
            <a:r>
              <a:rPr lang="en-US" sz="1400" b="1" dirty="0" err="1" smtClean="0">
                <a:solidFill>
                  <a:schemeClr val="tx1"/>
                </a:solidFill>
              </a:rPr>
              <a:t>Unconf</a:t>
            </a:r>
            <a:r>
              <a:rPr lang="en-US" sz="1400" b="1" dirty="0" smtClean="0">
                <a:solidFill>
                  <a:schemeClr val="tx1"/>
                </a:solidFill>
              </a:rPr>
              <a:t>.</a:t>
            </a:r>
            <a:endParaRPr lang="en-GB" sz="1400" b="1" dirty="0">
              <a:solidFill>
                <a:schemeClr val="tx1"/>
              </a:solidFill>
            </a:endParaRPr>
          </a:p>
        </p:txBody>
      </p:sp>
      <p:sp>
        <p:nvSpPr>
          <p:cNvPr id="17" name="TextBox 16"/>
          <p:cNvSpPr txBox="1"/>
          <p:nvPr/>
        </p:nvSpPr>
        <p:spPr>
          <a:xfrm>
            <a:off x="196670" y="385409"/>
            <a:ext cx="8623300" cy="584775"/>
          </a:xfrm>
          <a:prstGeom prst="rect">
            <a:avLst/>
          </a:prstGeom>
          <a:solidFill>
            <a:schemeClr val="bg1"/>
          </a:solidFill>
        </p:spPr>
        <p:txBody>
          <a:bodyPr wrap="square" rtlCol="0">
            <a:spAutoFit/>
          </a:bodyPr>
          <a:lstStyle/>
          <a:p>
            <a:r>
              <a:rPr lang="en-US" sz="3200" b="1" dirty="0" smtClean="0"/>
              <a:t>Seismic line showing both wells at reservoir level  </a:t>
            </a:r>
            <a:endParaRPr lang="en-GB" sz="3200" b="1" dirty="0"/>
          </a:p>
        </p:txBody>
      </p:sp>
    </p:spTree>
    <p:extLst>
      <p:ext uri="{BB962C8B-B14F-4D97-AF65-F5344CB8AC3E}">
        <p14:creationId xmlns:p14="http://schemas.microsoft.com/office/powerpoint/2010/main" val="2417449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9104"/>
            <a:ext cx="7251700" cy="5659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a:endCxn id="4" idx="0"/>
          </p:cNvCxnSpPr>
          <p:nvPr/>
        </p:nvCxnSpPr>
        <p:spPr>
          <a:xfrm>
            <a:off x="6881526" y="4724400"/>
            <a:ext cx="1209297" cy="828237"/>
          </a:xfrm>
          <a:prstGeom prst="line">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232479" y="5552637"/>
            <a:ext cx="1716688" cy="307777"/>
          </a:xfrm>
          <a:prstGeom prst="rect">
            <a:avLst/>
          </a:prstGeom>
          <a:solidFill>
            <a:schemeClr val="bg1">
              <a:alpha val="70000"/>
            </a:schemeClr>
          </a:solidFill>
        </p:spPr>
        <p:txBody>
          <a:bodyPr wrap="none" rtlCol="0">
            <a:spAutoFit/>
          </a:bodyPr>
          <a:lstStyle/>
          <a:p>
            <a:r>
              <a:rPr lang="en-US" sz="1400" b="1" dirty="0" smtClean="0">
                <a:solidFill>
                  <a:schemeClr val="tx1"/>
                </a:solidFill>
              </a:rPr>
              <a:t>Subtle Unconformity</a:t>
            </a:r>
            <a:endParaRPr lang="en-GB" sz="1400" b="1" dirty="0">
              <a:solidFill>
                <a:schemeClr val="tx1"/>
              </a:solidFill>
            </a:endParaRPr>
          </a:p>
        </p:txBody>
      </p:sp>
      <p:sp>
        <p:nvSpPr>
          <p:cNvPr id="5" name="TextBox 4"/>
          <p:cNvSpPr txBox="1"/>
          <p:nvPr/>
        </p:nvSpPr>
        <p:spPr>
          <a:xfrm>
            <a:off x="352706" y="3944646"/>
            <a:ext cx="1551130" cy="307777"/>
          </a:xfrm>
          <a:prstGeom prst="rect">
            <a:avLst/>
          </a:prstGeom>
          <a:solidFill>
            <a:schemeClr val="bg1">
              <a:alpha val="70000"/>
            </a:schemeClr>
          </a:solidFill>
        </p:spPr>
        <p:txBody>
          <a:bodyPr wrap="none" rtlCol="0">
            <a:spAutoFit/>
          </a:bodyPr>
          <a:lstStyle/>
          <a:p>
            <a:r>
              <a:rPr lang="en-US" sz="1400" b="1" dirty="0" smtClean="0">
                <a:solidFill>
                  <a:schemeClr val="tx1"/>
                </a:solidFill>
              </a:rPr>
              <a:t>Near Base Rijswijk</a:t>
            </a:r>
            <a:endParaRPr lang="en-GB" sz="1400" b="1" dirty="0">
              <a:solidFill>
                <a:schemeClr val="tx1"/>
              </a:solidFill>
            </a:endParaRPr>
          </a:p>
        </p:txBody>
      </p:sp>
      <p:sp>
        <p:nvSpPr>
          <p:cNvPr id="6" name="TextBox 5"/>
          <p:cNvSpPr txBox="1"/>
          <p:nvPr/>
        </p:nvSpPr>
        <p:spPr>
          <a:xfrm>
            <a:off x="284427" y="5244860"/>
            <a:ext cx="1343638" cy="307777"/>
          </a:xfrm>
          <a:prstGeom prst="rect">
            <a:avLst/>
          </a:prstGeom>
          <a:solidFill>
            <a:schemeClr val="bg1">
              <a:alpha val="70000"/>
            </a:schemeClr>
          </a:solidFill>
        </p:spPr>
        <p:txBody>
          <a:bodyPr wrap="none" rtlCol="0">
            <a:spAutoFit/>
          </a:bodyPr>
          <a:lstStyle/>
          <a:p>
            <a:r>
              <a:rPr lang="en-US" sz="1400" b="1" dirty="0" smtClean="0">
                <a:solidFill>
                  <a:schemeClr val="tx1"/>
                </a:solidFill>
              </a:rPr>
              <a:t>Near Base Delft</a:t>
            </a:r>
            <a:endParaRPr lang="en-GB" sz="1400" b="1" dirty="0">
              <a:solidFill>
                <a:schemeClr val="tx1"/>
              </a:solidFill>
            </a:endParaRPr>
          </a:p>
        </p:txBody>
      </p:sp>
      <p:sp>
        <p:nvSpPr>
          <p:cNvPr id="7" name="TextBox 6"/>
          <p:cNvSpPr txBox="1"/>
          <p:nvPr/>
        </p:nvSpPr>
        <p:spPr>
          <a:xfrm>
            <a:off x="373684" y="2362200"/>
            <a:ext cx="1408271" cy="307777"/>
          </a:xfrm>
          <a:prstGeom prst="rect">
            <a:avLst/>
          </a:prstGeom>
          <a:solidFill>
            <a:schemeClr val="bg1">
              <a:alpha val="70000"/>
            </a:schemeClr>
          </a:solidFill>
        </p:spPr>
        <p:txBody>
          <a:bodyPr wrap="none" rtlCol="0">
            <a:spAutoFit/>
          </a:bodyPr>
          <a:lstStyle/>
          <a:p>
            <a:r>
              <a:rPr lang="en-US" sz="1400" b="1" dirty="0" smtClean="0">
                <a:solidFill>
                  <a:schemeClr val="tx1"/>
                </a:solidFill>
              </a:rPr>
              <a:t>Near Top De Lier</a:t>
            </a:r>
            <a:endParaRPr lang="en-GB" sz="1400" b="1" dirty="0">
              <a:solidFill>
                <a:schemeClr val="tx1"/>
              </a:solidFill>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2336" y="1130684"/>
            <a:ext cx="2554364" cy="199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286000" y="3313038"/>
            <a:ext cx="903773" cy="369332"/>
          </a:xfrm>
          <a:prstGeom prst="rect">
            <a:avLst/>
          </a:prstGeom>
          <a:noFill/>
        </p:spPr>
        <p:txBody>
          <a:bodyPr wrap="none" rtlCol="0">
            <a:spAutoFit/>
          </a:bodyPr>
          <a:lstStyle/>
          <a:p>
            <a:r>
              <a:rPr lang="en-US" sz="1800" dirty="0" smtClean="0"/>
              <a:t>injector</a:t>
            </a:r>
            <a:endParaRPr lang="en-GB" sz="1800" dirty="0"/>
          </a:p>
        </p:txBody>
      </p:sp>
      <p:sp>
        <p:nvSpPr>
          <p:cNvPr id="10" name="TextBox 9"/>
          <p:cNvSpPr txBox="1"/>
          <p:nvPr/>
        </p:nvSpPr>
        <p:spPr>
          <a:xfrm>
            <a:off x="3987440" y="3529608"/>
            <a:ext cx="1041760" cy="369332"/>
          </a:xfrm>
          <a:prstGeom prst="rect">
            <a:avLst/>
          </a:prstGeom>
          <a:noFill/>
        </p:spPr>
        <p:txBody>
          <a:bodyPr wrap="none" rtlCol="0">
            <a:spAutoFit/>
          </a:bodyPr>
          <a:lstStyle/>
          <a:p>
            <a:r>
              <a:rPr lang="en-US" sz="1800" dirty="0" smtClean="0"/>
              <a:t>producer</a:t>
            </a:r>
            <a:endParaRPr lang="en-GB" sz="1800" dirty="0"/>
          </a:p>
        </p:txBody>
      </p:sp>
      <p:cxnSp>
        <p:nvCxnSpPr>
          <p:cNvPr id="11" name="Straight Arrow Connector 10"/>
          <p:cNvCxnSpPr/>
          <p:nvPr/>
        </p:nvCxnSpPr>
        <p:spPr>
          <a:xfrm flipH="1">
            <a:off x="6371407" y="4098535"/>
            <a:ext cx="341357" cy="37215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12764" y="3575774"/>
            <a:ext cx="1669236" cy="646331"/>
          </a:xfrm>
          <a:prstGeom prst="rect">
            <a:avLst/>
          </a:prstGeom>
          <a:solidFill>
            <a:schemeClr val="bg1">
              <a:alpha val="75000"/>
            </a:schemeClr>
          </a:solidFill>
        </p:spPr>
        <p:txBody>
          <a:bodyPr wrap="square" rtlCol="0">
            <a:spAutoFit/>
          </a:bodyPr>
          <a:lstStyle/>
          <a:p>
            <a:r>
              <a:rPr lang="en-US" sz="1800" b="1" dirty="0" smtClean="0"/>
              <a:t>PNA-GT-03-S2 (projected)</a:t>
            </a:r>
            <a:endParaRPr lang="en-GB" sz="1800" b="1" dirty="0"/>
          </a:p>
        </p:txBody>
      </p:sp>
      <p:sp>
        <p:nvSpPr>
          <p:cNvPr id="19" name="TextBox 18"/>
          <p:cNvSpPr txBox="1"/>
          <p:nvPr/>
        </p:nvSpPr>
        <p:spPr>
          <a:xfrm>
            <a:off x="196670" y="223730"/>
            <a:ext cx="8623300" cy="1077218"/>
          </a:xfrm>
          <a:prstGeom prst="rect">
            <a:avLst/>
          </a:prstGeom>
          <a:solidFill>
            <a:schemeClr val="bg1"/>
          </a:solidFill>
        </p:spPr>
        <p:txBody>
          <a:bodyPr wrap="square" rtlCol="0">
            <a:spAutoFit/>
          </a:bodyPr>
          <a:lstStyle/>
          <a:p>
            <a:r>
              <a:rPr lang="en-US" sz="3200" b="1" dirty="0" smtClean="0"/>
              <a:t>Flattened Seismic line showing both wells at reservoir level  </a:t>
            </a:r>
            <a:endParaRPr lang="en-GB" sz="3200" b="1" dirty="0"/>
          </a:p>
        </p:txBody>
      </p:sp>
    </p:spTree>
    <p:extLst>
      <p:ext uri="{BB962C8B-B14F-4D97-AF65-F5344CB8AC3E}">
        <p14:creationId xmlns:p14="http://schemas.microsoft.com/office/powerpoint/2010/main" val="8892644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21034"/>
            <a:ext cx="5913408" cy="525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79505" y="2342349"/>
            <a:ext cx="778296" cy="646331"/>
          </a:xfrm>
          <a:prstGeom prst="rect">
            <a:avLst/>
          </a:prstGeom>
          <a:noFill/>
        </p:spPr>
        <p:txBody>
          <a:bodyPr wrap="square" rtlCol="0">
            <a:spAutoFit/>
          </a:bodyPr>
          <a:lstStyle/>
          <a:p>
            <a:r>
              <a:rPr lang="en-US" sz="1800" b="1" dirty="0" smtClean="0"/>
              <a:t>Oil well</a:t>
            </a:r>
            <a:endParaRPr lang="en-US" sz="1800" b="1" dirty="0"/>
          </a:p>
        </p:txBody>
      </p:sp>
      <p:sp>
        <p:nvSpPr>
          <p:cNvPr id="4" name="TextBox 3"/>
          <p:cNvSpPr txBox="1"/>
          <p:nvPr/>
        </p:nvSpPr>
        <p:spPr>
          <a:xfrm>
            <a:off x="5630652" y="2419648"/>
            <a:ext cx="778296" cy="646331"/>
          </a:xfrm>
          <a:prstGeom prst="rect">
            <a:avLst/>
          </a:prstGeom>
          <a:noFill/>
        </p:spPr>
        <p:txBody>
          <a:bodyPr wrap="square" rtlCol="0">
            <a:spAutoFit/>
          </a:bodyPr>
          <a:lstStyle/>
          <a:p>
            <a:r>
              <a:rPr lang="en-US" sz="1800" b="1" dirty="0" smtClean="0"/>
              <a:t>Oil well</a:t>
            </a:r>
            <a:endParaRPr lang="en-US" sz="1800" b="1" dirty="0"/>
          </a:p>
        </p:txBody>
      </p:sp>
      <p:sp>
        <p:nvSpPr>
          <p:cNvPr id="3" name="5-Point Star 2"/>
          <p:cNvSpPr/>
          <p:nvPr/>
        </p:nvSpPr>
        <p:spPr bwMode="auto">
          <a:xfrm>
            <a:off x="3960824" y="4435371"/>
            <a:ext cx="328523" cy="299915"/>
          </a:xfrm>
          <a:prstGeom prst="star5">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6" name="5-Point Star 5"/>
          <p:cNvSpPr/>
          <p:nvPr/>
        </p:nvSpPr>
        <p:spPr bwMode="auto">
          <a:xfrm>
            <a:off x="3505200" y="6024684"/>
            <a:ext cx="328523" cy="299915"/>
          </a:xfrm>
          <a:prstGeom prst="star5">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7" name="5-Point Star 6"/>
          <p:cNvSpPr/>
          <p:nvPr/>
        </p:nvSpPr>
        <p:spPr bwMode="auto">
          <a:xfrm>
            <a:off x="990600" y="5670282"/>
            <a:ext cx="328523" cy="299915"/>
          </a:xfrm>
          <a:prstGeom prst="star5">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5" name="TextBox 4"/>
          <p:cNvSpPr txBox="1"/>
          <p:nvPr/>
        </p:nvSpPr>
        <p:spPr>
          <a:xfrm>
            <a:off x="1822879" y="897868"/>
            <a:ext cx="1585104" cy="646331"/>
          </a:xfrm>
          <a:prstGeom prst="rect">
            <a:avLst/>
          </a:prstGeom>
          <a:solidFill>
            <a:schemeClr val="bg1"/>
          </a:solidFill>
        </p:spPr>
        <p:txBody>
          <a:bodyPr wrap="square" rtlCol="0">
            <a:spAutoFit/>
          </a:bodyPr>
          <a:lstStyle/>
          <a:p>
            <a:r>
              <a:rPr lang="en-US" sz="1800" b="1" dirty="0" smtClean="0"/>
              <a:t>VDB-GT- </a:t>
            </a:r>
          </a:p>
          <a:p>
            <a:r>
              <a:rPr lang="en-US" sz="1800" b="1" dirty="0" smtClean="0"/>
              <a:t>3-4</a:t>
            </a:r>
            <a:endParaRPr lang="en-US" sz="1800" b="1" dirty="0"/>
          </a:p>
        </p:txBody>
      </p:sp>
      <p:sp>
        <p:nvSpPr>
          <p:cNvPr id="9" name="TextBox 8"/>
          <p:cNvSpPr txBox="1"/>
          <p:nvPr/>
        </p:nvSpPr>
        <p:spPr>
          <a:xfrm>
            <a:off x="2991228" y="882067"/>
            <a:ext cx="1488277" cy="646331"/>
          </a:xfrm>
          <a:prstGeom prst="rect">
            <a:avLst/>
          </a:prstGeom>
          <a:solidFill>
            <a:schemeClr val="bg1"/>
          </a:solidFill>
        </p:spPr>
        <p:txBody>
          <a:bodyPr wrap="square" rtlCol="0">
            <a:spAutoFit/>
          </a:bodyPr>
          <a:lstStyle/>
          <a:p>
            <a:r>
              <a:rPr lang="en-US" sz="1800" b="1" dirty="0" smtClean="0"/>
              <a:t>VDB-GT</a:t>
            </a:r>
          </a:p>
          <a:p>
            <a:r>
              <a:rPr lang="en-US" sz="1800" b="1" dirty="0" smtClean="0"/>
              <a:t>1-2</a:t>
            </a:r>
            <a:endParaRPr lang="en-US" sz="1800" b="1" dirty="0"/>
          </a:p>
        </p:txBody>
      </p:sp>
      <p:sp>
        <p:nvSpPr>
          <p:cNvPr id="10" name="TextBox 9"/>
          <p:cNvSpPr txBox="1"/>
          <p:nvPr/>
        </p:nvSpPr>
        <p:spPr>
          <a:xfrm>
            <a:off x="541443" y="779846"/>
            <a:ext cx="1281436" cy="646331"/>
          </a:xfrm>
          <a:prstGeom prst="rect">
            <a:avLst/>
          </a:prstGeom>
          <a:solidFill>
            <a:schemeClr val="bg1"/>
          </a:solidFill>
        </p:spPr>
        <p:txBody>
          <a:bodyPr wrap="square" rtlCol="0">
            <a:spAutoFit/>
          </a:bodyPr>
          <a:lstStyle/>
          <a:p>
            <a:r>
              <a:rPr lang="en-US" sz="1800" b="1" dirty="0" smtClean="0"/>
              <a:t>PNA-GT </a:t>
            </a:r>
          </a:p>
          <a:p>
            <a:r>
              <a:rPr lang="en-US" sz="1800" b="1" dirty="0" smtClean="0"/>
              <a:t>3-4</a:t>
            </a:r>
            <a:endParaRPr lang="en-US" sz="1800" b="1" dirty="0"/>
          </a:p>
        </p:txBody>
      </p:sp>
      <p:sp>
        <p:nvSpPr>
          <p:cNvPr id="8" name="TextBox 7"/>
          <p:cNvSpPr txBox="1"/>
          <p:nvPr/>
        </p:nvSpPr>
        <p:spPr>
          <a:xfrm>
            <a:off x="3960824" y="5867400"/>
            <a:ext cx="1946944" cy="707886"/>
          </a:xfrm>
          <a:prstGeom prst="rect">
            <a:avLst/>
          </a:prstGeom>
          <a:solidFill>
            <a:schemeClr val="bg1"/>
          </a:solidFill>
        </p:spPr>
        <p:txBody>
          <a:bodyPr wrap="none" rtlCol="0">
            <a:spAutoFit/>
          </a:bodyPr>
          <a:lstStyle/>
          <a:p>
            <a:r>
              <a:rPr lang="en-US" sz="2000" b="1" dirty="0" smtClean="0">
                <a:solidFill>
                  <a:srgbClr val="FF0000"/>
                </a:solidFill>
              </a:rPr>
              <a:t>Delft Reservoir </a:t>
            </a:r>
          </a:p>
          <a:p>
            <a:r>
              <a:rPr lang="en-US" sz="2000" b="1" dirty="0" smtClean="0">
                <a:solidFill>
                  <a:srgbClr val="FF0000"/>
                </a:solidFill>
              </a:rPr>
              <a:t>@ 1775 m depth</a:t>
            </a:r>
            <a:endParaRPr lang="en-US" sz="2000" b="1" dirty="0">
              <a:solidFill>
                <a:srgbClr val="FF0000"/>
              </a:solidFill>
            </a:endParaRPr>
          </a:p>
        </p:txBody>
      </p:sp>
      <p:sp>
        <p:nvSpPr>
          <p:cNvPr id="11" name="TextBox 10"/>
          <p:cNvSpPr txBox="1"/>
          <p:nvPr/>
        </p:nvSpPr>
        <p:spPr>
          <a:xfrm>
            <a:off x="20290" y="5653971"/>
            <a:ext cx="922569" cy="646331"/>
          </a:xfrm>
          <a:prstGeom prst="rect">
            <a:avLst/>
          </a:prstGeom>
          <a:noFill/>
        </p:spPr>
        <p:txBody>
          <a:bodyPr wrap="square" rtlCol="0">
            <a:spAutoFit/>
          </a:bodyPr>
          <a:lstStyle/>
          <a:p>
            <a:r>
              <a:rPr lang="en-US" sz="1800" b="1" dirty="0" smtClean="0">
                <a:solidFill>
                  <a:srgbClr val="FF0000"/>
                </a:solidFill>
              </a:rPr>
              <a:t>2300 m</a:t>
            </a:r>
          </a:p>
          <a:p>
            <a:r>
              <a:rPr lang="en-US" sz="1800" b="1" dirty="0" smtClean="0">
                <a:solidFill>
                  <a:srgbClr val="FF0000"/>
                </a:solidFill>
              </a:rPr>
              <a:t>depth</a:t>
            </a:r>
            <a:endParaRPr lang="en-US" sz="1800" b="1" dirty="0">
              <a:solidFill>
                <a:srgbClr val="FF0000"/>
              </a:solidFill>
            </a:endParaRPr>
          </a:p>
        </p:txBody>
      </p:sp>
      <p:sp>
        <p:nvSpPr>
          <p:cNvPr id="13" name="TextBox 12"/>
          <p:cNvSpPr txBox="1"/>
          <p:nvPr/>
        </p:nvSpPr>
        <p:spPr>
          <a:xfrm>
            <a:off x="7010400" y="5222464"/>
            <a:ext cx="1678779" cy="1323439"/>
          </a:xfrm>
          <a:prstGeom prst="rect">
            <a:avLst/>
          </a:prstGeom>
          <a:solidFill>
            <a:schemeClr val="bg1"/>
          </a:solidFill>
        </p:spPr>
        <p:txBody>
          <a:bodyPr wrap="square" rtlCol="0">
            <a:spAutoFit/>
          </a:bodyPr>
          <a:lstStyle/>
          <a:p>
            <a:r>
              <a:rPr lang="en-US" sz="2000" b="1" dirty="0" smtClean="0">
                <a:solidFill>
                  <a:srgbClr val="FF0000"/>
                </a:solidFill>
              </a:rPr>
              <a:t>Rijswijk-</a:t>
            </a:r>
            <a:r>
              <a:rPr lang="en-US" sz="2000" b="1" dirty="0" err="1" smtClean="0">
                <a:solidFill>
                  <a:srgbClr val="FF0000"/>
                </a:solidFill>
              </a:rPr>
              <a:t>Berkel</a:t>
            </a:r>
            <a:r>
              <a:rPr lang="en-US" sz="2000" b="1" dirty="0" smtClean="0">
                <a:solidFill>
                  <a:srgbClr val="FF0000"/>
                </a:solidFill>
              </a:rPr>
              <a:t> </a:t>
            </a:r>
          </a:p>
          <a:p>
            <a:r>
              <a:rPr lang="en-US" sz="2000" b="1" dirty="0" smtClean="0">
                <a:solidFill>
                  <a:srgbClr val="FF0000"/>
                </a:solidFill>
              </a:rPr>
              <a:t>@ 1625 m depth</a:t>
            </a:r>
            <a:endParaRPr lang="en-US" sz="2000" b="1" dirty="0">
              <a:solidFill>
                <a:srgbClr val="FF0000"/>
              </a:solidFill>
            </a:endParaRPr>
          </a:p>
        </p:txBody>
      </p:sp>
      <p:cxnSp>
        <p:nvCxnSpPr>
          <p:cNvPr id="14" name="Straight Arrow Connector 13"/>
          <p:cNvCxnSpPr/>
          <p:nvPr/>
        </p:nvCxnSpPr>
        <p:spPr bwMode="auto">
          <a:xfrm flipH="1" flipV="1">
            <a:off x="4289347" y="4680308"/>
            <a:ext cx="2721053" cy="989974"/>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2911954" y="2403905"/>
            <a:ext cx="593246" cy="523220"/>
          </a:xfrm>
          <a:prstGeom prst="rect">
            <a:avLst/>
          </a:prstGeom>
          <a:solidFill>
            <a:schemeClr val="bg1"/>
          </a:solidFill>
        </p:spPr>
        <p:txBody>
          <a:bodyPr wrap="square" rtlCol="0">
            <a:spAutoFit/>
          </a:bodyPr>
          <a:lstStyle/>
          <a:p>
            <a:r>
              <a:rPr lang="en-US" sz="1400" b="1" dirty="0" smtClean="0"/>
              <a:t>1.7 km</a:t>
            </a:r>
            <a:endParaRPr lang="en-US" sz="1400" b="1" dirty="0"/>
          </a:p>
        </p:txBody>
      </p:sp>
      <p:sp>
        <p:nvSpPr>
          <p:cNvPr id="19" name="TextBox 18"/>
          <p:cNvSpPr txBox="1"/>
          <p:nvPr/>
        </p:nvSpPr>
        <p:spPr>
          <a:xfrm>
            <a:off x="207556" y="169419"/>
            <a:ext cx="8623300" cy="584775"/>
          </a:xfrm>
          <a:prstGeom prst="rect">
            <a:avLst/>
          </a:prstGeom>
          <a:solidFill>
            <a:schemeClr val="bg1"/>
          </a:solidFill>
        </p:spPr>
        <p:txBody>
          <a:bodyPr wrap="square" rtlCol="0">
            <a:spAutoFit/>
          </a:bodyPr>
          <a:lstStyle/>
          <a:p>
            <a:r>
              <a:rPr lang="en-US" sz="3200" b="1" dirty="0" smtClean="0"/>
              <a:t>Well section in the Delft-</a:t>
            </a:r>
            <a:r>
              <a:rPr lang="en-US" sz="3200" b="1" dirty="0" err="1" smtClean="0"/>
              <a:t>Pijnakker</a:t>
            </a:r>
            <a:r>
              <a:rPr lang="en-US" sz="3200" b="1" dirty="0" smtClean="0"/>
              <a:t> area (GR logs)</a:t>
            </a:r>
            <a:endParaRPr lang="en-GB" sz="3200" b="1" dirty="0"/>
          </a:p>
        </p:txBody>
      </p:sp>
      <p:sp>
        <p:nvSpPr>
          <p:cNvPr id="12" name="TextBox 11"/>
          <p:cNvSpPr txBox="1"/>
          <p:nvPr/>
        </p:nvSpPr>
        <p:spPr>
          <a:xfrm>
            <a:off x="6850153" y="3948223"/>
            <a:ext cx="838435" cy="400110"/>
          </a:xfrm>
          <a:prstGeom prst="rect">
            <a:avLst/>
          </a:prstGeom>
          <a:solidFill>
            <a:schemeClr val="bg1"/>
          </a:solidFill>
        </p:spPr>
        <p:txBody>
          <a:bodyPr wrap="none" rtlCol="0">
            <a:spAutoFit/>
          </a:bodyPr>
          <a:lstStyle/>
          <a:p>
            <a:r>
              <a:rPr lang="nl-NL" sz="2000" dirty="0" smtClean="0">
                <a:solidFill>
                  <a:srgbClr val="FF0000"/>
                </a:solidFill>
              </a:rPr>
              <a:t>Berkel</a:t>
            </a:r>
            <a:endParaRPr lang="nl-NL" sz="2000" dirty="0">
              <a:solidFill>
                <a:srgbClr val="FF0000"/>
              </a:solidFill>
            </a:endParaRPr>
          </a:p>
        </p:txBody>
      </p:sp>
      <p:sp>
        <p:nvSpPr>
          <p:cNvPr id="18" name="TextBox 17"/>
          <p:cNvSpPr txBox="1"/>
          <p:nvPr/>
        </p:nvSpPr>
        <p:spPr>
          <a:xfrm>
            <a:off x="6850153" y="4566758"/>
            <a:ext cx="964046" cy="400110"/>
          </a:xfrm>
          <a:prstGeom prst="rect">
            <a:avLst/>
          </a:prstGeom>
          <a:solidFill>
            <a:schemeClr val="bg1"/>
          </a:solidFill>
        </p:spPr>
        <p:txBody>
          <a:bodyPr wrap="none" rtlCol="0">
            <a:spAutoFit/>
          </a:bodyPr>
          <a:lstStyle/>
          <a:p>
            <a:r>
              <a:rPr lang="nl-NL" sz="2000" dirty="0" smtClean="0">
                <a:solidFill>
                  <a:srgbClr val="FF0000"/>
                </a:solidFill>
              </a:rPr>
              <a:t>Rijswijk</a:t>
            </a:r>
            <a:endParaRPr lang="nl-NL" sz="2000" dirty="0">
              <a:solidFill>
                <a:srgbClr val="FF0000"/>
              </a:solidFill>
            </a:endParaRPr>
          </a:p>
        </p:txBody>
      </p:sp>
      <p:cxnSp>
        <p:nvCxnSpPr>
          <p:cNvPr id="17" name="Straight Connector 16"/>
          <p:cNvCxnSpPr>
            <a:stCxn id="8194" idx="3"/>
          </p:cNvCxnSpPr>
          <p:nvPr/>
        </p:nvCxnSpPr>
        <p:spPr bwMode="auto">
          <a:xfrm>
            <a:off x="6675408" y="3850461"/>
            <a:ext cx="0" cy="734867"/>
          </a:xfrm>
          <a:prstGeom prst="line">
            <a:avLst/>
          </a:prstGeom>
          <a:solidFill>
            <a:schemeClr val="accent1"/>
          </a:solidFill>
          <a:ln w="28575" cap="flat" cmpd="sng" algn="ctr">
            <a:solidFill>
              <a:srgbClr val="FF0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a:endCxn id="18" idx="1"/>
          </p:cNvCxnSpPr>
          <p:nvPr/>
        </p:nvCxnSpPr>
        <p:spPr bwMode="auto">
          <a:xfrm flipV="1">
            <a:off x="6408948" y="4766813"/>
            <a:ext cx="441205" cy="1"/>
          </a:xfrm>
          <a:prstGeom prst="line">
            <a:avLst/>
          </a:prstGeom>
          <a:solidFill>
            <a:schemeClr val="accent1"/>
          </a:solidFill>
          <a:ln w="28575" cap="flat" cmpd="sng" algn="ctr">
            <a:solidFill>
              <a:srgbClr val="FF00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 name="Group 26"/>
          <p:cNvGrpSpPr/>
          <p:nvPr/>
        </p:nvGrpSpPr>
        <p:grpSpPr>
          <a:xfrm>
            <a:off x="371330" y="3268544"/>
            <a:ext cx="754832" cy="1044528"/>
            <a:chOff x="371330" y="3268544"/>
            <a:chExt cx="754832" cy="1044528"/>
          </a:xfrm>
        </p:grpSpPr>
        <p:cxnSp>
          <p:nvCxnSpPr>
            <p:cNvPr id="25" name="Straight Connector 24"/>
            <p:cNvCxnSpPr/>
            <p:nvPr/>
          </p:nvCxnSpPr>
          <p:spPr bwMode="auto">
            <a:xfrm>
              <a:off x="901686" y="3276600"/>
              <a:ext cx="0" cy="1036472"/>
            </a:xfrm>
            <a:prstGeom prst="line">
              <a:avLst/>
            </a:prstGeom>
            <a:solidFill>
              <a:schemeClr val="accent1"/>
            </a:solidFill>
            <a:ln w="28575" cap="flat" cmpd="sng" algn="ctr">
              <a:solidFill>
                <a:srgbClr val="FF0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V="1">
              <a:off x="683063" y="3268544"/>
              <a:ext cx="441205" cy="1"/>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684957" y="4313071"/>
              <a:ext cx="441205" cy="1"/>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rot="16200000">
              <a:off x="181694" y="3627261"/>
              <a:ext cx="779381" cy="400110"/>
            </a:xfrm>
            <a:prstGeom prst="rect">
              <a:avLst/>
            </a:prstGeom>
            <a:solidFill>
              <a:schemeClr val="bg1"/>
            </a:solidFill>
          </p:spPr>
          <p:txBody>
            <a:bodyPr wrap="none" rtlCol="0">
              <a:spAutoFit/>
            </a:bodyPr>
            <a:lstStyle/>
            <a:p>
              <a:r>
                <a:rPr lang="nl-NL" sz="2000" b="1" dirty="0" smtClean="0">
                  <a:solidFill>
                    <a:srgbClr val="FF0000"/>
                  </a:solidFill>
                </a:rPr>
                <a:t>200m</a:t>
              </a:r>
              <a:endParaRPr lang="nl-NL" sz="2000" b="1" dirty="0">
                <a:solidFill>
                  <a:srgbClr val="FF0000"/>
                </a:solidFill>
              </a:endParaRPr>
            </a:p>
          </p:txBody>
        </p:sp>
      </p:grpSp>
    </p:spTree>
    <p:extLst>
      <p:ext uri="{BB962C8B-B14F-4D97-AF65-F5344CB8AC3E}">
        <p14:creationId xmlns:p14="http://schemas.microsoft.com/office/powerpoint/2010/main" val="1396291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519" y="1066800"/>
            <a:ext cx="8077200" cy="484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bwMode="auto">
          <a:xfrm flipH="1">
            <a:off x="7315200" y="3276600"/>
            <a:ext cx="1371600" cy="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a:off x="7327075" y="2971800"/>
            <a:ext cx="1371600" cy="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H="1">
            <a:off x="5638800" y="2743200"/>
            <a:ext cx="1371600" cy="0"/>
          </a:xfrm>
          <a:prstGeom prst="straightConnector1">
            <a:avLst/>
          </a:prstGeom>
          <a:solidFill>
            <a:schemeClr val="accent1"/>
          </a:solidFill>
          <a:ln w="3810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5242956" y="1597231"/>
            <a:ext cx="2410852" cy="830997"/>
          </a:xfrm>
          <a:prstGeom prst="rect">
            <a:avLst/>
          </a:prstGeom>
          <a:solidFill>
            <a:schemeClr val="bg1"/>
          </a:solidFill>
        </p:spPr>
        <p:txBody>
          <a:bodyPr wrap="none" rtlCol="0">
            <a:spAutoFit/>
          </a:bodyPr>
          <a:lstStyle/>
          <a:p>
            <a:r>
              <a:rPr lang="en-US" dirty="0" err="1" smtClean="0"/>
              <a:t>Berkel</a:t>
            </a:r>
            <a:r>
              <a:rPr lang="en-US" dirty="0" smtClean="0"/>
              <a:t> Sandstone </a:t>
            </a:r>
          </a:p>
          <a:p>
            <a:r>
              <a:rPr lang="en-US" dirty="0" err="1" smtClean="0"/>
              <a:t>Pinchout</a:t>
            </a:r>
            <a:endParaRPr lang="en-US" dirty="0"/>
          </a:p>
        </p:txBody>
      </p:sp>
      <p:sp>
        <p:nvSpPr>
          <p:cNvPr id="9" name="TextBox 8"/>
          <p:cNvSpPr txBox="1"/>
          <p:nvPr/>
        </p:nvSpPr>
        <p:spPr>
          <a:xfrm>
            <a:off x="960914" y="235803"/>
            <a:ext cx="7236532" cy="461665"/>
          </a:xfrm>
          <a:prstGeom prst="rect">
            <a:avLst/>
          </a:prstGeom>
          <a:solidFill>
            <a:schemeClr val="bg1"/>
          </a:solidFill>
        </p:spPr>
        <p:txBody>
          <a:bodyPr wrap="none" rtlCol="0">
            <a:spAutoFit/>
          </a:bodyPr>
          <a:lstStyle/>
          <a:p>
            <a:r>
              <a:rPr lang="en-US" dirty="0" err="1" smtClean="0"/>
              <a:t>Berkel</a:t>
            </a:r>
            <a:r>
              <a:rPr lang="en-US" dirty="0" smtClean="0"/>
              <a:t> Sandstone  pinch-out on flattened seismic section</a:t>
            </a:r>
            <a:endParaRPr lang="en-US" dirty="0"/>
          </a:p>
        </p:txBody>
      </p:sp>
    </p:spTree>
    <p:extLst>
      <p:ext uri="{BB962C8B-B14F-4D97-AF65-F5344CB8AC3E}">
        <p14:creationId xmlns:p14="http://schemas.microsoft.com/office/powerpoint/2010/main" val="2336970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Box 15"/>
          <p:cNvSpPr txBox="1"/>
          <p:nvPr/>
        </p:nvSpPr>
        <p:spPr>
          <a:xfrm>
            <a:off x="1781877" y="152400"/>
            <a:ext cx="5297219" cy="461665"/>
          </a:xfrm>
          <a:prstGeom prst="rect">
            <a:avLst/>
          </a:prstGeom>
          <a:solidFill>
            <a:schemeClr val="bg1"/>
          </a:solidFill>
        </p:spPr>
        <p:txBody>
          <a:bodyPr wrap="none" rtlCol="0">
            <a:spAutoFit/>
          </a:bodyPr>
          <a:lstStyle/>
          <a:p>
            <a:r>
              <a:rPr lang="en-US" dirty="0" smtClean="0"/>
              <a:t>Detail of the </a:t>
            </a:r>
            <a:r>
              <a:rPr lang="en-US" dirty="0" err="1" smtClean="0"/>
              <a:t>Berkel</a:t>
            </a:r>
            <a:r>
              <a:rPr lang="en-US" dirty="0" smtClean="0"/>
              <a:t> Sandstone  pinch-out</a:t>
            </a:r>
            <a:endParaRPr lang="en-US" dirty="0"/>
          </a:p>
        </p:txBody>
      </p:sp>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270"/>
          <a:stretch/>
        </p:blipFill>
        <p:spPr bwMode="auto">
          <a:xfrm>
            <a:off x="288964" y="1507901"/>
            <a:ext cx="8860974"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bwMode="auto">
          <a:xfrm flipV="1">
            <a:off x="6927268" y="2209800"/>
            <a:ext cx="0" cy="762000"/>
          </a:xfrm>
          <a:prstGeom prst="straightConnector1">
            <a:avLst/>
          </a:prstGeom>
          <a:solidFill>
            <a:schemeClr val="accent1"/>
          </a:solidFill>
          <a:ln w="5715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p:nvPr/>
        </p:nvCxnSpPr>
        <p:spPr bwMode="auto">
          <a:xfrm>
            <a:off x="6470068" y="2948049"/>
            <a:ext cx="2307774" cy="0"/>
          </a:xfrm>
          <a:prstGeom prst="straightConnector1">
            <a:avLst/>
          </a:prstGeom>
          <a:solidFill>
            <a:schemeClr val="accent1"/>
          </a:solidFill>
          <a:ln w="5715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6381123" y="2209800"/>
            <a:ext cx="2307774" cy="0"/>
          </a:xfrm>
          <a:prstGeom prst="straightConnector1">
            <a:avLst/>
          </a:prstGeom>
          <a:solidFill>
            <a:schemeClr val="accent1"/>
          </a:solidFill>
          <a:ln w="5715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4572000" y="1459410"/>
            <a:ext cx="0" cy="19050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762000" y="1459410"/>
            <a:ext cx="0" cy="27051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3399530" y="891121"/>
            <a:ext cx="2061911" cy="461665"/>
          </a:xfrm>
          <a:prstGeom prst="rect">
            <a:avLst/>
          </a:prstGeom>
          <a:noFill/>
        </p:spPr>
        <p:txBody>
          <a:bodyPr wrap="none" rtlCol="0">
            <a:spAutoFit/>
          </a:bodyPr>
          <a:lstStyle/>
          <a:p>
            <a:r>
              <a:rPr lang="en-US" dirty="0" smtClean="0"/>
              <a:t>VDB-GT-01 &amp; 2</a:t>
            </a:r>
            <a:endParaRPr lang="en-US" dirty="0"/>
          </a:p>
        </p:txBody>
      </p:sp>
      <p:sp>
        <p:nvSpPr>
          <p:cNvPr id="20" name="TextBox 19"/>
          <p:cNvSpPr txBox="1"/>
          <p:nvPr/>
        </p:nvSpPr>
        <p:spPr>
          <a:xfrm>
            <a:off x="152400" y="891121"/>
            <a:ext cx="2061911" cy="461665"/>
          </a:xfrm>
          <a:prstGeom prst="rect">
            <a:avLst/>
          </a:prstGeom>
          <a:noFill/>
        </p:spPr>
        <p:txBody>
          <a:bodyPr wrap="none" rtlCol="0">
            <a:spAutoFit/>
          </a:bodyPr>
          <a:lstStyle/>
          <a:p>
            <a:r>
              <a:rPr lang="en-US" dirty="0" smtClean="0"/>
              <a:t>VDB-GT-03 &amp; 4</a:t>
            </a:r>
            <a:endParaRPr lang="en-US" dirty="0"/>
          </a:p>
        </p:txBody>
      </p:sp>
      <p:sp>
        <p:nvSpPr>
          <p:cNvPr id="3" name="TextBox 2"/>
          <p:cNvSpPr txBox="1"/>
          <p:nvPr/>
        </p:nvSpPr>
        <p:spPr>
          <a:xfrm>
            <a:off x="7995256" y="2415322"/>
            <a:ext cx="782586" cy="276999"/>
          </a:xfrm>
          <a:prstGeom prst="rect">
            <a:avLst/>
          </a:prstGeom>
          <a:solidFill>
            <a:schemeClr val="bg1"/>
          </a:solidFill>
        </p:spPr>
        <p:txBody>
          <a:bodyPr wrap="none" rtlCol="0">
            <a:spAutoFit/>
          </a:bodyPr>
          <a:lstStyle/>
          <a:p>
            <a:r>
              <a:rPr lang="en-US" sz="1200" dirty="0" smtClean="0"/>
              <a:t>170 </a:t>
            </a:r>
            <a:r>
              <a:rPr lang="en-US" sz="1200" dirty="0" err="1" smtClean="0"/>
              <a:t>msec</a:t>
            </a:r>
            <a:endParaRPr lang="en-US" sz="1200" dirty="0"/>
          </a:p>
        </p:txBody>
      </p:sp>
    </p:spTree>
    <p:extLst>
      <p:ext uri="{BB962C8B-B14F-4D97-AF65-F5344CB8AC3E}">
        <p14:creationId xmlns:p14="http://schemas.microsoft.com/office/powerpoint/2010/main" val="3410210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758" y="822682"/>
            <a:ext cx="8787842" cy="6370975"/>
          </a:xfrm>
          <a:prstGeom prst="rect">
            <a:avLst/>
          </a:prstGeom>
          <a:noFill/>
        </p:spPr>
        <p:txBody>
          <a:bodyPr wrap="square" rtlCol="0">
            <a:spAutoFit/>
          </a:bodyPr>
          <a:lstStyle/>
          <a:p>
            <a:pPr algn="l"/>
            <a:r>
              <a:rPr lang="en-US" dirty="0" smtClean="0"/>
              <a:t>There are no good designed tests for the four doublets and </a:t>
            </a:r>
            <a:r>
              <a:rPr lang="en-US" dirty="0" err="1" smtClean="0"/>
              <a:t>permeabilities</a:t>
            </a:r>
            <a:r>
              <a:rPr lang="en-US" dirty="0" smtClean="0"/>
              <a:t> could not be calculated by our specialist </a:t>
            </a:r>
          </a:p>
          <a:p>
            <a:pPr algn="l"/>
            <a:endParaRPr lang="en-US" dirty="0" smtClean="0"/>
          </a:p>
          <a:p>
            <a:r>
              <a:rPr lang="en-US" b="1" dirty="0" smtClean="0"/>
              <a:t>Delft </a:t>
            </a:r>
            <a:r>
              <a:rPr lang="en-US" b="1" dirty="0" err="1" smtClean="0"/>
              <a:t>Mbr</a:t>
            </a:r>
            <a:r>
              <a:rPr lang="en-US" b="1" dirty="0" smtClean="0"/>
              <a:t> Reservoir </a:t>
            </a:r>
            <a:r>
              <a:rPr lang="en-US" b="1" dirty="0"/>
              <a:t>C</a:t>
            </a:r>
            <a:r>
              <a:rPr lang="en-US" b="1" dirty="0" smtClean="0"/>
              <a:t>haracteristics</a:t>
            </a:r>
          </a:p>
          <a:p>
            <a:pPr algn="l"/>
            <a:r>
              <a:rPr lang="en-US" dirty="0" smtClean="0"/>
              <a:t>Permeability: probably in the 300-400 </a:t>
            </a:r>
            <a:r>
              <a:rPr lang="en-US" dirty="0" err="1" smtClean="0"/>
              <a:t>mD</a:t>
            </a:r>
            <a:r>
              <a:rPr lang="en-US" dirty="0" smtClean="0"/>
              <a:t> range</a:t>
            </a:r>
          </a:p>
          <a:p>
            <a:pPr algn="l"/>
            <a:r>
              <a:rPr lang="en-US" dirty="0" smtClean="0"/>
              <a:t>Thickness: 60-90 m</a:t>
            </a:r>
          </a:p>
          <a:p>
            <a:pPr algn="l"/>
            <a:r>
              <a:rPr lang="en-US" dirty="0" smtClean="0"/>
              <a:t>N/G:  approx. 0.8</a:t>
            </a:r>
          </a:p>
          <a:p>
            <a:pPr algn="l"/>
            <a:r>
              <a:rPr lang="en-US" dirty="0" smtClean="0"/>
              <a:t>Flow rates in the order of 125 -160 m3/h @ 50 -60 bar pump pressures</a:t>
            </a:r>
          </a:p>
          <a:p>
            <a:r>
              <a:rPr lang="en-US" b="1" dirty="0"/>
              <a:t>Rijswijk-</a:t>
            </a:r>
            <a:r>
              <a:rPr lang="en-US" b="1" dirty="0" err="1"/>
              <a:t>Berkel</a:t>
            </a:r>
            <a:r>
              <a:rPr lang="en-US" b="1" dirty="0"/>
              <a:t> reservoir characteristics</a:t>
            </a:r>
          </a:p>
          <a:p>
            <a:pPr algn="l"/>
            <a:r>
              <a:rPr lang="en-US" dirty="0"/>
              <a:t>Permeability: probably </a:t>
            </a:r>
            <a:r>
              <a:rPr lang="en-US" dirty="0" smtClean="0"/>
              <a:t>in the </a:t>
            </a:r>
            <a:r>
              <a:rPr lang="en-US" dirty="0"/>
              <a:t>300-400 </a:t>
            </a:r>
            <a:r>
              <a:rPr lang="en-US" dirty="0" err="1"/>
              <a:t>mD</a:t>
            </a:r>
            <a:r>
              <a:rPr lang="en-US" dirty="0"/>
              <a:t> range</a:t>
            </a:r>
          </a:p>
          <a:p>
            <a:pPr algn="l"/>
            <a:r>
              <a:rPr lang="en-US" dirty="0"/>
              <a:t>Thickness: 85-90 m</a:t>
            </a:r>
          </a:p>
          <a:p>
            <a:pPr algn="l"/>
            <a:r>
              <a:rPr lang="en-US" dirty="0"/>
              <a:t>N/G: 0.8</a:t>
            </a:r>
          </a:p>
          <a:p>
            <a:pPr algn="l"/>
            <a:r>
              <a:rPr lang="en-US" dirty="0"/>
              <a:t>Flow rates in the order of 150 m3/h @ 50 bar pump pressures</a:t>
            </a:r>
          </a:p>
          <a:p>
            <a:pPr algn="l"/>
            <a:endParaRPr lang="en-US" dirty="0"/>
          </a:p>
          <a:p>
            <a:pPr algn="l"/>
            <a:endParaRPr lang="en-US" dirty="0" smtClean="0"/>
          </a:p>
          <a:p>
            <a:pPr algn="l"/>
            <a:endParaRPr lang="en-US" dirty="0"/>
          </a:p>
        </p:txBody>
      </p:sp>
      <p:sp>
        <p:nvSpPr>
          <p:cNvPr id="5" name="TextBox 4"/>
          <p:cNvSpPr txBox="1"/>
          <p:nvPr/>
        </p:nvSpPr>
        <p:spPr>
          <a:xfrm>
            <a:off x="196670" y="223730"/>
            <a:ext cx="8623300" cy="584775"/>
          </a:xfrm>
          <a:prstGeom prst="rect">
            <a:avLst/>
          </a:prstGeom>
          <a:solidFill>
            <a:schemeClr val="bg1"/>
          </a:solidFill>
        </p:spPr>
        <p:txBody>
          <a:bodyPr wrap="square" rtlCol="0">
            <a:spAutoFit/>
          </a:bodyPr>
          <a:lstStyle/>
          <a:p>
            <a:r>
              <a:rPr lang="en-US" sz="3200" b="1" dirty="0" smtClean="0"/>
              <a:t>Reservoir characteristics Delft-</a:t>
            </a:r>
            <a:r>
              <a:rPr lang="en-US" sz="3200" b="1" dirty="0" err="1" smtClean="0"/>
              <a:t>Pijnakker</a:t>
            </a:r>
            <a:r>
              <a:rPr lang="en-US" sz="3200" b="1" dirty="0" smtClean="0"/>
              <a:t> area</a:t>
            </a:r>
            <a:endParaRPr lang="en-GB" sz="3200" b="1" dirty="0"/>
          </a:p>
        </p:txBody>
      </p:sp>
    </p:spTree>
    <p:extLst>
      <p:ext uri="{BB962C8B-B14F-4D97-AF65-F5344CB8AC3E}">
        <p14:creationId xmlns:p14="http://schemas.microsoft.com/office/powerpoint/2010/main" val="1568188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990600"/>
            <a:ext cx="8458200" cy="5496236"/>
          </a:xfrm>
          <a:prstGeom prst="rect">
            <a:avLst/>
          </a:prstGeom>
        </p:spPr>
      </p:pic>
      <p:sp>
        <p:nvSpPr>
          <p:cNvPr id="3" name="TextBox 2"/>
          <p:cNvSpPr txBox="1"/>
          <p:nvPr/>
        </p:nvSpPr>
        <p:spPr>
          <a:xfrm>
            <a:off x="538348" y="152400"/>
            <a:ext cx="8072252" cy="584775"/>
          </a:xfrm>
          <a:prstGeom prst="rect">
            <a:avLst/>
          </a:prstGeom>
          <a:noFill/>
        </p:spPr>
        <p:txBody>
          <a:bodyPr wrap="square" rtlCol="0">
            <a:spAutoFit/>
          </a:bodyPr>
          <a:lstStyle/>
          <a:p>
            <a:r>
              <a:rPr lang="en-US" sz="3200" b="1" dirty="0" smtClean="0"/>
              <a:t>Seismic section through the basin</a:t>
            </a:r>
            <a:endParaRPr lang="en-US" sz="3200" b="1" dirty="0"/>
          </a:p>
        </p:txBody>
      </p:sp>
    </p:spTree>
    <p:extLst>
      <p:ext uri="{BB962C8B-B14F-4D97-AF65-F5344CB8AC3E}">
        <p14:creationId xmlns:p14="http://schemas.microsoft.com/office/powerpoint/2010/main" val="14703600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1728" y="194698"/>
            <a:ext cx="7160550" cy="584775"/>
          </a:xfrm>
          <a:prstGeom prst="rect">
            <a:avLst/>
          </a:prstGeom>
          <a:noFill/>
        </p:spPr>
        <p:txBody>
          <a:bodyPr wrap="none" rtlCol="0">
            <a:spAutoFit/>
          </a:bodyPr>
          <a:lstStyle/>
          <a:p>
            <a:r>
              <a:rPr lang="en-US" sz="3200" b="1" dirty="0" smtClean="0"/>
              <a:t>Post-drill Testing Geothermal Reservoirs</a:t>
            </a:r>
            <a:endParaRPr lang="en-US" sz="3200" b="1" dirty="0"/>
          </a:p>
        </p:txBody>
      </p:sp>
      <p:sp>
        <p:nvSpPr>
          <p:cNvPr id="4" name="TextBox 3"/>
          <p:cNvSpPr txBox="1"/>
          <p:nvPr/>
        </p:nvSpPr>
        <p:spPr>
          <a:xfrm>
            <a:off x="152400" y="990600"/>
            <a:ext cx="8991600" cy="4154984"/>
          </a:xfrm>
          <a:prstGeom prst="rect">
            <a:avLst/>
          </a:prstGeom>
          <a:noFill/>
        </p:spPr>
        <p:txBody>
          <a:bodyPr wrap="square" rtlCol="0">
            <a:spAutoFit/>
          </a:bodyPr>
          <a:lstStyle/>
          <a:p>
            <a:pPr marL="285750" indent="-285750" algn="l">
              <a:buFont typeface="Arial" pitchFamily="34" charset="0"/>
              <a:buChar char="•"/>
            </a:pPr>
            <a:r>
              <a:rPr lang="en-US" sz="2000" b="1" dirty="0" smtClean="0"/>
              <a:t>Geothermal operators had little interest in running wireline logs. In most cases only the  GR is available from LWD.  Two of the early geothermal wells do not have a GR log, making it impossible to establish the precise reservoir thickness</a:t>
            </a:r>
            <a:r>
              <a:rPr lang="en-US" sz="2000" b="1" dirty="0"/>
              <a:t>. </a:t>
            </a:r>
            <a:r>
              <a:rPr lang="en-US" sz="2000" b="1" dirty="0" smtClean="0"/>
              <a:t>Similarly,  post-drill tests were not properly designed and executed.</a:t>
            </a:r>
          </a:p>
          <a:p>
            <a:pPr marL="285750" indent="-285750" algn="l">
              <a:buFont typeface="Arial" pitchFamily="34" charset="0"/>
              <a:buChar char="•"/>
            </a:pPr>
            <a:endParaRPr lang="en-US" sz="2000" dirty="0"/>
          </a:p>
          <a:p>
            <a:pPr marL="285750" indent="-285750" algn="l">
              <a:buFont typeface="Arial" pitchFamily="34" charset="0"/>
              <a:buChar char="•"/>
            </a:pPr>
            <a:r>
              <a:rPr lang="en-US" sz="2000" b="1" dirty="0" smtClean="0"/>
              <a:t>Well tests should be designed and executed in such a way that a </a:t>
            </a:r>
            <a:r>
              <a:rPr lang="en-US" sz="2000" b="1" dirty="0" err="1" smtClean="0"/>
              <a:t>kh</a:t>
            </a:r>
            <a:r>
              <a:rPr lang="en-US" sz="2000" b="1" dirty="0" smtClean="0"/>
              <a:t> (transmissibility) of the reservoir can be established.  In addition, an interference test of the producer and injector should be executed.  </a:t>
            </a:r>
          </a:p>
          <a:p>
            <a:pPr marL="285750" indent="-285750" algn="l">
              <a:buFont typeface="Arial" pitchFamily="34" charset="0"/>
              <a:buChar char="•"/>
            </a:pPr>
            <a:endParaRPr lang="en-US" sz="2000" b="1" dirty="0" smtClean="0"/>
          </a:p>
          <a:p>
            <a:pPr marL="285750" indent="-285750" algn="l">
              <a:buFont typeface="Arial" pitchFamily="34" charset="0"/>
              <a:buChar char="•"/>
            </a:pPr>
            <a:r>
              <a:rPr lang="en-US" sz="2000" b="1" dirty="0" smtClean="0"/>
              <a:t>PanTerra was responsible for he test design of the latest doublet in the basin (De Lier) and a reliable  reservoir permeability was established. In addition, distance to barriers (= faults) and (probable) anisotropy  of the reservoir was established.</a:t>
            </a:r>
          </a:p>
          <a:p>
            <a:pPr algn="l"/>
            <a:endParaRPr lang="en-US" dirty="0"/>
          </a:p>
        </p:txBody>
      </p:sp>
    </p:spTree>
    <p:extLst>
      <p:ext uri="{BB962C8B-B14F-4D97-AF65-F5344CB8AC3E}">
        <p14:creationId xmlns:p14="http://schemas.microsoft.com/office/powerpoint/2010/main" val="4110938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670" y="223730"/>
            <a:ext cx="8623300" cy="584775"/>
          </a:xfrm>
          <a:prstGeom prst="rect">
            <a:avLst/>
          </a:prstGeom>
          <a:solidFill>
            <a:schemeClr val="bg1"/>
          </a:solidFill>
        </p:spPr>
        <p:txBody>
          <a:bodyPr wrap="square" rtlCol="0">
            <a:spAutoFit/>
          </a:bodyPr>
          <a:lstStyle/>
          <a:p>
            <a:r>
              <a:rPr lang="en-US" sz="3200" b="1" dirty="0" smtClean="0"/>
              <a:t>Conclusions Delft-</a:t>
            </a:r>
            <a:r>
              <a:rPr lang="en-US" sz="3200" b="1" dirty="0" err="1" smtClean="0"/>
              <a:t>Pijnakker</a:t>
            </a:r>
            <a:r>
              <a:rPr lang="en-US" sz="3200" b="1" dirty="0" smtClean="0"/>
              <a:t> area</a:t>
            </a:r>
            <a:endParaRPr lang="en-GB" sz="3200" b="1" dirty="0"/>
          </a:p>
        </p:txBody>
      </p:sp>
      <p:sp>
        <p:nvSpPr>
          <p:cNvPr id="3" name="TextBox 2"/>
          <p:cNvSpPr txBox="1"/>
          <p:nvPr/>
        </p:nvSpPr>
        <p:spPr>
          <a:xfrm>
            <a:off x="412570" y="1066800"/>
            <a:ext cx="8388350" cy="3785652"/>
          </a:xfrm>
          <a:prstGeom prst="rect">
            <a:avLst/>
          </a:prstGeom>
          <a:noFill/>
        </p:spPr>
        <p:txBody>
          <a:bodyPr wrap="square" rtlCol="0">
            <a:spAutoFit/>
          </a:bodyPr>
          <a:lstStyle/>
          <a:p>
            <a:pPr marL="342900" indent="-342900" algn="l">
              <a:buFont typeface="Arial" pitchFamily="34" charset="0"/>
              <a:buChar char="•"/>
            </a:pPr>
            <a:r>
              <a:rPr lang="nl-NL" b="1" dirty="0" smtClean="0"/>
              <a:t>Two reservoirs:  Delft and Berkel Sandstones</a:t>
            </a:r>
          </a:p>
          <a:p>
            <a:pPr marL="342900" indent="-342900" algn="l">
              <a:buFont typeface="Arial" pitchFamily="34" charset="0"/>
              <a:buChar char="•"/>
            </a:pPr>
            <a:r>
              <a:rPr lang="nl-NL" b="1" dirty="0" smtClean="0"/>
              <a:t>Four Doublets have been drilled, three are in the Delft Mbr </a:t>
            </a:r>
          </a:p>
          <a:p>
            <a:pPr marL="342900" indent="-342900" algn="l">
              <a:buFont typeface="Arial" pitchFamily="34" charset="0"/>
              <a:buChar char="•"/>
            </a:pPr>
            <a:r>
              <a:rPr lang="nl-NL" b="1" dirty="0" smtClean="0"/>
              <a:t>Data collection of these early doublets less systematic and less complete</a:t>
            </a:r>
          </a:p>
          <a:p>
            <a:pPr marL="342900" indent="-342900" algn="l">
              <a:buFont typeface="Arial" pitchFamily="34" charset="0"/>
              <a:buChar char="•"/>
            </a:pPr>
            <a:r>
              <a:rPr lang="nl-NL" b="1" dirty="0" smtClean="0"/>
              <a:t>Delft Mbr has lower permeabilities than in the Westland area</a:t>
            </a:r>
          </a:p>
          <a:p>
            <a:pPr marL="342900" indent="-342900" algn="l">
              <a:buFont typeface="Arial" pitchFamily="34" charset="0"/>
              <a:buChar char="•"/>
            </a:pPr>
            <a:r>
              <a:rPr lang="nl-NL" b="1" dirty="0" smtClean="0"/>
              <a:t>Compared to the Westland the </a:t>
            </a:r>
            <a:r>
              <a:rPr lang="nl-NL" b="1" dirty="0" smtClean="0"/>
              <a:t>tectonism is </a:t>
            </a:r>
            <a:r>
              <a:rPr lang="nl-NL" b="1" dirty="0" smtClean="0"/>
              <a:t>more complex </a:t>
            </a:r>
            <a:r>
              <a:rPr lang="nl-NL" b="1" dirty="0"/>
              <a:t>&amp; intense </a:t>
            </a:r>
            <a:endParaRPr lang="nl-NL" b="1" dirty="0" smtClean="0"/>
          </a:p>
          <a:p>
            <a:pPr marL="342900" indent="-342900" algn="l">
              <a:buFont typeface="Arial" pitchFamily="34" charset="0"/>
              <a:buChar char="•"/>
            </a:pPr>
            <a:r>
              <a:rPr lang="nl-NL" b="1" dirty="0" smtClean="0"/>
              <a:t>PanTerra has not yet established the total potential of the </a:t>
            </a:r>
            <a:r>
              <a:rPr lang="en-US" b="1" dirty="0" smtClean="0"/>
              <a:t>Delft-</a:t>
            </a:r>
            <a:r>
              <a:rPr lang="en-US" b="1" dirty="0" err="1" smtClean="0"/>
              <a:t>Pijnakker</a:t>
            </a:r>
            <a:r>
              <a:rPr lang="en-US" b="1" dirty="0" smtClean="0"/>
              <a:t> </a:t>
            </a:r>
            <a:r>
              <a:rPr lang="nl-NL" b="1" dirty="0"/>
              <a:t>area</a:t>
            </a:r>
            <a:r>
              <a:rPr lang="en-US" b="1" dirty="0" smtClean="0"/>
              <a:t>, </a:t>
            </a:r>
            <a:r>
              <a:rPr lang="en-US" b="1" dirty="0" smtClean="0"/>
              <a:t>b</a:t>
            </a:r>
            <a:r>
              <a:rPr lang="nl-NL" b="1" dirty="0" smtClean="0"/>
              <a:t>ut </a:t>
            </a:r>
            <a:r>
              <a:rPr lang="nl-NL" b="1" dirty="0" smtClean="0"/>
              <a:t>PanTerra has </a:t>
            </a:r>
            <a:r>
              <a:rPr lang="nl-NL" b="1" dirty="0" smtClean="0"/>
              <a:t>done research and designed three more doublets. </a:t>
            </a:r>
            <a:endParaRPr lang="nl-NL" b="1" dirty="0"/>
          </a:p>
        </p:txBody>
      </p:sp>
    </p:spTree>
    <p:extLst>
      <p:ext uri="{BB962C8B-B14F-4D97-AF65-F5344CB8AC3E}">
        <p14:creationId xmlns:p14="http://schemas.microsoft.com/office/powerpoint/2010/main" val="25220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66306" name="Rectangle 2"/>
          <p:cNvSpPr>
            <a:spLocks noGrp="1" noChangeArrowheads="1"/>
          </p:cNvSpPr>
          <p:nvPr>
            <p:ph type="subTitle" idx="1"/>
          </p:nvPr>
        </p:nvSpPr>
        <p:spPr>
          <a:xfrm>
            <a:off x="1066800" y="4572000"/>
            <a:ext cx="7620000" cy="1371600"/>
          </a:xfrm>
        </p:spPr>
        <p:txBody>
          <a:bodyPr/>
          <a:lstStyle/>
          <a:p>
            <a:pPr>
              <a:lnSpc>
                <a:spcPct val="120000"/>
              </a:lnSpc>
              <a:spcBef>
                <a:spcPct val="0"/>
              </a:spcBef>
            </a:pPr>
            <a:r>
              <a:rPr lang="nl-NL" sz="3600" dirty="0" smtClean="0">
                <a:solidFill>
                  <a:schemeClr val="bg1"/>
                </a:solidFill>
              </a:rPr>
              <a:t>Thank you</a:t>
            </a:r>
            <a:endParaRPr lang="en-US" sz="3600" dirty="0">
              <a:solidFill>
                <a:schemeClr val="bg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978230" y="200231"/>
            <a:ext cx="5100499" cy="584775"/>
          </a:xfrm>
          <a:prstGeom prst="rect">
            <a:avLst/>
          </a:prstGeom>
          <a:noFill/>
        </p:spPr>
        <p:txBody>
          <a:bodyPr wrap="none" rtlCol="0">
            <a:spAutoFit/>
          </a:bodyPr>
          <a:lstStyle/>
          <a:p>
            <a:r>
              <a:rPr lang="en-US" sz="3200" b="1" dirty="0" smtClean="0"/>
              <a:t>Oil and gas fields in the WNB</a:t>
            </a:r>
            <a:endParaRPr lang="en-US" sz="3200" b="1" dirty="0"/>
          </a:p>
        </p:txBody>
      </p:sp>
      <p:grpSp>
        <p:nvGrpSpPr>
          <p:cNvPr id="33" name="Group 32"/>
          <p:cNvGrpSpPr/>
          <p:nvPr/>
        </p:nvGrpSpPr>
        <p:grpSpPr>
          <a:xfrm>
            <a:off x="457200" y="639535"/>
            <a:ext cx="8470409" cy="6118144"/>
            <a:chOff x="457200" y="639535"/>
            <a:chExt cx="8470409" cy="6118144"/>
          </a:xfrm>
        </p:grpSpPr>
        <p:sp>
          <p:nvSpPr>
            <p:cNvPr id="2" name="TextBox 1"/>
            <p:cNvSpPr txBox="1"/>
            <p:nvPr/>
          </p:nvSpPr>
          <p:spPr>
            <a:xfrm>
              <a:off x="736636" y="2436314"/>
              <a:ext cx="1106392" cy="369332"/>
            </a:xfrm>
            <a:prstGeom prst="rect">
              <a:avLst/>
            </a:prstGeom>
            <a:solidFill>
              <a:schemeClr val="bg1"/>
            </a:solidFill>
          </p:spPr>
          <p:txBody>
            <a:bodyPr wrap="none" rtlCol="0">
              <a:spAutoFit/>
            </a:bodyPr>
            <a:lstStyle/>
            <a:p>
              <a:r>
                <a:rPr lang="en-US" sz="1800" b="1" dirty="0"/>
                <a:t>Gas </a:t>
              </a:r>
              <a:r>
                <a:rPr lang="en-US" sz="1800" b="1" dirty="0" smtClean="0"/>
                <a:t>fields</a:t>
              </a:r>
              <a:endParaRPr lang="en-US" dirty="0"/>
            </a:p>
          </p:txBody>
        </p:sp>
        <p:cxnSp>
          <p:nvCxnSpPr>
            <p:cNvPr id="19" name="Straight Arrow Connector 18"/>
            <p:cNvCxnSpPr/>
            <p:nvPr/>
          </p:nvCxnSpPr>
          <p:spPr bwMode="auto">
            <a:xfrm>
              <a:off x="1661489" y="2805646"/>
              <a:ext cx="468465" cy="249037"/>
            </a:xfrm>
            <a:prstGeom prst="straightConnector1">
              <a:avLst/>
            </a:prstGeom>
            <a:solidFill>
              <a:schemeClr val="accent1"/>
            </a:solidFill>
            <a:ln w="2857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 name="Group 20"/>
            <p:cNvGrpSpPr/>
            <p:nvPr/>
          </p:nvGrpSpPr>
          <p:grpSpPr>
            <a:xfrm>
              <a:off x="1727443" y="1008867"/>
              <a:ext cx="6657170" cy="5748812"/>
              <a:chOff x="569809" y="457200"/>
              <a:chExt cx="6897791" cy="6206012"/>
            </a:xfrm>
          </p:grpSpPr>
          <p:pic>
            <p:nvPicPr>
              <p:cNvPr id="10065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4400" y="457200"/>
                <a:ext cx="6553200" cy="6206012"/>
              </a:xfrm>
              <a:prstGeom prst="rect">
                <a:avLst/>
              </a:prstGeom>
              <a:noFill/>
              <a:ln>
                <a:solidFill>
                  <a:srgbClr val="FF0000"/>
                </a:solidFill>
              </a:ln>
              <a:effectLst>
                <a:outerShdw blurRad="292100" dist="139700" dir="2700000" algn="tl" rotWithShape="0">
                  <a:srgbClr val="333333">
                    <a:alpha val="65000"/>
                  </a:srgbClr>
                </a:outerShdw>
              </a:effectLst>
            </p:spPr>
          </p:pic>
          <p:cxnSp>
            <p:nvCxnSpPr>
              <p:cNvPr id="3" name="Straight Arrow Connector 2"/>
              <p:cNvCxnSpPr/>
              <p:nvPr/>
            </p:nvCxnSpPr>
            <p:spPr bwMode="auto">
              <a:xfrm flipH="1" flipV="1">
                <a:off x="3276600" y="2474356"/>
                <a:ext cx="2743200" cy="1866899"/>
              </a:xfrm>
              <a:prstGeom prst="straightConnector1">
                <a:avLst/>
              </a:prstGeom>
              <a:solidFill>
                <a:schemeClr val="accent1"/>
              </a:solidFill>
              <a:ln w="2857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p:nvPr/>
            </p:nvCxnSpPr>
            <p:spPr bwMode="auto">
              <a:xfrm flipH="1" flipV="1">
                <a:off x="837117" y="2406490"/>
                <a:ext cx="1017566" cy="1066946"/>
              </a:xfrm>
              <a:prstGeom prst="straightConnector1">
                <a:avLst/>
              </a:prstGeom>
              <a:solidFill>
                <a:schemeClr val="accent1"/>
              </a:solidFill>
              <a:ln w="2857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flipV="1">
                <a:off x="3048000" y="3407806"/>
                <a:ext cx="1922814" cy="1650339"/>
              </a:xfrm>
              <a:prstGeom prst="straightConnector1">
                <a:avLst/>
              </a:prstGeom>
              <a:solidFill>
                <a:schemeClr val="accent1"/>
              </a:solidFill>
              <a:ln w="2857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H="1" flipV="1">
                <a:off x="569809" y="693130"/>
                <a:ext cx="2087033" cy="1504393"/>
              </a:xfrm>
              <a:prstGeom prst="straightConnector1">
                <a:avLst/>
              </a:prstGeom>
              <a:solidFill>
                <a:schemeClr val="accent1"/>
              </a:solidFill>
              <a:ln w="2857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p:cNvCxnSpPr/>
              <p:nvPr/>
            </p:nvCxnSpPr>
            <p:spPr bwMode="auto">
              <a:xfrm flipH="1" flipV="1">
                <a:off x="995025" y="2571010"/>
                <a:ext cx="1017566" cy="1066946"/>
              </a:xfrm>
              <a:prstGeom prst="straightConnector1">
                <a:avLst/>
              </a:prstGeom>
              <a:solidFill>
                <a:schemeClr val="accent1"/>
              </a:solidFill>
              <a:ln w="2857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p:cNvCxnSpPr/>
              <p:nvPr/>
            </p:nvCxnSpPr>
            <p:spPr bwMode="auto">
              <a:xfrm flipH="1" flipV="1">
                <a:off x="2518154" y="3957296"/>
                <a:ext cx="1017566" cy="1066946"/>
              </a:xfrm>
              <a:prstGeom prst="straightConnector1">
                <a:avLst/>
              </a:prstGeom>
              <a:solidFill>
                <a:schemeClr val="accent1"/>
              </a:solidFill>
              <a:ln w="2857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Straight Arrow Connector 12"/>
            <p:cNvCxnSpPr/>
            <p:nvPr/>
          </p:nvCxnSpPr>
          <p:spPr bwMode="auto">
            <a:xfrm flipH="1">
              <a:off x="6337559" y="1908674"/>
              <a:ext cx="33933" cy="1"/>
            </a:xfrm>
            <a:prstGeom prst="straightConnector1">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rot="2276568">
              <a:off x="457200" y="639535"/>
              <a:ext cx="1665264" cy="369332"/>
            </a:xfrm>
            <a:prstGeom prst="rect">
              <a:avLst/>
            </a:prstGeom>
            <a:solidFill>
              <a:schemeClr val="bg1"/>
            </a:solidFill>
          </p:spPr>
          <p:txBody>
            <a:bodyPr wrap="square" rtlCol="0">
              <a:spAutoFit/>
            </a:bodyPr>
            <a:lstStyle/>
            <a:p>
              <a:r>
                <a:rPr lang="en-US" sz="1800" b="1" dirty="0" smtClean="0"/>
                <a:t>High trends</a:t>
              </a:r>
              <a:endParaRPr lang="en-US" sz="1800" b="1" dirty="0"/>
            </a:p>
          </p:txBody>
        </p:sp>
        <p:sp>
          <p:nvSpPr>
            <p:cNvPr id="17" name="TextBox 16"/>
            <p:cNvSpPr txBox="1"/>
            <p:nvPr/>
          </p:nvSpPr>
          <p:spPr>
            <a:xfrm>
              <a:off x="6776807" y="2244308"/>
              <a:ext cx="1607806" cy="369332"/>
            </a:xfrm>
            <a:prstGeom prst="rect">
              <a:avLst/>
            </a:prstGeom>
            <a:solidFill>
              <a:schemeClr val="bg1"/>
            </a:solidFill>
          </p:spPr>
          <p:txBody>
            <a:bodyPr wrap="square" rtlCol="0">
              <a:spAutoFit/>
            </a:bodyPr>
            <a:lstStyle/>
            <a:p>
              <a:r>
                <a:rPr lang="en-US" sz="1800" b="1" dirty="0" smtClean="0"/>
                <a:t>Doublets</a:t>
              </a:r>
              <a:endParaRPr lang="en-US" sz="1800" b="1" dirty="0"/>
            </a:p>
          </p:txBody>
        </p:sp>
        <p:sp>
          <p:nvSpPr>
            <p:cNvPr id="28" name="5-Point Star 27"/>
            <p:cNvSpPr/>
            <p:nvPr/>
          </p:nvSpPr>
          <p:spPr bwMode="auto">
            <a:xfrm flipH="1">
              <a:off x="6478286" y="2244308"/>
              <a:ext cx="366468" cy="282345"/>
            </a:xfrm>
            <a:prstGeom prst="star5">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14" name="TextBox 13"/>
            <p:cNvSpPr txBox="1"/>
            <p:nvPr/>
          </p:nvSpPr>
          <p:spPr>
            <a:xfrm>
              <a:off x="7580766" y="4422116"/>
              <a:ext cx="1346843" cy="646331"/>
            </a:xfrm>
            <a:prstGeom prst="rect">
              <a:avLst/>
            </a:prstGeom>
            <a:solidFill>
              <a:schemeClr val="bg1"/>
            </a:solidFill>
          </p:spPr>
          <p:txBody>
            <a:bodyPr wrap="none" rtlCol="0">
              <a:spAutoFit/>
            </a:bodyPr>
            <a:lstStyle/>
            <a:p>
              <a:r>
                <a:rPr lang="en-US" sz="1800" b="1" dirty="0"/>
                <a:t>Abandoned </a:t>
              </a:r>
              <a:endParaRPr lang="en-US" sz="1800" b="1" dirty="0" smtClean="0"/>
            </a:p>
            <a:p>
              <a:r>
                <a:rPr lang="en-US" sz="1800" b="1" dirty="0" smtClean="0"/>
                <a:t>oil </a:t>
              </a:r>
              <a:r>
                <a:rPr lang="en-US" sz="1800" b="1" dirty="0"/>
                <a:t>fields</a:t>
              </a:r>
              <a:endParaRPr lang="en-US" sz="1800" dirty="0"/>
            </a:p>
          </p:txBody>
        </p:sp>
        <p:cxnSp>
          <p:nvCxnSpPr>
            <p:cNvPr id="24" name="Straight Arrow Connector 23"/>
            <p:cNvCxnSpPr>
              <a:stCxn id="14" idx="1"/>
            </p:cNvCxnSpPr>
            <p:nvPr/>
          </p:nvCxnSpPr>
          <p:spPr bwMode="auto">
            <a:xfrm flipH="1">
              <a:off x="6082109" y="4745282"/>
              <a:ext cx="1498657" cy="525576"/>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p:cNvSpPr txBox="1"/>
            <p:nvPr/>
          </p:nvSpPr>
          <p:spPr>
            <a:xfrm>
              <a:off x="3233618" y="765751"/>
              <a:ext cx="1037463" cy="461665"/>
            </a:xfrm>
            <a:prstGeom prst="rect">
              <a:avLst/>
            </a:prstGeom>
            <a:solidFill>
              <a:schemeClr val="bg1"/>
            </a:solidFill>
          </p:spPr>
          <p:txBody>
            <a:bodyPr wrap="none" rtlCol="0">
              <a:spAutoFit/>
            </a:bodyPr>
            <a:lstStyle/>
            <a:p>
              <a:r>
                <a:rPr lang="en-US" sz="1800" b="1" dirty="0"/>
                <a:t>Oil</a:t>
              </a:r>
              <a:r>
                <a:rPr lang="en-US" b="1" dirty="0"/>
                <a:t> </a:t>
              </a:r>
              <a:r>
                <a:rPr lang="en-US" sz="1800" b="1" dirty="0" smtClean="0"/>
                <a:t>fields</a:t>
              </a:r>
              <a:endParaRPr lang="en-US" sz="1800" dirty="0"/>
            </a:p>
          </p:txBody>
        </p:sp>
        <p:cxnSp>
          <p:nvCxnSpPr>
            <p:cNvPr id="35" name="Straight Arrow Connector 34"/>
            <p:cNvCxnSpPr>
              <a:stCxn id="34" idx="2"/>
            </p:cNvCxnSpPr>
            <p:nvPr/>
          </p:nvCxnSpPr>
          <p:spPr bwMode="auto">
            <a:xfrm flipH="1">
              <a:off x="3407236" y="1227416"/>
              <a:ext cx="345114" cy="1111219"/>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085004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5996" y="943529"/>
            <a:ext cx="8098536" cy="5353812"/>
            <a:chOff x="54864" y="361188"/>
            <a:chExt cx="9034272" cy="6135624"/>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361188"/>
              <a:ext cx="9034272" cy="6135624"/>
            </a:xfrm>
            <a:prstGeom prst="rect">
              <a:avLst/>
            </a:prstGeom>
          </p:spPr>
        </p:pic>
        <p:sp>
          <p:nvSpPr>
            <p:cNvPr id="3" name="5-Point Star 2"/>
            <p:cNvSpPr/>
            <p:nvPr/>
          </p:nvSpPr>
          <p:spPr bwMode="auto">
            <a:xfrm>
              <a:off x="3681845" y="3048000"/>
              <a:ext cx="381000" cy="304800"/>
            </a:xfrm>
            <a:prstGeom prst="star5">
              <a:avLst/>
            </a:prstGeom>
            <a:solidFill>
              <a:srgbClr val="FF000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4" name="5-Point Star 3"/>
            <p:cNvSpPr/>
            <p:nvPr/>
          </p:nvSpPr>
          <p:spPr bwMode="auto">
            <a:xfrm>
              <a:off x="3834245" y="3200400"/>
              <a:ext cx="381000" cy="304800"/>
            </a:xfrm>
            <a:prstGeom prst="star5">
              <a:avLst>
                <a:gd name="adj" fmla="val 0"/>
                <a:gd name="hf" fmla="val 105146"/>
                <a:gd name="vf" fmla="val 110557"/>
              </a:avLst>
            </a:prstGeom>
            <a:solidFill>
              <a:srgbClr val="FF000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5" name="5-Point Star 4"/>
            <p:cNvSpPr/>
            <p:nvPr/>
          </p:nvSpPr>
          <p:spPr bwMode="auto">
            <a:xfrm>
              <a:off x="4648200" y="4038600"/>
              <a:ext cx="381000" cy="304800"/>
            </a:xfrm>
            <a:prstGeom prst="star5">
              <a:avLst/>
            </a:prstGeom>
            <a:solidFill>
              <a:srgbClr val="FF000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6" name="5-Point Star 5"/>
            <p:cNvSpPr/>
            <p:nvPr/>
          </p:nvSpPr>
          <p:spPr bwMode="auto">
            <a:xfrm>
              <a:off x="3833255" y="5181600"/>
              <a:ext cx="381000" cy="304800"/>
            </a:xfrm>
            <a:prstGeom prst="star5">
              <a:avLst/>
            </a:prstGeom>
            <a:solidFill>
              <a:srgbClr val="FF000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7" name="5-Point Star 6"/>
            <p:cNvSpPr/>
            <p:nvPr/>
          </p:nvSpPr>
          <p:spPr bwMode="auto">
            <a:xfrm>
              <a:off x="7962900" y="4038600"/>
              <a:ext cx="381000" cy="304800"/>
            </a:xfrm>
            <a:prstGeom prst="star5">
              <a:avLst/>
            </a:prstGeom>
            <a:solidFill>
              <a:srgbClr val="FF000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grpSp>
      <p:sp>
        <p:nvSpPr>
          <p:cNvPr id="9" name="TextBox 8"/>
          <p:cNvSpPr txBox="1"/>
          <p:nvPr/>
        </p:nvSpPr>
        <p:spPr>
          <a:xfrm>
            <a:off x="251383" y="152400"/>
            <a:ext cx="8778172" cy="553998"/>
          </a:xfrm>
          <a:prstGeom prst="rect">
            <a:avLst/>
          </a:prstGeom>
          <a:noFill/>
        </p:spPr>
        <p:txBody>
          <a:bodyPr wrap="none" rtlCol="0">
            <a:spAutoFit/>
          </a:bodyPr>
          <a:lstStyle/>
          <a:p>
            <a:r>
              <a:rPr lang="en-US" sz="3000" b="1" dirty="0" smtClean="0"/>
              <a:t>Stratigraphic Section Upper Jurassic-Lower Cretaceous</a:t>
            </a:r>
            <a:endParaRPr lang="en-US" sz="3000" b="1" dirty="0"/>
          </a:p>
        </p:txBody>
      </p:sp>
    </p:spTree>
    <p:extLst>
      <p:ext uri="{BB962C8B-B14F-4D97-AF65-F5344CB8AC3E}">
        <p14:creationId xmlns:p14="http://schemas.microsoft.com/office/powerpoint/2010/main" val="1064145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33400"/>
            <a:ext cx="8153400" cy="1077218"/>
          </a:xfrm>
          <a:prstGeom prst="rect">
            <a:avLst/>
          </a:prstGeom>
          <a:noFill/>
        </p:spPr>
        <p:txBody>
          <a:bodyPr wrap="square" rtlCol="0">
            <a:spAutoFit/>
          </a:bodyPr>
          <a:lstStyle/>
          <a:p>
            <a:r>
              <a:rPr lang="en-US" sz="3200" b="1" dirty="0" smtClean="0"/>
              <a:t>Examples from the “Westland”  area</a:t>
            </a:r>
          </a:p>
          <a:p>
            <a:r>
              <a:rPr lang="en-US" sz="3200" dirty="0" smtClean="0"/>
              <a:t>Southern Margin of the West Netherlands Basin</a:t>
            </a:r>
            <a:endParaRPr lang="en-US" sz="3200" dirty="0"/>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69" r="2204" b="17528"/>
          <a:stretch/>
        </p:blipFill>
        <p:spPr bwMode="auto">
          <a:xfrm>
            <a:off x="76201" y="2938940"/>
            <a:ext cx="4800600" cy="274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Brace 3"/>
          <p:cNvSpPr/>
          <p:nvPr/>
        </p:nvSpPr>
        <p:spPr bwMode="auto">
          <a:xfrm rot="16200000">
            <a:off x="984205" y="2035574"/>
            <a:ext cx="317594" cy="1524001"/>
          </a:xfrm>
          <a:prstGeom prst="rightBrace">
            <a:avLst>
              <a:gd name="adj1" fmla="val 0"/>
              <a:gd name="adj2" fmla="val 50844"/>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grpSp>
        <p:nvGrpSpPr>
          <p:cNvPr id="26" name="Group 25"/>
          <p:cNvGrpSpPr/>
          <p:nvPr/>
        </p:nvGrpSpPr>
        <p:grpSpPr>
          <a:xfrm>
            <a:off x="5257800" y="2683087"/>
            <a:ext cx="3581400" cy="3255352"/>
            <a:chOff x="5257800" y="2683087"/>
            <a:chExt cx="3581400" cy="3255352"/>
          </a:xfrm>
        </p:grpSpPr>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257800" y="2683087"/>
              <a:ext cx="3581400" cy="3255352"/>
            </a:xfrm>
            <a:prstGeom prst="rect">
              <a:avLst/>
            </a:prstGeom>
            <a:noFill/>
            <a:ln>
              <a:solidFill>
                <a:srgbClr val="FF0000"/>
              </a:solidFill>
            </a:ln>
            <a:effectLst>
              <a:outerShdw blurRad="292100" dist="139700" dir="2700000" algn="tl" rotWithShape="0">
                <a:srgbClr val="333333">
                  <a:alpha val="65000"/>
                </a:srgbClr>
              </a:outerShdw>
            </a:effectLst>
          </p:spPr>
        </p:pic>
        <p:sp>
          <p:nvSpPr>
            <p:cNvPr id="5" name="Oval 4"/>
            <p:cNvSpPr/>
            <p:nvPr/>
          </p:nvSpPr>
          <p:spPr bwMode="auto">
            <a:xfrm rot="2382523">
              <a:off x="5722965" y="4187034"/>
              <a:ext cx="1066800" cy="818907"/>
            </a:xfrm>
            <a:prstGeom prst="ellipse">
              <a:avLst/>
            </a:prstGeom>
            <a:noFill/>
            <a:ln w="1905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grpSp>
      <p:cxnSp>
        <p:nvCxnSpPr>
          <p:cNvPr id="6" name="Straight Connector 5"/>
          <p:cNvCxnSpPr/>
          <p:nvPr/>
        </p:nvCxnSpPr>
        <p:spPr bwMode="auto">
          <a:xfrm flipV="1">
            <a:off x="5943600" y="2895600"/>
            <a:ext cx="1524000" cy="2209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01182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0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49" y="479224"/>
            <a:ext cx="8333404"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bg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3084" y="5990591"/>
            <a:ext cx="3050643" cy="830997"/>
          </a:xfrm>
          <a:prstGeom prst="rect">
            <a:avLst/>
          </a:prstGeom>
          <a:solidFill>
            <a:schemeClr val="bg1"/>
          </a:solidFill>
        </p:spPr>
        <p:txBody>
          <a:bodyPr wrap="none" rtlCol="0">
            <a:spAutoFit/>
          </a:bodyPr>
          <a:lstStyle/>
          <a:p>
            <a:r>
              <a:rPr lang="en-US" b="1" dirty="0" err="1" smtClean="0"/>
              <a:t>Gaag</a:t>
            </a:r>
            <a:r>
              <a:rPr lang="en-US" b="1" dirty="0" smtClean="0"/>
              <a:t> Uplift</a:t>
            </a:r>
          </a:p>
          <a:p>
            <a:r>
              <a:rPr lang="en-US" b="1" dirty="0" smtClean="0"/>
              <a:t>with Triassic gas fields</a:t>
            </a:r>
            <a:endParaRPr lang="en-US" b="1" dirty="0"/>
          </a:p>
        </p:txBody>
      </p:sp>
      <p:sp>
        <p:nvSpPr>
          <p:cNvPr id="3" name="TextBox 2"/>
          <p:cNvSpPr txBox="1"/>
          <p:nvPr/>
        </p:nvSpPr>
        <p:spPr>
          <a:xfrm>
            <a:off x="179119" y="13056"/>
            <a:ext cx="1577868" cy="707886"/>
          </a:xfrm>
          <a:prstGeom prst="rect">
            <a:avLst/>
          </a:prstGeom>
          <a:noFill/>
        </p:spPr>
        <p:txBody>
          <a:bodyPr wrap="none" rtlCol="0">
            <a:spAutoFit/>
          </a:bodyPr>
          <a:lstStyle/>
          <a:p>
            <a:r>
              <a:rPr lang="en-US" sz="2000" b="1" dirty="0" smtClean="0"/>
              <a:t>Southern </a:t>
            </a:r>
          </a:p>
          <a:p>
            <a:r>
              <a:rPr lang="en-US" sz="2000" b="1" dirty="0" smtClean="0"/>
              <a:t>Basin Margin</a:t>
            </a:r>
            <a:endParaRPr lang="en-US" sz="2000" b="1" dirty="0"/>
          </a:p>
        </p:txBody>
      </p:sp>
      <p:sp>
        <p:nvSpPr>
          <p:cNvPr id="5" name="TextBox 4"/>
          <p:cNvSpPr txBox="1"/>
          <p:nvPr/>
        </p:nvSpPr>
        <p:spPr>
          <a:xfrm>
            <a:off x="7304781" y="6528"/>
            <a:ext cx="1661352" cy="707886"/>
          </a:xfrm>
          <a:prstGeom prst="rect">
            <a:avLst/>
          </a:prstGeom>
          <a:noFill/>
        </p:spPr>
        <p:txBody>
          <a:bodyPr wrap="none" rtlCol="0">
            <a:spAutoFit/>
          </a:bodyPr>
          <a:lstStyle/>
          <a:p>
            <a:r>
              <a:rPr lang="en-US" sz="2000" b="1" dirty="0" smtClean="0"/>
              <a:t>Delft-Rijswijk </a:t>
            </a:r>
          </a:p>
          <a:p>
            <a:r>
              <a:rPr lang="en-US" sz="2000" b="1" dirty="0" smtClean="0"/>
              <a:t>High</a:t>
            </a:r>
            <a:endParaRPr lang="en-US" sz="2000" b="1" dirty="0"/>
          </a:p>
        </p:txBody>
      </p:sp>
      <p:sp>
        <p:nvSpPr>
          <p:cNvPr id="4" name="5-Point Star 3"/>
          <p:cNvSpPr/>
          <p:nvPr/>
        </p:nvSpPr>
        <p:spPr bwMode="auto">
          <a:xfrm>
            <a:off x="5943600" y="4648200"/>
            <a:ext cx="340127" cy="457200"/>
          </a:xfrm>
          <a:prstGeom prst="star5">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Tree>
    <p:extLst>
      <p:ext uri="{BB962C8B-B14F-4D97-AF65-F5344CB8AC3E}">
        <p14:creationId xmlns:p14="http://schemas.microsoft.com/office/powerpoint/2010/main" val="56317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4185"/>
            <a:ext cx="9015848" cy="441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bg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495998">
            <a:off x="8355709" y="3653405"/>
            <a:ext cx="784189" cy="246221"/>
          </a:xfrm>
          <a:prstGeom prst="rect">
            <a:avLst/>
          </a:prstGeom>
          <a:solidFill>
            <a:schemeClr val="bg1"/>
          </a:solidFill>
        </p:spPr>
        <p:txBody>
          <a:bodyPr wrap="none" rtlCol="0">
            <a:spAutoFit/>
          </a:bodyPr>
          <a:lstStyle/>
          <a:p>
            <a:r>
              <a:rPr lang="en-US" sz="1000" b="1" dirty="0" smtClean="0"/>
              <a:t>Top De </a:t>
            </a:r>
            <a:r>
              <a:rPr lang="en-US" sz="1000" b="1" dirty="0" err="1" smtClean="0"/>
              <a:t>Lier</a:t>
            </a:r>
            <a:endParaRPr lang="en-US" sz="1000" b="1" dirty="0"/>
          </a:p>
        </p:txBody>
      </p:sp>
      <p:sp>
        <p:nvSpPr>
          <p:cNvPr id="3" name="TextBox 2"/>
          <p:cNvSpPr txBox="1"/>
          <p:nvPr/>
        </p:nvSpPr>
        <p:spPr>
          <a:xfrm>
            <a:off x="199538" y="3821163"/>
            <a:ext cx="872355" cy="276999"/>
          </a:xfrm>
          <a:prstGeom prst="rect">
            <a:avLst/>
          </a:prstGeom>
          <a:solidFill>
            <a:schemeClr val="bg1"/>
          </a:solidFill>
        </p:spPr>
        <p:txBody>
          <a:bodyPr wrap="none" rtlCol="0">
            <a:spAutoFit/>
          </a:bodyPr>
          <a:lstStyle/>
          <a:p>
            <a:r>
              <a:rPr lang="en-US" sz="1200" b="1" dirty="0" smtClean="0"/>
              <a:t>Base Chalk</a:t>
            </a:r>
            <a:endParaRPr lang="en-US" sz="1200" b="1" dirty="0"/>
          </a:p>
        </p:txBody>
      </p:sp>
      <p:sp>
        <p:nvSpPr>
          <p:cNvPr id="5" name="TextBox 4"/>
          <p:cNvSpPr txBox="1"/>
          <p:nvPr/>
        </p:nvSpPr>
        <p:spPr>
          <a:xfrm>
            <a:off x="8153018" y="3073839"/>
            <a:ext cx="872355" cy="276999"/>
          </a:xfrm>
          <a:prstGeom prst="rect">
            <a:avLst/>
          </a:prstGeom>
          <a:solidFill>
            <a:schemeClr val="bg1"/>
          </a:solidFill>
        </p:spPr>
        <p:txBody>
          <a:bodyPr wrap="none" rtlCol="0">
            <a:spAutoFit/>
          </a:bodyPr>
          <a:lstStyle/>
          <a:p>
            <a:r>
              <a:rPr lang="en-US" sz="1200" b="1" dirty="0" smtClean="0"/>
              <a:t>Base Chalk</a:t>
            </a:r>
            <a:endParaRPr lang="en-US" sz="1200" b="1" dirty="0"/>
          </a:p>
        </p:txBody>
      </p:sp>
      <p:sp>
        <p:nvSpPr>
          <p:cNvPr id="6" name="TextBox 5"/>
          <p:cNvSpPr txBox="1"/>
          <p:nvPr/>
        </p:nvSpPr>
        <p:spPr>
          <a:xfrm>
            <a:off x="4507924" y="5029200"/>
            <a:ext cx="408190" cy="276999"/>
          </a:xfrm>
          <a:prstGeom prst="rect">
            <a:avLst/>
          </a:prstGeom>
          <a:solidFill>
            <a:schemeClr val="bg1"/>
          </a:solidFill>
        </p:spPr>
        <p:txBody>
          <a:bodyPr wrap="none" rtlCol="0">
            <a:spAutoFit/>
          </a:bodyPr>
          <a:lstStyle/>
          <a:p>
            <a:r>
              <a:rPr lang="en-US" sz="1200" b="1" dirty="0" err="1" smtClean="0"/>
              <a:t>Pos</a:t>
            </a:r>
            <a:endParaRPr lang="en-US" sz="1200" b="1" dirty="0"/>
          </a:p>
        </p:txBody>
      </p:sp>
      <p:sp>
        <p:nvSpPr>
          <p:cNvPr id="4" name="TextBox 3"/>
          <p:cNvSpPr txBox="1"/>
          <p:nvPr/>
        </p:nvSpPr>
        <p:spPr>
          <a:xfrm>
            <a:off x="4953000" y="228600"/>
            <a:ext cx="3962400" cy="830997"/>
          </a:xfrm>
          <a:prstGeom prst="rect">
            <a:avLst/>
          </a:prstGeom>
          <a:noFill/>
        </p:spPr>
        <p:txBody>
          <a:bodyPr wrap="square" rtlCol="0">
            <a:spAutoFit/>
          </a:bodyPr>
          <a:lstStyle/>
          <a:p>
            <a:r>
              <a:rPr lang="en-US" b="1" dirty="0" smtClean="0"/>
              <a:t>Flattened on Base Chalk = effect of inversion removed</a:t>
            </a:r>
            <a:endParaRPr lang="en-US" b="1" dirty="0"/>
          </a:p>
        </p:txBody>
      </p:sp>
      <p:sp>
        <p:nvSpPr>
          <p:cNvPr id="7" name="TextBox 6"/>
          <p:cNvSpPr txBox="1"/>
          <p:nvPr/>
        </p:nvSpPr>
        <p:spPr>
          <a:xfrm>
            <a:off x="4507924" y="4098162"/>
            <a:ext cx="685800" cy="307777"/>
          </a:xfrm>
          <a:prstGeom prst="rect">
            <a:avLst/>
          </a:prstGeom>
          <a:solidFill>
            <a:schemeClr val="bg1"/>
          </a:solidFill>
        </p:spPr>
        <p:txBody>
          <a:bodyPr wrap="square" rtlCol="0">
            <a:spAutoFit/>
          </a:bodyPr>
          <a:lstStyle/>
          <a:p>
            <a:r>
              <a:rPr lang="en-US" sz="1400" b="1" dirty="0" smtClean="0"/>
              <a:t>Delft</a:t>
            </a:r>
            <a:endParaRPr lang="en-US" sz="1400" b="1" dirty="0"/>
          </a:p>
        </p:txBody>
      </p:sp>
      <p:sp>
        <p:nvSpPr>
          <p:cNvPr id="10" name="TextBox 9"/>
          <p:cNvSpPr txBox="1"/>
          <p:nvPr/>
        </p:nvSpPr>
        <p:spPr>
          <a:xfrm>
            <a:off x="8745335" y="5325248"/>
            <a:ext cx="408190" cy="276999"/>
          </a:xfrm>
          <a:prstGeom prst="rect">
            <a:avLst/>
          </a:prstGeom>
          <a:solidFill>
            <a:schemeClr val="bg1"/>
          </a:solidFill>
        </p:spPr>
        <p:txBody>
          <a:bodyPr wrap="none" rtlCol="0">
            <a:spAutoFit/>
          </a:bodyPr>
          <a:lstStyle/>
          <a:p>
            <a:r>
              <a:rPr lang="en-US" sz="1200" b="1" dirty="0" err="1" smtClean="0"/>
              <a:t>Pos</a:t>
            </a:r>
            <a:endParaRPr lang="en-US" sz="1200" b="1" dirty="0"/>
          </a:p>
        </p:txBody>
      </p:sp>
      <p:sp>
        <p:nvSpPr>
          <p:cNvPr id="9" name="TextBox 8"/>
          <p:cNvSpPr txBox="1"/>
          <p:nvPr/>
        </p:nvSpPr>
        <p:spPr>
          <a:xfrm>
            <a:off x="960145" y="862520"/>
            <a:ext cx="3089307" cy="461665"/>
          </a:xfrm>
          <a:prstGeom prst="rect">
            <a:avLst/>
          </a:prstGeom>
          <a:noFill/>
        </p:spPr>
        <p:txBody>
          <a:bodyPr wrap="none" rtlCol="0">
            <a:spAutoFit/>
          </a:bodyPr>
          <a:lstStyle/>
          <a:p>
            <a:r>
              <a:rPr lang="en-US" b="1" dirty="0" smtClean="0"/>
              <a:t>Seismic section in TWT</a:t>
            </a:r>
            <a:endParaRPr lang="en-US" b="1" dirty="0"/>
          </a:p>
        </p:txBody>
      </p:sp>
      <p:sp>
        <p:nvSpPr>
          <p:cNvPr id="11" name="TextBox 10"/>
          <p:cNvSpPr txBox="1"/>
          <p:nvPr/>
        </p:nvSpPr>
        <p:spPr>
          <a:xfrm>
            <a:off x="-56302" y="2971800"/>
            <a:ext cx="511679" cy="276999"/>
          </a:xfrm>
          <a:prstGeom prst="rect">
            <a:avLst/>
          </a:prstGeom>
          <a:solidFill>
            <a:schemeClr val="bg1"/>
          </a:solidFill>
        </p:spPr>
        <p:txBody>
          <a:bodyPr wrap="none" rtlCol="0">
            <a:spAutoFit/>
          </a:bodyPr>
          <a:lstStyle/>
          <a:p>
            <a:r>
              <a:rPr lang="en-US" sz="1200" b="1" dirty="0" smtClean="0"/>
              <a:t>1 Sec</a:t>
            </a:r>
            <a:endParaRPr lang="en-US" sz="1200" b="1" dirty="0"/>
          </a:p>
        </p:txBody>
      </p:sp>
      <p:sp>
        <p:nvSpPr>
          <p:cNvPr id="13" name="TextBox 12"/>
          <p:cNvSpPr txBox="1"/>
          <p:nvPr/>
        </p:nvSpPr>
        <p:spPr>
          <a:xfrm>
            <a:off x="-34693" y="4648200"/>
            <a:ext cx="511679" cy="276999"/>
          </a:xfrm>
          <a:prstGeom prst="rect">
            <a:avLst/>
          </a:prstGeom>
          <a:solidFill>
            <a:schemeClr val="bg1"/>
          </a:solidFill>
        </p:spPr>
        <p:txBody>
          <a:bodyPr wrap="none" rtlCol="0">
            <a:spAutoFit/>
          </a:bodyPr>
          <a:lstStyle/>
          <a:p>
            <a:r>
              <a:rPr lang="en-US" sz="1200" b="1" dirty="0" smtClean="0"/>
              <a:t>2 Sec</a:t>
            </a:r>
            <a:endParaRPr lang="en-US" sz="1200" b="1" dirty="0"/>
          </a:p>
        </p:txBody>
      </p:sp>
      <p:sp>
        <p:nvSpPr>
          <p:cNvPr id="8" name="TextBox 7"/>
          <p:cNvSpPr txBox="1"/>
          <p:nvPr/>
        </p:nvSpPr>
        <p:spPr>
          <a:xfrm>
            <a:off x="2700364" y="5326346"/>
            <a:ext cx="742511" cy="646331"/>
          </a:xfrm>
          <a:prstGeom prst="rect">
            <a:avLst/>
          </a:prstGeom>
          <a:solidFill>
            <a:schemeClr val="bg1"/>
          </a:solidFill>
        </p:spPr>
        <p:txBody>
          <a:bodyPr wrap="none" rtlCol="0">
            <a:spAutoFit/>
          </a:bodyPr>
          <a:lstStyle/>
          <a:p>
            <a:r>
              <a:rPr lang="en-US" sz="1800" b="1" dirty="0" err="1" smtClean="0"/>
              <a:t>Gaag</a:t>
            </a:r>
            <a:r>
              <a:rPr lang="en-US" sz="1800" b="1" dirty="0" smtClean="0"/>
              <a:t> </a:t>
            </a:r>
          </a:p>
          <a:p>
            <a:r>
              <a:rPr lang="en-US" sz="1800" b="1" dirty="0" smtClean="0"/>
              <a:t>Uplift</a:t>
            </a:r>
            <a:endParaRPr lang="en-US" sz="1800" b="1" dirty="0"/>
          </a:p>
        </p:txBody>
      </p:sp>
      <p:sp>
        <p:nvSpPr>
          <p:cNvPr id="14" name="TextBox 13"/>
          <p:cNvSpPr txBox="1"/>
          <p:nvPr/>
        </p:nvSpPr>
        <p:spPr>
          <a:xfrm>
            <a:off x="7086600" y="4817416"/>
            <a:ext cx="742511" cy="646331"/>
          </a:xfrm>
          <a:prstGeom prst="rect">
            <a:avLst/>
          </a:prstGeom>
          <a:solidFill>
            <a:schemeClr val="bg1"/>
          </a:solidFill>
        </p:spPr>
        <p:txBody>
          <a:bodyPr wrap="none" rtlCol="0">
            <a:spAutoFit/>
          </a:bodyPr>
          <a:lstStyle/>
          <a:p>
            <a:r>
              <a:rPr lang="en-US" sz="1800" b="1" dirty="0" err="1" smtClean="0"/>
              <a:t>Gaag</a:t>
            </a:r>
            <a:r>
              <a:rPr lang="en-US" sz="1800" b="1" dirty="0" smtClean="0"/>
              <a:t> </a:t>
            </a:r>
          </a:p>
          <a:p>
            <a:r>
              <a:rPr lang="en-US" sz="1800" b="1" dirty="0" smtClean="0"/>
              <a:t>Uplift</a:t>
            </a:r>
            <a:endParaRPr lang="en-US" sz="1800" b="1" dirty="0"/>
          </a:p>
        </p:txBody>
      </p:sp>
    </p:spTree>
    <p:extLst>
      <p:ext uri="{BB962C8B-B14F-4D97-AF65-F5344CB8AC3E}">
        <p14:creationId xmlns:p14="http://schemas.microsoft.com/office/powerpoint/2010/main" val="4173088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841527"/>
            <a:ext cx="8885549" cy="5455347"/>
            <a:chOff x="152400" y="841527"/>
            <a:chExt cx="8885549" cy="5455347"/>
          </a:xfrm>
        </p:grpSpPr>
        <p:pic>
          <p:nvPicPr>
            <p:cNvPr id="999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8739187" cy="4814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bg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5-Point Star 1"/>
            <p:cNvSpPr/>
            <p:nvPr/>
          </p:nvSpPr>
          <p:spPr bwMode="auto">
            <a:xfrm>
              <a:off x="5980706" y="3920433"/>
              <a:ext cx="304800" cy="390978"/>
            </a:xfrm>
            <a:prstGeom prst="star5">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4" name="5-Point Star 3"/>
            <p:cNvSpPr/>
            <p:nvPr/>
          </p:nvSpPr>
          <p:spPr bwMode="auto">
            <a:xfrm>
              <a:off x="2490951" y="3724811"/>
              <a:ext cx="357351" cy="328156"/>
            </a:xfrm>
            <a:prstGeom prst="star5">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sp>
          <p:nvSpPr>
            <p:cNvPr id="6" name="5-Point Star 5"/>
            <p:cNvSpPr/>
            <p:nvPr/>
          </p:nvSpPr>
          <p:spPr bwMode="auto">
            <a:xfrm>
              <a:off x="2590799" y="2514600"/>
              <a:ext cx="357351" cy="375032"/>
            </a:xfrm>
            <a:prstGeom prst="star5">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4A3242"/>
                </a:solidFill>
                <a:effectLst/>
                <a:latin typeface="Calibri" pitchFamily="34" charset="0"/>
              </a:endParaRPr>
            </a:p>
          </p:txBody>
        </p:sp>
        <p:cxnSp>
          <p:nvCxnSpPr>
            <p:cNvPr id="7" name="Straight Arrow Connector 6"/>
            <p:cNvCxnSpPr/>
            <p:nvPr/>
          </p:nvCxnSpPr>
          <p:spPr bwMode="auto">
            <a:xfrm flipV="1">
              <a:off x="8891587" y="2778316"/>
              <a:ext cx="0" cy="1828800"/>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rot="16200000">
              <a:off x="8203269" y="3440605"/>
              <a:ext cx="965329" cy="461665"/>
            </a:xfrm>
            <a:prstGeom prst="rect">
              <a:avLst/>
            </a:prstGeom>
            <a:noFill/>
          </p:spPr>
          <p:txBody>
            <a:bodyPr wrap="none" rtlCol="0">
              <a:spAutoFit/>
            </a:bodyPr>
            <a:lstStyle/>
            <a:p>
              <a:r>
                <a:rPr lang="en-US" b="1" dirty="0" smtClean="0">
                  <a:solidFill>
                    <a:srgbClr val="FF0000"/>
                  </a:solidFill>
                </a:rPr>
                <a:t>300 m</a:t>
              </a:r>
              <a:endParaRPr lang="en-US" b="1" dirty="0">
                <a:solidFill>
                  <a:srgbClr val="FF0000"/>
                </a:solidFill>
              </a:endParaRPr>
            </a:p>
          </p:txBody>
        </p:sp>
        <p:cxnSp>
          <p:nvCxnSpPr>
            <p:cNvPr id="12" name="Straight Arrow Connector 11"/>
            <p:cNvCxnSpPr/>
            <p:nvPr/>
          </p:nvCxnSpPr>
          <p:spPr bwMode="auto">
            <a:xfrm flipV="1">
              <a:off x="3237506" y="2206816"/>
              <a:ext cx="152400" cy="838200"/>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6248400" y="4311411"/>
              <a:ext cx="655949" cy="369332"/>
            </a:xfrm>
            <a:prstGeom prst="rect">
              <a:avLst/>
            </a:prstGeom>
            <a:noFill/>
          </p:spPr>
          <p:txBody>
            <a:bodyPr wrap="none" rtlCol="0">
              <a:spAutoFit/>
            </a:bodyPr>
            <a:lstStyle/>
            <a:p>
              <a:r>
                <a:rPr lang="en-US" sz="1800" b="1" dirty="0">
                  <a:solidFill>
                    <a:srgbClr val="FF0000"/>
                  </a:solidFill>
                </a:rPr>
                <a:t>D</a:t>
              </a:r>
              <a:r>
                <a:rPr lang="en-US" sz="1800" b="1" dirty="0" smtClean="0">
                  <a:solidFill>
                    <a:srgbClr val="FF0000"/>
                  </a:solidFill>
                </a:rPr>
                <a:t>elft</a:t>
              </a:r>
              <a:endParaRPr lang="en-US" sz="1800" b="1" dirty="0">
                <a:solidFill>
                  <a:srgbClr val="FF0000"/>
                </a:solidFill>
              </a:endParaRPr>
            </a:p>
          </p:txBody>
        </p:sp>
        <p:sp>
          <p:nvSpPr>
            <p:cNvPr id="15" name="TextBox 14"/>
            <p:cNvSpPr txBox="1"/>
            <p:nvPr/>
          </p:nvSpPr>
          <p:spPr>
            <a:xfrm>
              <a:off x="1447800" y="5927542"/>
              <a:ext cx="2167003" cy="369332"/>
            </a:xfrm>
            <a:prstGeom prst="rect">
              <a:avLst/>
            </a:prstGeom>
            <a:noFill/>
          </p:spPr>
          <p:txBody>
            <a:bodyPr wrap="none" rtlCol="0">
              <a:spAutoFit/>
            </a:bodyPr>
            <a:lstStyle/>
            <a:p>
              <a:r>
                <a:rPr lang="en-US" sz="1800" b="1" dirty="0" err="1" smtClean="0">
                  <a:solidFill>
                    <a:srgbClr val="FF0000"/>
                  </a:solidFill>
                </a:rPr>
                <a:t>Alblasserdam</a:t>
              </a:r>
              <a:r>
                <a:rPr lang="en-US" sz="1800" b="1" dirty="0" smtClean="0">
                  <a:solidFill>
                    <a:srgbClr val="FF0000"/>
                  </a:solidFill>
                </a:rPr>
                <a:t> </a:t>
              </a:r>
              <a:r>
                <a:rPr lang="en-US" sz="1800" b="1" dirty="0" err="1" smtClean="0">
                  <a:solidFill>
                    <a:srgbClr val="FF0000"/>
                  </a:solidFill>
                </a:rPr>
                <a:t>Sandst</a:t>
              </a:r>
              <a:endParaRPr lang="en-US" sz="1800" b="1" dirty="0">
                <a:solidFill>
                  <a:srgbClr val="FF0000"/>
                </a:solidFill>
              </a:endParaRPr>
            </a:p>
          </p:txBody>
        </p:sp>
        <p:cxnSp>
          <p:nvCxnSpPr>
            <p:cNvPr id="16" name="Straight Arrow Connector 15"/>
            <p:cNvCxnSpPr/>
            <p:nvPr/>
          </p:nvCxnSpPr>
          <p:spPr bwMode="auto">
            <a:xfrm flipV="1">
              <a:off x="2209800" y="3962400"/>
              <a:ext cx="734375" cy="1965142"/>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flipH="1">
              <a:off x="3389907" y="1219200"/>
              <a:ext cx="2172693" cy="1482916"/>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p:nvSpPr>
          <p:spPr>
            <a:xfrm>
              <a:off x="5599996" y="841527"/>
              <a:ext cx="2634632" cy="461665"/>
            </a:xfrm>
            <a:prstGeom prst="rect">
              <a:avLst/>
            </a:prstGeom>
            <a:noFill/>
          </p:spPr>
          <p:txBody>
            <a:bodyPr wrap="none" rtlCol="0">
              <a:spAutoFit/>
            </a:bodyPr>
            <a:lstStyle/>
            <a:p>
              <a:r>
                <a:rPr lang="en-US" sz="1800" b="1" dirty="0" smtClean="0">
                  <a:solidFill>
                    <a:srgbClr val="FF0000"/>
                  </a:solidFill>
                </a:rPr>
                <a:t>Rijswijk-</a:t>
              </a:r>
              <a:r>
                <a:rPr lang="en-US" sz="1800" b="1" dirty="0" err="1" smtClean="0">
                  <a:solidFill>
                    <a:srgbClr val="FF0000"/>
                  </a:solidFill>
                </a:rPr>
                <a:t>Berkel</a:t>
              </a:r>
              <a:r>
                <a:rPr lang="en-US" dirty="0" smtClean="0">
                  <a:solidFill>
                    <a:srgbClr val="FF0000"/>
                  </a:solidFill>
                </a:rPr>
                <a:t> </a:t>
              </a:r>
              <a:r>
                <a:rPr lang="en-US" sz="1800" b="1" dirty="0" smtClean="0">
                  <a:solidFill>
                    <a:srgbClr val="FF0000"/>
                  </a:solidFill>
                </a:rPr>
                <a:t>Combined</a:t>
              </a:r>
              <a:endParaRPr lang="en-US" sz="1800" b="1" dirty="0">
                <a:solidFill>
                  <a:srgbClr val="FF0000"/>
                </a:solidFill>
              </a:endParaRPr>
            </a:p>
          </p:txBody>
        </p:sp>
        <p:cxnSp>
          <p:nvCxnSpPr>
            <p:cNvPr id="26" name="Straight Arrow Connector 25"/>
            <p:cNvCxnSpPr/>
            <p:nvPr/>
          </p:nvCxnSpPr>
          <p:spPr bwMode="auto">
            <a:xfrm>
              <a:off x="1447800" y="1149304"/>
              <a:ext cx="390355" cy="409812"/>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460397" y="841527"/>
              <a:ext cx="1670458" cy="307777"/>
            </a:xfrm>
            <a:prstGeom prst="rect">
              <a:avLst/>
            </a:prstGeom>
            <a:noFill/>
          </p:spPr>
          <p:txBody>
            <a:bodyPr wrap="none" rtlCol="0">
              <a:spAutoFit/>
            </a:bodyPr>
            <a:lstStyle/>
            <a:p>
              <a:r>
                <a:rPr lang="en-US" sz="1400" b="1" dirty="0" smtClean="0">
                  <a:solidFill>
                    <a:srgbClr val="FF0000"/>
                  </a:solidFill>
                </a:rPr>
                <a:t>Datum = top De </a:t>
              </a:r>
              <a:r>
                <a:rPr lang="en-US" sz="1400" b="1" dirty="0" err="1" smtClean="0">
                  <a:solidFill>
                    <a:srgbClr val="FF0000"/>
                  </a:solidFill>
                </a:rPr>
                <a:t>Lier</a:t>
              </a:r>
              <a:endParaRPr lang="en-US" sz="1400" b="1" dirty="0">
                <a:solidFill>
                  <a:srgbClr val="FF0000"/>
                </a:solidFill>
              </a:endParaRPr>
            </a:p>
          </p:txBody>
        </p:sp>
        <p:pic>
          <p:nvPicPr>
            <p:cNvPr id="9994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4349" y="5075059"/>
              <a:ext cx="2133600" cy="103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bg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3276653" y="5362800"/>
              <a:ext cx="1261884" cy="369332"/>
            </a:xfrm>
            <a:prstGeom prst="rect">
              <a:avLst/>
            </a:prstGeom>
            <a:noFill/>
          </p:spPr>
          <p:txBody>
            <a:bodyPr wrap="none" rtlCol="0">
              <a:spAutoFit/>
            </a:bodyPr>
            <a:lstStyle/>
            <a:p>
              <a:r>
                <a:rPr lang="en-US" sz="1800" b="1" dirty="0" err="1" smtClean="0">
                  <a:solidFill>
                    <a:srgbClr val="FF0000"/>
                  </a:solidFill>
                </a:rPr>
                <a:t>Gaag</a:t>
              </a:r>
              <a:r>
                <a:rPr lang="en-US" sz="1800" b="1" dirty="0" smtClean="0">
                  <a:solidFill>
                    <a:srgbClr val="FF0000"/>
                  </a:solidFill>
                </a:rPr>
                <a:t> Uplift</a:t>
              </a:r>
              <a:endParaRPr lang="en-US" sz="1800" b="1" dirty="0">
                <a:solidFill>
                  <a:srgbClr val="FF0000"/>
                </a:solidFill>
              </a:endParaRPr>
            </a:p>
          </p:txBody>
        </p:sp>
        <p:cxnSp>
          <p:nvCxnSpPr>
            <p:cNvPr id="34" name="Straight Arrow Connector 33"/>
            <p:cNvCxnSpPr/>
            <p:nvPr/>
          </p:nvCxnSpPr>
          <p:spPr bwMode="auto">
            <a:xfrm flipV="1">
              <a:off x="3907595" y="4496078"/>
              <a:ext cx="0" cy="990322"/>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Box 18"/>
          <p:cNvSpPr txBox="1"/>
          <p:nvPr/>
        </p:nvSpPr>
        <p:spPr>
          <a:xfrm>
            <a:off x="1538887" y="152400"/>
            <a:ext cx="6203173" cy="553998"/>
          </a:xfrm>
          <a:prstGeom prst="rect">
            <a:avLst/>
          </a:prstGeom>
          <a:noFill/>
        </p:spPr>
        <p:txBody>
          <a:bodyPr wrap="none" rtlCol="0">
            <a:spAutoFit/>
          </a:bodyPr>
          <a:lstStyle/>
          <a:p>
            <a:r>
              <a:rPr lang="en-US" sz="3000" b="1" dirty="0" smtClean="0"/>
              <a:t>Well Section Westland area (GR logs)</a:t>
            </a:r>
            <a:endParaRPr lang="en-US" sz="3000" b="1" dirty="0"/>
          </a:p>
        </p:txBody>
      </p:sp>
      <p:sp>
        <p:nvSpPr>
          <p:cNvPr id="3" name="TextBox 2"/>
          <p:cNvSpPr txBox="1"/>
          <p:nvPr/>
        </p:nvSpPr>
        <p:spPr>
          <a:xfrm>
            <a:off x="95747" y="245507"/>
            <a:ext cx="914033" cy="461665"/>
          </a:xfrm>
          <a:prstGeom prst="rect">
            <a:avLst/>
          </a:prstGeom>
          <a:noFill/>
        </p:spPr>
        <p:txBody>
          <a:bodyPr wrap="none" rtlCol="0">
            <a:spAutoFit/>
          </a:bodyPr>
          <a:lstStyle/>
          <a:p>
            <a:r>
              <a:rPr lang="nl-NL" dirty="0" smtClean="0"/>
              <a:t>South</a:t>
            </a:r>
            <a:endParaRPr lang="nl-NL" dirty="0"/>
          </a:p>
        </p:txBody>
      </p:sp>
      <p:sp>
        <p:nvSpPr>
          <p:cNvPr id="23" name="TextBox 22"/>
          <p:cNvSpPr txBox="1"/>
          <p:nvPr/>
        </p:nvSpPr>
        <p:spPr>
          <a:xfrm>
            <a:off x="7969547" y="198566"/>
            <a:ext cx="917238" cy="461665"/>
          </a:xfrm>
          <a:prstGeom prst="rect">
            <a:avLst/>
          </a:prstGeom>
          <a:noFill/>
        </p:spPr>
        <p:txBody>
          <a:bodyPr wrap="none" rtlCol="0">
            <a:spAutoFit/>
          </a:bodyPr>
          <a:lstStyle/>
          <a:p>
            <a:r>
              <a:rPr lang="nl-NL" dirty="0" smtClean="0"/>
              <a:t>North</a:t>
            </a:r>
            <a:endParaRPr lang="nl-NL" dirty="0"/>
          </a:p>
        </p:txBody>
      </p:sp>
      <p:sp>
        <p:nvSpPr>
          <p:cNvPr id="5" name="TextBox 4"/>
          <p:cNvSpPr txBox="1"/>
          <p:nvPr/>
        </p:nvSpPr>
        <p:spPr>
          <a:xfrm>
            <a:off x="422310" y="4991239"/>
            <a:ext cx="873316" cy="369332"/>
          </a:xfrm>
          <a:prstGeom prst="rect">
            <a:avLst/>
          </a:prstGeom>
          <a:noFill/>
        </p:spPr>
        <p:txBody>
          <a:bodyPr wrap="none" rtlCol="0">
            <a:spAutoFit/>
          </a:bodyPr>
          <a:lstStyle/>
          <a:p>
            <a:r>
              <a:rPr lang="nl-NL" sz="1800" b="1" dirty="0" smtClean="0"/>
              <a:t>Triassic</a:t>
            </a:r>
            <a:endParaRPr lang="nl-NL" sz="1800" b="1" dirty="0"/>
          </a:p>
        </p:txBody>
      </p:sp>
      <p:sp>
        <p:nvSpPr>
          <p:cNvPr id="25" name="TextBox 24"/>
          <p:cNvSpPr txBox="1"/>
          <p:nvPr/>
        </p:nvSpPr>
        <p:spPr>
          <a:xfrm>
            <a:off x="1382870" y="4438530"/>
            <a:ext cx="910570" cy="646331"/>
          </a:xfrm>
          <a:prstGeom prst="rect">
            <a:avLst/>
          </a:prstGeom>
          <a:noFill/>
        </p:spPr>
        <p:txBody>
          <a:bodyPr wrap="none" rtlCol="0">
            <a:spAutoFit/>
          </a:bodyPr>
          <a:lstStyle/>
          <a:p>
            <a:r>
              <a:rPr lang="nl-NL" sz="1800" b="1" dirty="0" smtClean="0"/>
              <a:t>Lower </a:t>
            </a:r>
          </a:p>
          <a:p>
            <a:r>
              <a:rPr lang="nl-NL" sz="1800" b="1" dirty="0" smtClean="0"/>
              <a:t>Jurassic</a:t>
            </a:r>
            <a:endParaRPr lang="nl-NL" sz="1800" b="1" dirty="0"/>
          </a:p>
        </p:txBody>
      </p:sp>
    </p:spTree>
    <p:extLst>
      <p:ext uri="{BB962C8B-B14F-4D97-AF65-F5344CB8AC3E}">
        <p14:creationId xmlns:p14="http://schemas.microsoft.com/office/powerpoint/2010/main" val="3699119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 templat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4A3242"/>
      </a:hlink>
      <a:folHlink>
        <a:srgbClr val="B2B2B2"/>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4A3242"/>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4A3242"/>
            </a:solidFill>
            <a:effectLst/>
            <a:latin typeface="Calibri"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template</Template>
  <TotalTime>228</TotalTime>
  <Words>2223</Words>
  <Application>Microsoft Office PowerPoint</Application>
  <PresentationFormat>On-screen Show (4:3)</PresentationFormat>
  <Paragraphs>270</Paragraphs>
  <Slides>32</Slides>
  <Notes>28</Notes>
  <HiddenSlides>3</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PPT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PANTERRA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van de Weerd</dc:creator>
  <cp:lastModifiedBy>andrew</cp:lastModifiedBy>
  <cp:revision>93</cp:revision>
  <dcterms:created xsi:type="dcterms:W3CDTF">2015-02-23T12:54:43Z</dcterms:created>
  <dcterms:modified xsi:type="dcterms:W3CDTF">2015-02-24T23:25:10Z</dcterms:modified>
</cp:coreProperties>
</file>