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gif" ContentType="image/gi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r:id="rId1"/>
  </p:sldMasterIdLst>
  <p:notesMasterIdLst>
    <p:notesMasterId r:id="rId33"/>
  </p:notesMasterIdLst>
  <p:sldIdLst>
    <p:sldId id="257" r:id="rId2"/>
    <p:sldId id="308" r:id="rId3"/>
    <p:sldId id="307" r:id="rId4"/>
    <p:sldId id="291" r:id="rId5"/>
    <p:sldId id="292" r:id="rId6"/>
    <p:sldId id="303" r:id="rId7"/>
    <p:sldId id="311" r:id="rId8"/>
    <p:sldId id="312" r:id="rId9"/>
    <p:sldId id="310" r:id="rId10"/>
    <p:sldId id="309" r:id="rId11"/>
    <p:sldId id="316" r:id="rId12"/>
    <p:sldId id="315" r:id="rId13"/>
    <p:sldId id="314" r:id="rId14"/>
    <p:sldId id="313" r:id="rId15"/>
    <p:sldId id="297" r:id="rId16"/>
    <p:sldId id="293" r:id="rId17"/>
    <p:sldId id="300" r:id="rId18"/>
    <p:sldId id="301" r:id="rId19"/>
    <p:sldId id="296" r:id="rId20"/>
    <p:sldId id="289" r:id="rId21"/>
    <p:sldId id="323" r:id="rId22"/>
    <p:sldId id="322" r:id="rId23"/>
    <p:sldId id="320" r:id="rId24"/>
    <p:sldId id="321" r:id="rId25"/>
    <p:sldId id="319" r:id="rId26"/>
    <p:sldId id="318" r:id="rId27"/>
    <p:sldId id="317" r:id="rId28"/>
    <p:sldId id="298" r:id="rId29"/>
    <p:sldId id="295" r:id="rId30"/>
    <p:sldId id="306" r:id="rId31"/>
    <p:sldId id="27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2116F6"/>
    <a:srgbClr val="04047C"/>
    <a:srgbClr val="0F0A76"/>
    <a:srgbClr val="0C037D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26648" autoAdjust="0"/>
    <p:restoredTop sz="94629" autoAdjust="0"/>
  </p:normalViewPr>
  <p:slideViewPr>
    <p:cSldViewPr showGuides="1">
      <p:cViewPr>
        <p:scale>
          <a:sx n="80" d="100"/>
          <a:sy n="80" d="100"/>
        </p:scale>
        <p:origin x="-704" y="-4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A0F1FA-E96D-44BD-9F55-13DC2D7B8FF6}" type="datetimeFigureOut">
              <a:rPr lang="en-GB" smtClean="0"/>
              <a:pPr/>
              <a:t>24-02-2015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90B362-4D10-47EB-9C83-06F177D724D3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57873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83D4-122A-46BE-ADAD-EA05CD984D93}" type="datetimeFigureOut">
              <a:rPr lang="en-GB" smtClean="0"/>
              <a:pPr/>
              <a:t>24-02-2015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5032-B422-4906-BCB7-5C9CC27FCDBF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283257" y="5643742"/>
            <a:ext cx="1733045" cy="12142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83D4-122A-46BE-ADAD-EA05CD984D93}" type="datetimeFigureOut">
              <a:rPr lang="en-GB" smtClean="0"/>
              <a:pPr/>
              <a:t>24-02-2015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5032-B422-4906-BCB7-5C9CC27FCDBF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83D4-122A-46BE-ADAD-EA05CD984D93}" type="datetimeFigureOut">
              <a:rPr lang="en-GB" smtClean="0"/>
              <a:pPr/>
              <a:t>24-02-2015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5032-B422-4906-BCB7-5C9CC27FCDBF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83D4-122A-46BE-ADAD-EA05CD984D93}" type="datetimeFigureOut">
              <a:rPr lang="en-GB" smtClean="0"/>
              <a:pPr/>
              <a:t>24-02-2015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5032-B422-4906-BCB7-5C9CC27FCDBF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83D4-122A-46BE-ADAD-EA05CD984D93}" type="datetimeFigureOut">
              <a:rPr lang="en-GB" smtClean="0"/>
              <a:pPr/>
              <a:t>24-02-2015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5032-B422-4906-BCB7-5C9CC27FCDBF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83D4-122A-46BE-ADAD-EA05CD984D93}" type="datetimeFigureOut">
              <a:rPr lang="en-GB" smtClean="0"/>
              <a:pPr/>
              <a:t>24-02-2015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5032-B422-4906-BCB7-5C9CC27FCDBF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83D4-122A-46BE-ADAD-EA05CD984D93}" type="datetimeFigureOut">
              <a:rPr lang="en-GB" smtClean="0"/>
              <a:pPr/>
              <a:t>24-02-2015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5032-B422-4906-BCB7-5C9CC27FCDBF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83D4-122A-46BE-ADAD-EA05CD984D93}" type="datetimeFigureOut">
              <a:rPr lang="en-GB" smtClean="0"/>
              <a:pPr/>
              <a:t>24-02-2015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5032-B422-4906-BCB7-5C9CC27FCDBF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83D4-122A-46BE-ADAD-EA05CD984D93}" type="datetimeFigureOut">
              <a:rPr lang="en-GB" smtClean="0"/>
              <a:pPr/>
              <a:t>24-02-2015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5032-B422-4906-BCB7-5C9CC27FCDBF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83D4-122A-46BE-ADAD-EA05CD984D93}" type="datetimeFigureOut">
              <a:rPr lang="en-GB" smtClean="0"/>
              <a:pPr/>
              <a:t>24-02-2015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5032-B422-4906-BCB7-5C9CC27FCDBF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83D4-122A-46BE-ADAD-EA05CD984D93}" type="datetimeFigureOut">
              <a:rPr lang="en-GB" smtClean="0"/>
              <a:pPr/>
              <a:t>24-02-2015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5B45032-B422-4906-BCB7-5C9CC27FCDBF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72783D4-122A-46BE-ADAD-EA05CD984D93}" type="datetimeFigureOut">
              <a:rPr lang="en-GB" smtClean="0"/>
              <a:pPr/>
              <a:t>24-02-2015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5B45032-B422-4906-BCB7-5C9CC27FCDBF}" type="slidenum">
              <a:rPr lang="en-GB" smtClean="0"/>
              <a:pPr/>
              <a:t>‹nr.›</a:t>
            </a:fld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283257" y="5643742"/>
            <a:ext cx="1733045" cy="121425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geodh.eu/wp-content/uploads/2012/07/GeoDH3.jpg" TargetMode="External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08912" cy="46085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fr-FR" dirty="0" smtClean="0">
              <a:solidFill>
                <a:schemeClr val="tx2"/>
              </a:solidFill>
              <a:latin typeface="Cambria"/>
              <a:cs typeface="Cambria"/>
            </a:endParaRPr>
          </a:p>
          <a:p>
            <a:pPr marL="0" indent="0" algn="ctr">
              <a:buNone/>
            </a:pPr>
            <a:endParaRPr lang="fr-FR" sz="2800" b="1" dirty="0" smtClean="0">
              <a:solidFill>
                <a:schemeClr val="tx2"/>
              </a:solidFill>
              <a:latin typeface="Cambria"/>
              <a:cs typeface="Cambria"/>
            </a:endParaRPr>
          </a:p>
          <a:p>
            <a:pPr marL="0" indent="0" algn="ctr">
              <a:buNone/>
            </a:pPr>
            <a:endParaRPr lang="fr-FR" sz="2800" b="1" dirty="0" smtClean="0">
              <a:solidFill>
                <a:schemeClr val="tx2"/>
              </a:solidFill>
              <a:latin typeface="Cambria"/>
              <a:cs typeface="Cambria"/>
            </a:endParaRPr>
          </a:p>
          <a:p>
            <a:pPr marL="0" indent="0" algn="ctr">
              <a:buNone/>
            </a:pPr>
            <a:r>
              <a:rPr lang="en-US" sz="3600" dirty="0" smtClean="0">
                <a:solidFill>
                  <a:schemeClr val="tx2"/>
                </a:solidFill>
                <a:latin typeface="Cambria"/>
                <a:cs typeface="Cambria"/>
              </a:rPr>
              <a:t>District heating around Paris</a:t>
            </a:r>
          </a:p>
          <a:p>
            <a:pPr marL="0" indent="0" algn="ctr">
              <a:buNone/>
            </a:pPr>
            <a:r>
              <a:rPr lang="en-US" sz="3600" dirty="0" smtClean="0">
                <a:solidFill>
                  <a:schemeClr val="tx2"/>
                </a:solidFill>
                <a:latin typeface="Cambria"/>
                <a:cs typeface="Cambria"/>
              </a:rPr>
              <a:t>Guarantee policy </a:t>
            </a:r>
          </a:p>
          <a:p>
            <a:pPr marL="0" indent="0" algn="ctr">
              <a:buNone/>
            </a:pPr>
            <a:endParaRPr lang="en-US" sz="2800" dirty="0" smtClean="0">
              <a:solidFill>
                <a:schemeClr val="tx2"/>
              </a:solidFill>
              <a:latin typeface="Cambria"/>
              <a:cs typeface="Cambria"/>
            </a:endParaRPr>
          </a:p>
          <a:p>
            <a:pPr marL="0" indent="0" algn="ctr">
              <a:buNone/>
            </a:pPr>
            <a:endParaRPr lang="en-US" sz="2800" dirty="0" smtClean="0">
              <a:solidFill>
                <a:schemeClr val="tx2"/>
              </a:solidFill>
              <a:latin typeface="Cambria"/>
              <a:cs typeface="Cambria"/>
            </a:endParaRPr>
          </a:p>
          <a:p>
            <a:pPr marL="0" indent="0" algn="ctr">
              <a:buNone/>
            </a:pPr>
            <a:r>
              <a:rPr lang="en-US" sz="2400" b="1" dirty="0" smtClean="0">
                <a:solidFill>
                  <a:schemeClr val="tx2"/>
                </a:solidFill>
                <a:latin typeface="Cambria"/>
                <a:cs typeface="Cambria"/>
              </a:rPr>
              <a:t>Christian BOISSAVY</a:t>
            </a:r>
          </a:p>
          <a:p>
            <a:pPr marL="0" indent="0" algn="ctr">
              <a:buNone/>
            </a:pPr>
            <a:r>
              <a:rPr lang="en-US" sz="2400" b="1" dirty="0" smtClean="0">
                <a:solidFill>
                  <a:schemeClr val="tx2"/>
                </a:solidFill>
                <a:latin typeface="Cambria"/>
                <a:cs typeface="Cambria"/>
              </a:rPr>
              <a:t>Geothermal French Association for Professionals</a:t>
            </a:r>
          </a:p>
        </p:txBody>
      </p:sp>
      <p:pic>
        <p:nvPicPr>
          <p:cNvPr id="4" name="Image 3" descr="geotherm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5445224"/>
            <a:ext cx="9144000" cy="1412776"/>
          </a:xfrm>
          <a:prstGeom prst="rect">
            <a:avLst/>
          </a:prstGeom>
        </p:spPr>
      </p:pic>
      <p:pic>
        <p:nvPicPr>
          <p:cNvPr id="1027" name="Picture 3" descr="C:\Users\Christian BOISSAVY\Documents\AFPG\Administratif\AFPG LOGO noi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2144" y="789751"/>
            <a:ext cx="2278231" cy="1055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Christian BOISSAVY\Desktop\Captur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969624"/>
            <a:ext cx="4663737" cy="8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4058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geotherm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5207725"/>
            <a:ext cx="9144000" cy="1650275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ambria" panose="02040503050406030204" pitchFamily="18" charset="0"/>
              </a:rPr>
              <a:t>Development issues and gained experience</a:t>
            </a:r>
            <a:endParaRPr lang="en-GB" sz="2400" b="1" dirty="0">
              <a:latin typeface="Cambria" panose="020405030504060302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6608763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7821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geotherm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5207725"/>
            <a:ext cx="9144000" cy="1650275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16024"/>
            <a:ext cx="8229600" cy="11430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ambria" panose="02040503050406030204" pitchFamily="18" charset="0"/>
              </a:rPr>
              <a:t>Development issues and gained experience</a:t>
            </a:r>
            <a:endParaRPr lang="en-GB" sz="2400" b="1" dirty="0">
              <a:latin typeface="Cambria" panose="020405030504060302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6962775" cy="464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7222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geotherm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5207725"/>
            <a:ext cx="9144000" cy="1650275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ambria" panose="02040503050406030204" pitchFamily="18" charset="0"/>
              </a:rPr>
              <a:t>Development issues and gained </a:t>
            </a:r>
            <a:r>
              <a:rPr lang="en-US" sz="2400" b="1" dirty="0" smtClean="0">
                <a:latin typeface="Cambria" panose="02040503050406030204" pitchFamily="18" charset="0"/>
              </a:rPr>
              <a:t>experience</a:t>
            </a:r>
            <a:br>
              <a:rPr lang="en-US" sz="2400" b="1" dirty="0" smtClean="0">
                <a:latin typeface="Cambria" panose="02040503050406030204" pitchFamily="18" charset="0"/>
              </a:rPr>
            </a:br>
            <a:r>
              <a:rPr lang="en-US" sz="2400" dirty="0" smtClean="0">
                <a:latin typeface="Cambria" panose="02040503050406030204" pitchFamily="18" charset="0"/>
              </a:rPr>
              <a:t>The ageing of wells is the true limitation of the operations realized in the 1980s</a:t>
            </a:r>
            <a:endParaRPr lang="en-GB" sz="2400" dirty="0">
              <a:latin typeface="Cambria" panose="02040503050406030204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674" t="12047" r="1149" b="336"/>
          <a:stretch/>
        </p:blipFill>
        <p:spPr bwMode="auto">
          <a:xfrm>
            <a:off x="1169719" y="1484784"/>
            <a:ext cx="6804561" cy="4429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7222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geotherm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5207725"/>
            <a:ext cx="9144000" cy="1650275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06381" y="188640"/>
            <a:ext cx="8229600" cy="11430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ambria" panose="02040503050406030204" pitchFamily="18" charset="0"/>
              </a:rPr>
              <a:t>Development issues and gained </a:t>
            </a:r>
            <a:r>
              <a:rPr lang="en-US" sz="2400" b="1" dirty="0" smtClean="0">
                <a:latin typeface="Cambria" panose="02040503050406030204" pitchFamily="18" charset="0"/>
              </a:rPr>
              <a:t>experience</a:t>
            </a:r>
            <a:br>
              <a:rPr lang="en-US" sz="2400" b="1" dirty="0" smtClean="0">
                <a:latin typeface="Cambria" panose="02040503050406030204" pitchFamily="18" charset="0"/>
              </a:rPr>
            </a:br>
            <a:r>
              <a:rPr lang="en-US" sz="2400" dirty="0" smtClean="0">
                <a:latin typeface="Cambria" panose="02040503050406030204" pitchFamily="18" charset="0"/>
              </a:rPr>
              <a:t>New schemes to revamp the old doublets</a:t>
            </a:r>
            <a:endParaRPr lang="en-GB" sz="2400" dirty="0">
              <a:latin typeface="Cambria" panose="02040503050406030204" pitchFamily="18" charset="0"/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381" y="1628800"/>
            <a:ext cx="8331238" cy="4009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7222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geotherm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5207725"/>
            <a:ext cx="9144000" cy="1650275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23528" y="11266"/>
            <a:ext cx="8229600" cy="11430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ambria" panose="02040503050406030204" pitchFamily="18" charset="0"/>
              </a:rPr>
              <a:t>Development issues and gained experience</a:t>
            </a:r>
            <a:endParaRPr lang="en-GB" sz="2400" b="1" dirty="0">
              <a:latin typeface="Cambria" panose="02040503050406030204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96752"/>
            <a:ext cx="7315200" cy="464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7222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geotherm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5207725"/>
            <a:ext cx="9144000" cy="1650275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23528" y="-172002"/>
            <a:ext cx="8229600" cy="11430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ambria" panose="02040503050406030204" pitchFamily="18" charset="0"/>
              </a:rPr>
              <a:t>Development issues and gained experience</a:t>
            </a:r>
            <a:endParaRPr lang="en-GB" sz="2400" b="1" dirty="0">
              <a:latin typeface="Cambria" panose="020405030504060302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7125" y="1268760"/>
            <a:ext cx="6889750" cy="488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3406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geotherm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5207725"/>
            <a:ext cx="9144000" cy="1650275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2400" b="1" dirty="0">
              <a:latin typeface="Cambria" panose="02040503050406030204" pitchFamily="18" charset="0"/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C:\Users\Christian BOISSAVY\Desktop\170 forages au dogge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523" r="9566" b="21291"/>
          <a:stretch/>
        </p:blipFill>
        <p:spPr bwMode="auto">
          <a:xfrm>
            <a:off x="475542" y="1340768"/>
            <a:ext cx="8192916" cy="399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3528" y="5178432"/>
            <a:ext cx="2160240" cy="128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3406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geotherm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5207725"/>
            <a:ext cx="9144000" cy="1650275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-249568"/>
            <a:ext cx="8229600" cy="11430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Cambria" panose="02040503050406030204" pitchFamily="18" charset="0"/>
              </a:rPr>
              <a:t>New plants and remediation of old doublets</a:t>
            </a:r>
            <a:endParaRPr lang="en-US" sz="2400" b="1" dirty="0">
              <a:latin typeface="Cambria" panose="020405030504060302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3253" y="1100579"/>
            <a:ext cx="6977493" cy="4900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3406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geotherm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5207725"/>
            <a:ext cx="9144000" cy="1650275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2400" b="1" dirty="0">
              <a:latin typeface="Cambria" panose="02040503050406030204" pitchFamily="18" charset="0"/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338" name="Picture 2" descr="C:\Users\Christian BOISSAVY\Desktop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9731" y="836712"/>
            <a:ext cx="8364537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3406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geotherm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5207725"/>
            <a:ext cx="9144000" cy="1650275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23528" y="-99392"/>
            <a:ext cx="8229600" cy="11430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b="1" dirty="0" smtClean="0">
                <a:latin typeface="Cambria" panose="02040503050406030204" pitchFamily="18" charset="0"/>
              </a:rPr>
              <a:t>New technologies to </a:t>
            </a:r>
            <a:r>
              <a:rPr lang="fr-FR" sz="2400" b="1" dirty="0" err="1" smtClean="0">
                <a:latin typeface="Cambria" panose="02040503050406030204" pitchFamily="18" charset="0"/>
              </a:rPr>
              <a:t>be</a:t>
            </a:r>
            <a:r>
              <a:rPr lang="fr-FR" sz="2400" b="1" dirty="0" smtClean="0">
                <a:latin typeface="Cambria" panose="02040503050406030204" pitchFamily="18" charset="0"/>
              </a:rPr>
              <a:t> </a:t>
            </a:r>
            <a:r>
              <a:rPr lang="fr-FR" sz="2400" b="1" dirty="0" err="1" smtClean="0">
                <a:latin typeface="Cambria" panose="02040503050406030204" pitchFamily="18" charset="0"/>
              </a:rPr>
              <a:t>utilised</a:t>
            </a:r>
            <a:r>
              <a:rPr lang="fr-FR" sz="2400" b="1" dirty="0" smtClean="0">
                <a:latin typeface="Cambria" panose="02040503050406030204" pitchFamily="18" charset="0"/>
              </a:rPr>
              <a:t> in Cachan</a:t>
            </a:r>
            <a:endParaRPr lang="en-GB" sz="2400" b="1" dirty="0">
              <a:latin typeface="Cambria" panose="02040503050406030204" pitchFamily="18" charset="0"/>
            </a:endParaRP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727" y="3356992"/>
            <a:ext cx="3889585" cy="230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282064"/>
            <a:ext cx="4140200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1520" y="141277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ambria" panose="02040503050406030204" pitchFamily="18" charset="0"/>
              </a:rPr>
              <a:t>A new </a:t>
            </a:r>
            <a:r>
              <a:rPr lang="en-US" dirty="0">
                <a:solidFill>
                  <a:schemeClr val="tx2"/>
                </a:solidFill>
                <a:latin typeface="Cambria" panose="02040503050406030204" pitchFamily="18" charset="0"/>
              </a:rPr>
              <a:t>doublet </a:t>
            </a:r>
            <a:r>
              <a:rPr lang="en-US" dirty="0" smtClean="0">
                <a:solidFill>
                  <a:schemeClr val="tx2"/>
                </a:solidFill>
                <a:latin typeface="Cambria" panose="02040503050406030204" pitchFamily="18" charset="0"/>
              </a:rPr>
              <a:t>will be </a:t>
            </a:r>
            <a:r>
              <a:rPr lang="en-US" dirty="0">
                <a:solidFill>
                  <a:schemeClr val="tx2"/>
                </a:solidFill>
                <a:latin typeface="Cambria" panose="02040503050406030204" pitchFamily="18" charset="0"/>
              </a:rPr>
              <a:t>drilled sub-horizontally in the reservoir allowing a significant increase in the production flow-rate or giving the possibility to exploit the reservoir even if the permeability is low</a:t>
            </a:r>
            <a:r>
              <a:rPr lang="en-US" dirty="0" smtClean="0">
                <a:solidFill>
                  <a:schemeClr val="tx2"/>
                </a:solidFill>
                <a:latin typeface="Cambria" panose="02040503050406030204" pitchFamily="18" charset="0"/>
              </a:rPr>
              <a:t>.  (expected flowrate at 450m3/h)</a:t>
            </a:r>
            <a:endParaRPr lang="en-US" sz="2000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948264" y="4779952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latin typeface="Cambria" panose="02040503050406030204" pitchFamily="18" charset="0"/>
              </a:rPr>
              <a:t>(</a:t>
            </a:r>
            <a:r>
              <a:rPr lang="fr-FR" sz="1400" b="1" dirty="0" err="1" smtClean="0">
                <a:latin typeface="Cambria" panose="02040503050406030204" pitchFamily="18" charset="0"/>
              </a:rPr>
              <a:t>Courtesy</a:t>
            </a:r>
            <a:r>
              <a:rPr lang="fr-FR" sz="1400" b="1" dirty="0" smtClean="0">
                <a:latin typeface="Cambria" panose="02040503050406030204" pitchFamily="18" charset="0"/>
              </a:rPr>
              <a:t> of GPC IP)</a:t>
            </a:r>
            <a:endParaRPr lang="en-GB" sz="14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3406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geotherm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5207725"/>
            <a:ext cx="9144000" cy="1650275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-13019"/>
            <a:ext cx="8229600" cy="11430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Cambria" panose="02040503050406030204" pitchFamily="18" charset="0"/>
              </a:rPr>
              <a:t>The abundance of various geothermal resources</a:t>
            </a:r>
            <a:endParaRPr lang="en-US" sz="2400" b="1" dirty="0">
              <a:latin typeface="Cambria" panose="020405030504060302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441" t="12879" r="715" b="21069"/>
          <a:stretch/>
        </p:blipFill>
        <p:spPr bwMode="auto">
          <a:xfrm>
            <a:off x="899592" y="1556792"/>
            <a:ext cx="7496263" cy="3834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022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geotherm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5207725"/>
            <a:ext cx="9144000" cy="1650275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25062" y="548680"/>
            <a:ext cx="8267418" cy="824157"/>
          </a:xfrm>
        </p:spPr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sz="24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More </a:t>
            </a:r>
            <a:r>
              <a:rPr lang="fr-FR" sz="24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than</a:t>
            </a:r>
            <a:r>
              <a:rPr lang="fr-FR" sz="24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 400 MW th </a:t>
            </a:r>
            <a:r>
              <a:rPr lang="fr-FR" sz="24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installed</a:t>
            </a:r>
            <a:r>
              <a:rPr lang="fr-FR" sz="24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 for direct uses </a:t>
            </a:r>
            <a:r>
              <a:rPr lang="fr-FR" sz="24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GeoDH</a:t>
            </a:r>
            <a:r>
              <a:rPr lang="fr-FR" sz="24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fr-FR" sz="2400" b="1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systems</a:t>
            </a:r>
            <a:r>
              <a:rPr lang="fr-FR" sz="2400" b="1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fr-FR" sz="24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/>
            </a:r>
            <a:br>
              <a:rPr lang="fr-FR" sz="24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</a:br>
            <a:endParaRPr lang="en-GB" sz="2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8" name="Image 7" descr="http://geodh.eu/wp-content/uploads/2012/07/GeoDH3-1024x722.jpg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45884"/>
            <a:ext cx="5328592" cy="3837586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5724128" y="1895017"/>
            <a:ext cx="33123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Mature technologies adapted from oil and gas business; doublets or triplets in between 5 to 15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MWth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 using big power heat pump to valorize the geothermal water before injection. DH connecting 20000 to 30000 inhabitants with existing network revamped or new network fitting with low temperature exploitations.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9322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geotherm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5207725"/>
            <a:ext cx="9144000" cy="1650275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Cambria" panose="02040503050406030204" pitchFamily="18" charset="0"/>
              </a:rPr>
              <a:t>The key for success in Paris has been the risk mitigation system put in place by ADEME</a:t>
            </a:r>
            <a:endParaRPr lang="en-US" sz="2400" b="1" dirty="0">
              <a:latin typeface="Cambria" panose="02040503050406030204" pitchFamily="18" charset="0"/>
            </a:endParaRPr>
          </a:p>
        </p:txBody>
      </p:sp>
      <p:pic>
        <p:nvPicPr>
          <p:cNvPr id="1026" name="Picture 2" descr="C:\Users\Christian BOISSAVY\Desktop\Risk 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208" y="1624795"/>
            <a:ext cx="8285584" cy="441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0819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geotherm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5207725"/>
            <a:ext cx="9144000" cy="1650275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b="1" dirty="0" smtClean="0">
                <a:latin typeface="Cambria" panose="02040503050406030204" pitchFamily="18" charset="0"/>
              </a:rPr>
              <a:t>The Short </a:t>
            </a:r>
            <a:r>
              <a:rPr lang="fr-FR" sz="2400" b="1" dirty="0" err="1" smtClean="0">
                <a:latin typeface="Cambria" panose="02040503050406030204" pitchFamily="18" charset="0"/>
              </a:rPr>
              <a:t>Term</a:t>
            </a:r>
            <a:r>
              <a:rPr lang="fr-FR" sz="2400" b="1" dirty="0" smtClean="0">
                <a:latin typeface="Cambria" panose="02040503050406030204" pitchFamily="18" charset="0"/>
              </a:rPr>
              <a:t> </a:t>
            </a:r>
            <a:r>
              <a:rPr lang="fr-FR" sz="2400" b="1" dirty="0" err="1">
                <a:latin typeface="Cambria" panose="02040503050406030204" pitchFamily="18" charset="0"/>
              </a:rPr>
              <a:t>R</a:t>
            </a:r>
            <a:r>
              <a:rPr lang="fr-FR" sz="2400" b="1" dirty="0" err="1" smtClean="0">
                <a:latin typeface="Cambria" panose="02040503050406030204" pitchFamily="18" charset="0"/>
              </a:rPr>
              <a:t>isk</a:t>
            </a:r>
            <a:r>
              <a:rPr lang="fr-FR" sz="2400" b="1" dirty="0" smtClean="0">
                <a:latin typeface="Cambria" panose="02040503050406030204" pitchFamily="18" charset="0"/>
              </a:rPr>
              <a:t>: </a:t>
            </a:r>
            <a:r>
              <a:rPr lang="fr-FR" sz="2400" b="1" dirty="0" err="1" smtClean="0">
                <a:latin typeface="Cambria" panose="02040503050406030204" pitchFamily="18" charset="0"/>
              </a:rPr>
              <a:t>insurance</a:t>
            </a:r>
            <a:r>
              <a:rPr lang="fr-FR" sz="2400" b="1" dirty="0" smtClean="0">
                <a:latin typeface="Cambria" panose="02040503050406030204" pitchFamily="18" charset="0"/>
              </a:rPr>
              <a:t> </a:t>
            </a:r>
            <a:r>
              <a:rPr lang="fr-FR" sz="2400" b="1" dirty="0" err="1" smtClean="0">
                <a:latin typeface="Cambria" panose="02040503050406030204" pitchFamily="18" charset="0"/>
              </a:rPr>
              <a:t>principles</a:t>
            </a:r>
            <a:endParaRPr lang="en-GB" sz="2400" b="1" dirty="0">
              <a:latin typeface="Cambria" panose="02040503050406030204" pitchFamily="18" charset="0"/>
            </a:endParaRPr>
          </a:p>
        </p:txBody>
      </p:sp>
      <p:pic>
        <p:nvPicPr>
          <p:cNvPr id="2050" name="Picture 2" descr="C:\Users\Christian BOISSAVY\Desktop\Risk 2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7704000" cy="450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0819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geotherm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5207725"/>
            <a:ext cx="9144000" cy="1650275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0579" y="332656"/>
            <a:ext cx="8229600" cy="11430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b="1" dirty="0">
                <a:latin typeface="Cambria" panose="02040503050406030204" pitchFamily="18" charset="0"/>
              </a:rPr>
              <a:t>The Short </a:t>
            </a:r>
            <a:r>
              <a:rPr lang="fr-FR" sz="2400" b="1" dirty="0" err="1">
                <a:latin typeface="Cambria" panose="02040503050406030204" pitchFamily="18" charset="0"/>
              </a:rPr>
              <a:t>Term</a:t>
            </a:r>
            <a:r>
              <a:rPr lang="fr-FR" sz="2400" b="1" dirty="0">
                <a:latin typeface="Cambria" panose="02040503050406030204" pitchFamily="18" charset="0"/>
              </a:rPr>
              <a:t> </a:t>
            </a:r>
            <a:r>
              <a:rPr lang="fr-FR" sz="2400" b="1" dirty="0" err="1">
                <a:latin typeface="Cambria" panose="02040503050406030204" pitchFamily="18" charset="0"/>
              </a:rPr>
              <a:t>Risk</a:t>
            </a:r>
            <a:r>
              <a:rPr lang="fr-FR" sz="2400" b="1" dirty="0">
                <a:latin typeface="Cambria" panose="02040503050406030204" pitchFamily="18" charset="0"/>
              </a:rPr>
              <a:t>: </a:t>
            </a:r>
            <a:r>
              <a:rPr lang="fr-FR" sz="2400" b="1" dirty="0" err="1">
                <a:latin typeface="Cambria" panose="02040503050406030204" pitchFamily="18" charset="0"/>
              </a:rPr>
              <a:t>insurance</a:t>
            </a:r>
            <a:r>
              <a:rPr lang="fr-FR" sz="2400" b="1" dirty="0">
                <a:latin typeface="Cambria" panose="02040503050406030204" pitchFamily="18" charset="0"/>
              </a:rPr>
              <a:t> </a:t>
            </a:r>
            <a:r>
              <a:rPr lang="fr-FR" sz="2400" b="1" dirty="0" err="1">
                <a:latin typeface="Cambria" panose="02040503050406030204" pitchFamily="18" charset="0"/>
              </a:rPr>
              <a:t>principles</a:t>
            </a:r>
            <a:endParaRPr lang="en-GB" sz="2400" b="1" dirty="0">
              <a:latin typeface="Cambria" panose="02040503050406030204" pitchFamily="18" charset="0"/>
            </a:endParaRPr>
          </a:p>
        </p:txBody>
      </p:sp>
      <p:pic>
        <p:nvPicPr>
          <p:cNvPr id="4098" name="Picture 2" descr="C:\Users\Christian BOISSAVY\Desktop\Curve ris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0000" y="1628800"/>
            <a:ext cx="6084000" cy="427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0819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geotherm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5207725"/>
            <a:ext cx="9144000" cy="1650275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b="1" dirty="0">
                <a:latin typeface="Cambria" panose="02040503050406030204" pitchFamily="18" charset="0"/>
              </a:rPr>
              <a:t>The Short </a:t>
            </a:r>
            <a:r>
              <a:rPr lang="fr-FR" sz="2400" b="1" dirty="0" err="1">
                <a:latin typeface="Cambria" panose="02040503050406030204" pitchFamily="18" charset="0"/>
              </a:rPr>
              <a:t>Term</a:t>
            </a:r>
            <a:r>
              <a:rPr lang="fr-FR" sz="2400" b="1" dirty="0">
                <a:latin typeface="Cambria" panose="02040503050406030204" pitchFamily="18" charset="0"/>
              </a:rPr>
              <a:t> </a:t>
            </a:r>
            <a:r>
              <a:rPr lang="fr-FR" sz="2400" b="1" dirty="0" err="1">
                <a:latin typeface="Cambria" panose="02040503050406030204" pitchFamily="18" charset="0"/>
              </a:rPr>
              <a:t>Risk</a:t>
            </a:r>
            <a:r>
              <a:rPr lang="fr-FR" sz="2400" b="1" dirty="0">
                <a:latin typeface="Cambria" panose="02040503050406030204" pitchFamily="18" charset="0"/>
              </a:rPr>
              <a:t>: </a:t>
            </a:r>
            <a:r>
              <a:rPr lang="fr-FR" sz="2400" b="1" dirty="0" err="1">
                <a:latin typeface="Cambria" panose="02040503050406030204" pitchFamily="18" charset="0"/>
              </a:rPr>
              <a:t>insurance</a:t>
            </a:r>
            <a:r>
              <a:rPr lang="fr-FR" sz="2400" b="1" dirty="0">
                <a:latin typeface="Cambria" panose="02040503050406030204" pitchFamily="18" charset="0"/>
              </a:rPr>
              <a:t> </a:t>
            </a:r>
            <a:r>
              <a:rPr lang="fr-FR" sz="2400" b="1" dirty="0" err="1">
                <a:latin typeface="Cambria" panose="02040503050406030204" pitchFamily="18" charset="0"/>
              </a:rPr>
              <a:t>principles</a:t>
            </a:r>
            <a:endParaRPr lang="en-GB" sz="2400" b="1" dirty="0">
              <a:latin typeface="Cambria" panose="02040503050406030204" pitchFamily="18" charset="0"/>
            </a:endParaRPr>
          </a:p>
        </p:txBody>
      </p:sp>
      <p:pic>
        <p:nvPicPr>
          <p:cNvPr id="3074" name="Picture 2" descr="C:\Users\Christian BOISSAVY\Desktop\Risk 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6406" y="1693633"/>
            <a:ext cx="7726065" cy="414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211999" y="2780928"/>
            <a:ext cx="725047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 err="1" smtClean="0">
                <a:solidFill>
                  <a:schemeClr val="tx2"/>
                </a:solidFill>
                <a:latin typeface="Cambria" panose="02040503050406030204" pitchFamily="18" charset="0"/>
              </a:rPr>
              <a:t>Payment</a:t>
            </a:r>
            <a:r>
              <a:rPr lang="fr-FR" sz="2000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 of 3 to 5% of the </a:t>
            </a:r>
            <a:r>
              <a:rPr lang="fr-FR" sz="2000" b="1" dirty="0" err="1" smtClean="0">
                <a:solidFill>
                  <a:schemeClr val="tx2"/>
                </a:solidFill>
                <a:latin typeface="Cambria" panose="02040503050406030204" pitchFamily="18" charset="0"/>
              </a:rPr>
              <a:t>covered</a:t>
            </a:r>
            <a:r>
              <a:rPr lang="fr-FR" sz="2000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fr-FR" sz="2000" b="1" dirty="0" err="1" smtClean="0">
                <a:solidFill>
                  <a:schemeClr val="tx2"/>
                </a:solidFill>
                <a:latin typeface="Cambria" panose="02040503050406030204" pitchFamily="18" charset="0"/>
              </a:rPr>
              <a:t>cost</a:t>
            </a:r>
            <a:r>
              <a:rPr lang="fr-FR" sz="2000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 ( for a Dogger doublet of 11 M€ the </a:t>
            </a:r>
            <a:r>
              <a:rPr lang="fr-FR" sz="2000" b="1" dirty="0" err="1" smtClean="0">
                <a:solidFill>
                  <a:schemeClr val="tx2"/>
                </a:solidFill>
                <a:latin typeface="Cambria" panose="02040503050406030204" pitchFamily="18" charset="0"/>
              </a:rPr>
              <a:t>insurance</a:t>
            </a:r>
            <a:r>
              <a:rPr lang="fr-FR" sz="2000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fr-FR" sz="2000" b="1" dirty="0" err="1" smtClean="0">
                <a:solidFill>
                  <a:schemeClr val="tx2"/>
                </a:solidFill>
                <a:latin typeface="Cambria" panose="02040503050406030204" pitchFamily="18" charset="0"/>
              </a:rPr>
              <a:t>cost</a:t>
            </a:r>
            <a:r>
              <a:rPr lang="fr-FR" sz="2000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fr-FR" sz="2000" b="1" dirty="0" err="1" smtClean="0">
                <a:solidFill>
                  <a:schemeClr val="tx2"/>
                </a:solidFill>
                <a:latin typeface="Cambria" panose="02040503050406030204" pitchFamily="18" charset="0"/>
              </a:rPr>
              <a:t>is</a:t>
            </a:r>
            <a:r>
              <a:rPr lang="fr-FR" sz="2000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fr-FR" sz="2000" b="1" dirty="0" err="1" smtClean="0">
                <a:solidFill>
                  <a:schemeClr val="tx2"/>
                </a:solidFill>
                <a:latin typeface="Cambria" panose="02040503050406030204" pitchFamily="18" charset="0"/>
              </a:rPr>
              <a:t>only</a:t>
            </a:r>
            <a:r>
              <a:rPr lang="fr-FR" sz="2000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fr-FR" sz="2000" b="1" dirty="0" err="1" smtClean="0">
                <a:solidFill>
                  <a:schemeClr val="tx2"/>
                </a:solidFill>
                <a:latin typeface="Cambria" panose="02040503050406030204" pitchFamily="18" charset="0"/>
              </a:rPr>
              <a:t>around</a:t>
            </a:r>
            <a:r>
              <a:rPr lang="fr-FR" sz="2000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 350K€)</a:t>
            </a:r>
            <a:endParaRPr lang="en-GB" sz="2000" b="1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0819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geotherm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5207725"/>
            <a:ext cx="9144000" cy="1650275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35017"/>
            <a:ext cx="8229600" cy="11430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b="1" dirty="0" smtClean="0">
                <a:latin typeface="Cambria" panose="02040503050406030204" pitchFamily="18" charset="0"/>
              </a:rPr>
              <a:t>The Long </a:t>
            </a:r>
            <a:r>
              <a:rPr lang="fr-FR" sz="2400" b="1" dirty="0" err="1" smtClean="0">
                <a:latin typeface="Cambria" panose="02040503050406030204" pitchFamily="18" charset="0"/>
              </a:rPr>
              <a:t>Term</a:t>
            </a:r>
            <a:r>
              <a:rPr lang="fr-FR" sz="2400" b="1" dirty="0" smtClean="0">
                <a:latin typeface="Cambria" panose="02040503050406030204" pitchFamily="18" charset="0"/>
              </a:rPr>
              <a:t> </a:t>
            </a:r>
            <a:r>
              <a:rPr lang="fr-FR" sz="2400" b="1" dirty="0" err="1">
                <a:latin typeface="Cambria" panose="02040503050406030204" pitchFamily="18" charset="0"/>
              </a:rPr>
              <a:t>Risk</a:t>
            </a:r>
            <a:r>
              <a:rPr lang="fr-FR" sz="2400" b="1" dirty="0">
                <a:latin typeface="Cambria" panose="02040503050406030204" pitchFamily="18" charset="0"/>
              </a:rPr>
              <a:t>: </a:t>
            </a:r>
            <a:r>
              <a:rPr lang="fr-FR" sz="2400" b="1" dirty="0" err="1">
                <a:latin typeface="Cambria" panose="02040503050406030204" pitchFamily="18" charset="0"/>
              </a:rPr>
              <a:t>insurance</a:t>
            </a:r>
            <a:r>
              <a:rPr lang="fr-FR" sz="2400" b="1" dirty="0">
                <a:latin typeface="Cambria" panose="02040503050406030204" pitchFamily="18" charset="0"/>
              </a:rPr>
              <a:t> </a:t>
            </a:r>
            <a:r>
              <a:rPr lang="fr-FR" sz="2400" b="1" dirty="0" err="1">
                <a:latin typeface="Cambria" panose="02040503050406030204" pitchFamily="18" charset="0"/>
              </a:rPr>
              <a:t>principles</a:t>
            </a:r>
            <a:endParaRPr lang="en-GB" sz="2400" b="1" dirty="0">
              <a:latin typeface="Cambria" panose="02040503050406030204" pitchFamily="18" charset="0"/>
            </a:endParaRPr>
          </a:p>
        </p:txBody>
      </p:sp>
      <p:pic>
        <p:nvPicPr>
          <p:cNvPr id="5122" name="Picture 2" descr="C:\Users\Christian BOISSAVY\Desktop\Risk 4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6488" y="1412776"/>
            <a:ext cx="7691023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0819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geotherm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5207725"/>
            <a:ext cx="9144000" cy="1650275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b="1" dirty="0">
                <a:latin typeface="Cambria" panose="02040503050406030204" pitchFamily="18" charset="0"/>
              </a:rPr>
              <a:t>The </a:t>
            </a:r>
            <a:r>
              <a:rPr lang="fr-FR" sz="2400" b="1" dirty="0" smtClean="0">
                <a:latin typeface="Cambria" panose="02040503050406030204" pitchFamily="18" charset="0"/>
              </a:rPr>
              <a:t>Long </a:t>
            </a:r>
            <a:r>
              <a:rPr lang="fr-FR" sz="2400" b="1" dirty="0" err="1" smtClean="0">
                <a:latin typeface="Cambria" panose="02040503050406030204" pitchFamily="18" charset="0"/>
              </a:rPr>
              <a:t>Term</a:t>
            </a:r>
            <a:r>
              <a:rPr lang="fr-FR" sz="2400" b="1" dirty="0" smtClean="0">
                <a:latin typeface="Cambria" panose="02040503050406030204" pitchFamily="18" charset="0"/>
              </a:rPr>
              <a:t> </a:t>
            </a:r>
            <a:r>
              <a:rPr lang="fr-FR" sz="2400" b="1" dirty="0" err="1">
                <a:latin typeface="Cambria" panose="02040503050406030204" pitchFamily="18" charset="0"/>
              </a:rPr>
              <a:t>Risk</a:t>
            </a:r>
            <a:r>
              <a:rPr lang="fr-FR" sz="2400" b="1" dirty="0">
                <a:latin typeface="Cambria" panose="02040503050406030204" pitchFamily="18" charset="0"/>
              </a:rPr>
              <a:t>: </a:t>
            </a:r>
            <a:r>
              <a:rPr lang="fr-FR" sz="2400" b="1" dirty="0" err="1">
                <a:latin typeface="Cambria" panose="02040503050406030204" pitchFamily="18" charset="0"/>
              </a:rPr>
              <a:t>insurance</a:t>
            </a:r>
            <a:r>
              <a:rPr lang="fr-FR" sz="2400" b="1" dirty="0">
                <a:latin typeface="Cambria" panose="02040503050406030204" pitchFamily="18" charset="0"/>
              </a:rPr>
              <a:t> </a:t>
            </a:r>
            <a:r>
              <a:rPr lang="fr-FR" sz="2400" b="1" dirty="0" err="1" smtClean="0">
                <a:latin typeface="Cambria" panose="02040503050406030204" pitchFamily="18" charset="0"/>
              </a:rPr>
              <a:t>principles</a:t>
            </a:r>
            <a:r>
              <a:rPr lang="fr-FR" sz="2400" b="1" dirty="0" smtClean="0">
                <a:latin typeface="Cambria" panose="02040503050406030204" pitchFamily="18" charset="0"/>
              </a:rPr>
              <a:t/>
            </a:r>
            <a:br>
              <a:rPr lang="fr-FR" sz="2400" b="1" dirty="0" smtClean="0">
                <a:latin typeface="Cambria" panose="02040503050406030204" pitchFamily="18" charset="0"/>
              </a:rPr>
            </a:br>
            <a:r>
              <a:rPr lang="fr-FR" sz="2400" dirty="0" smtClean="0">
                <a:latin typeface="Cambria" panose="02040503050406030204" pitchFamily="18" charset="0"/>
              </a:rPr>
              <a:t>The </a:t>
            </a:r>
            <a:r>
              <a:rPr lang="fr-FR" sz="2400" dirty="0" err="1" smtClean="0">
                <a:latin typeface="Cambria" panose="02040503050406030204" pitchFamily="18" charset="0"/>
              </a:rPr>
              <a:t>contract</a:t>
            </a:r>
            <a:r>
              <a:rPr lang="fr-FR" sz="2400" dirty="0" smtClean="0">
                <a:latin typeface="Cambria" panose="02040503050406030204" pitchFamily="18" charset="0"/>
              </a:rPr>
              <a:t> duration </a:t>
            </a:r>
            <a:r>
              <a:rPr lang="fr-FR" sz="2400" dirty="0" err="1" smtClean="0">
                <a:latin typeface="Cambria" panose="02040503050406030204" pitchFamily="18" charset="0"/>
              </a:rPr>
              <a:t>is</a:t>
            </a:r>
            <a:r>
              <a:rPr lang="fr-FR" sz="2400" dirty="0" smtClean="0">
                <a:latin typeface="Cambria" panose="02040503050406030204" pitchFamily="18" charset="0"/>
              </a:rPr>
              <a:t> 15 </a:t>
            </a:r>
            <a:r>
              <a:rPr lang="fr-FR" sz="2400" dirty="0" err="1" smtClean="0">
                <a:latin typeface="Cambria" panose="02040503050406030204" pitchFamily="18" charset="0"/>
              </a:rPr>
              <a:t>years</a:t>
            </a:r>
            <a:endParaRPr lang="en-GB" sz="2400" dirty="0">
              <a:latin typeface="Cambria" panose="02040503050406030204" pitchFamily="18" charset="0"/>
            </a:endParaRPr>
          </a:p>
        </p:txBody>
      </p:sp>
      <p:pic>
        <p:nvPicPr>
          <p:cNvPr id="6146" name="Picture 2" descr="C:\Users\Christian BOISSAVY\Desktop\Risk 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2554" y="1810292"/>
            <a:ext cx="5428306" cy="327785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88898" y="1669859"/>
            <a:ext cx="316835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tx2"/>
                </a:solidFill>
                <a:latin typeface="Cambria" panose="02040503050406030204" pitchFamily="18" charset="0"/>
              </a:rPr>
              <a:t>LTR covers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2"/>
                </a:solidFill>
                <a:latin typeface="Cambria" panose="02040503050406030204" pitchFamily="18" charset="0"/>
              </a:rPr>
              <a:t>The wells, materials and specific equipment such as anti corrosion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2"/>
                </a:solidFill>
                <a:latin typeface="Cambria" panose="02040503050406030204" pitchFamily="18" charset="0"/>
              </a:rPr>
              <a:t>The geothermal loop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tx2"/>
                </a:solidFill>
                <a:latin typeface="Cambria" panose="02040503050406030204" pitchFamily="18" charset="0"/>
              </a:rPr>
              <a:t>The quality of the geothermal resource (clearly established at the origin)</a:t>
            </a:r>
            <a:endParaRPr lang="en-US" sz="2200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0819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geotherm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5207725"/>
            <a:ext cx="9144000" cy="1650275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62602" y="-171400"/>
            <a:ext cx="8229600" cy="11430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b="1" dirty="0">
                <a:latin typeface="Cambria" panose="02040503050406030204" pitchFamily="18" charset="0"/>
              </a:rPr>
              <a:t>The Long </a:t>
            </a:r>
            <a:r>
              <a:rPr lang="fr-FR" sz="2400" b="1" dirty="0" err="1">
                <a:latin typeface="Cambria" panose="02040503050406030204" pitchFamily="18" charset="0"/>
              </a:rPr>
              <a:t>Term</a:t>
            </a:r>
            <a:r>
              <a:rPr lang="fr-FR" sz="2400" b="1" dirty="0">
                <a:latin typeface="Cambria" panose="02040503050406030204" pitchFamily="18" charset="0"/>
              </a:rPr>
              <a:t> </a:t>
            </a:r>
            <a:r>
              <a:rPr lang="fr-FR" sz="2400" b="1" dirty="0" err="1">
                <a:latin typeface="Cambria" panose="02040503050406030204" pitchFamily="18" charset="0"/>
              </a:rPr>
              <a:t>Risk</a:t>
            </a:r>
            <a:r>
              <a:rPr lang="fr-FR" sz="2400" b="1" dirty="0">
                <a:latin typeface="Cambria" panose="02040503050406030204" pitchFamily="18" charset="0"/>
              </a:rPr>
              <a:t>: </a:t>
            </a:r>
            <a:r>
              <a:rPr lang="fr-FR" sz="2400" b="1" dirty="0" err="1">
                <a:latin typeface="Cambria" panose="02040503050406030204" pitchFamily="18" charset="0"/>
              </a:rPr>
              <a:t>insurance</a:t>
            </a:r>
            <a:r>
              <a:rPr lang="fr-FR" sz="2400" b="1" dirty="0">
                <a:latin typeface="Cambria" panose="02040503050406030204" pitchFamily="18" charset="0"/>
              </a:rPr>
              <a:t> </a:t>
            </a:r>
            <a:r>
              <a:rPr lang="fr-FR" sz="2400" b="1" dirty="0" err="1">
                <a:latin typeface="Cambria" panose="02040503050406030204" pitchFamily="18" charset="0"/>
              </a:rPr>
              <a:t>principles</a:t>
            </a:r>
            <a:endParaRPr lang="en-GB" sz="2400" b="1" dirty="0">
              <a:latin typeface="Cambria" panose="02040503050406030204" pitchFamily="18" charset="0"/>
            </a:endParaRPr>
          </a:p>
        </p:txBody>
      </p:sp>
      <p:pic>
        <p:nvPicPr>
          <p:cNvPr id="7170" name="Picture 2" descr="C:\Users\Christian BOISSAVY\Desktop\Risk 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28665"/>
            <a:ext cx="7587668" cy="470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051236" y="2380238"/>
            <a:ext cx="2689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tx2"/>
                </a:solidFill>
                <a:latin typeface="Cambria" panose="02040503050406030204" pitchFamily="18" charset="0"/>
              </a:rPr>
              <a:t>Average</a:t>
            </a:r>
            <a:r>
              <a:rPr lang="fr-FR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 of 10 to 15 K€</a:t>
            </a:r>
            <a:endParaRPr lang="en-GB" b="1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151620" y="2155234"/>
            <a:ext cx="68407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The contractor has subscribed the Short Term Risk insurance</a:t>
            </a:r>
          </a:p>
          <a:p>
            <a:r>
              <a:rPr lang="en-US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The annual fee for a Dogger doublet is between 10 to 15 K€</a:t>
            </a:r>
            <a:endParaRPr lang="en-US" b="1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0819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geotherm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5207725"/>
            <a:ext cx="9144000" cy="1650275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92281" y="836712"/>
            <a:ext cx="8229600" cy="864096"/>
          </a:xfrm>
        </p:spPr>
        <p:txBody>
          <a:bodyPr>
            <a:normAutofit fontScale="9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b="1" dirty="0" err="1" smtClean="0">
                <a:latin typeface="Cambria" panose="02040503050406030204" pitchFamily="18" charset="0"/>
              </a:rPr>
              <a:t>Creation</a:t>
            </a:r>
            <a:r>
              <a:rPr lang="fr-FR" sz="2400" b="1" dirty="0" smtClean="0">
                <a:latin typeface="Cambria" panose="02040503050406030204" pitchFamily="18" charset="0"/>
              </a:rPr>
              <a:t> of the </a:t>
            </a:r>
            <a:r>
              <a:rPr lang="fr-FR" sz="2400" b="1" dirty="0" err="1" smtClean="0">
                <a:latin typeface="Cambria" panose="02040503050406030204" pitchFamily="18" charset="0"/>
              </a:rPr>
              <a:t>fund</a:t>
            </a:r>
            <a:r>
              <a:rPr lang="fr-FR" sz="2400" b="1" dirty="0" smtClean="0">
                <a:latin typeface="Cambria" panose="02040503050406030204" pitchFamily="18" charset="0"/>
              </a:rPr>
              <a:t> in 1980 by ADEME and public </a:t>
            </a:r>
            <a:r>
              <a:rPr lang="fr-FR" sz="2400" b="1" dirty="0" err="1" smtClean="0">
                <a:latin typeface="Cambria" panose="02040503050406030204" pitchFamily="18" charset="0"/>
              </a:rPr>
              <a:t>authorities</a:t>
            </a:r>
            <a:r>
              <a:rPr lang="fr-FR" sz="2400" b="1" dirty="0" smtClean="0">
                <a:latin typeface="Cambria" panose="02040503050406030204" pitchFamily="18" charset="0"/>
              </a:rPr>
              <a:t>. </a:t>
            </a:r>
            <a:br>
              <a:rPr lang="fr-FR" sz="2400" b="1" dirty="0" smtClean="0">
                <a:latin typeface="Cambria" panose="02040503050406030204" pitchFamily="18" charset="0"/>
              </a:rPr>
            </a:br>
            <a:r>
              <a:rPr lang="fr-FR" sz="2400" dirty="0" smtClean="0">
                <a:latin typeface="Cambria" panose="02040503050406030204" pitchFamily="18" charset="0"/>
              </a:rPr>
              <a:t>The </a:t>
            </a:r>
            <a:r>
              <a:rPr lang="fr-FR" sz="2400" dirty="0" err="1" smtClean="0">
                <a:latin typeface="Cambria" panose="02040503050406030204" pitchFamily="18" charset="0"/>
              </a:rPr>
              <a:t>fund</a:t>
            </a:r>
            <a:r>
              <a:rPr lang="fr-FR" sz="2400" dirty="0" smtClean="0">
                <a:latin typeface="Cambria" panose="02040503050406030204" pitchFamily="18" charset="0"/>
              </a:rPr>
              <a:t> </a:t>
            </a:r>
            <a:r>
              <a:rPr lang="fr-FR" sz="2400" dirty="0" err="1" smtClean="0">
                <a:latin typeface="Cambria" panose="02040503050406030204" pitchFamily="18" charset="0"/>
              </a:rPr>
              <a:t>is</a:t>
            </a:r>
            <a:r>
              <a:rPr lang="fr-FR" sz="2400" dirty="0" smtClean="0">
                <a:latin typeface="Cambria" panose="02040503050406030204" pitchFamily="18" charset="0"/>
              </a:rPr>
              <a:t> </a:t>
            </a:r>
            <a:r>
              <a:rPr lang="fr-FR" sz="2400" dirty="0" err="1" smtClean="0">
                <a:latin typeface="Cambria" panose="02040503050406030204" pitchFamily="18" charset="0"/>
              </a:rPr>
              <a:t>managed</a:t>
            </a:r>
            <a:r>
              <a:rPr lang="fr-FR" sz="2400" dirty="0" smtClean="0">
                <a:latin typeface="Cambria" panose="02040503050406030204" pitchFamily="18" charset="0"/>
              </a:rPr>
              <a:t> by a </a:t>
            </a:r>
            <a:r>
              <a:rPr lang="fr-FR" sz="2400" dirty="0" err="1" smtClean="0">
                <a:latin typeface="Cambria" panose="02040503050406030204" pitchFamily="18" charset="0"/>
              </a:rPr>
              <a:t>private</a:t>
            </a:r>
            <a:r>
              <a:rPr lang="fr-FR" sz="2400" dirty="0" smtClean="0">
                <a:latin typeface="Cambria" panose="02040503050406030204" pitchFamily="18" charset="0"/>
              </a:rPr>
              <a:t> </a:t>
            </a:r>
            <a:r>
              <a:rPr lang="fr-FR" sz="2400" dirty="0" err="1" smtClean="0">
                <a:latin typeface="Cambria" panose="02040503050406030204" pitchFamily="18" charset="0"/>
              </a:rPr>
              <a:t>company</a:t>
            </a:r>
            <a:r>
              <a:rPr lang="fr-FR" sz="2400" dirty="0" smtClean="0">
                <a:latin typeface="Cambria" panose="02040503050406030204" pitchFamily="18" charset="0"/>
              </a:rPr>
              <a:t> </a:t>
            </a:r>
            <a:r>
              <a:rPr lang="fr-FR" sz="2400" dirty="0" err="1" smtClean="0">
                <a:latin typeface="Cambria" panose="02040503050406030204" pitchFamily="18" charset="0"/>
              </a:rPr>
              <a:t>owned</a:t>
            </a:r>
            <a:r>
              <a:rPr lang="fr-FR" sz="2400" dirty="0" smtClean="0">
                <a:latin typeface="Cambria" panose="02040503050406030204" pitchFamily="18" charset="0"/>
              </a:rPr>
              <a:t> by the Caisse des dépôts et Consignations.</a:t>
            </a:r>
          </a:p>
        </p:txBody>
      </p:sp>
      <p:pic>
        <p:nvPicPr>
          <p:cNvPr id="8194" name="Picture 2" descr="C:\Users\Christian BOISSAVY\Desktop\Risk 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25197" b="-7618"/>
          <a:stretch/>
        </p:blipFill>
        <p:spPr bwMode="auto">
          <a:xfrm>
            <a:off x="741433" y="1844824"/>
            <a:ext cx="7874843" cy="385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4"/>
          <p:cNvCxnSpPr/>
          <p:nvPr/>
        </p:nvCxnSpPr>
        <p:spPr>
          <a:xfrm>
            <a:off x="5364088" y="2924944"/>
            <a:ext cx="1080120" cy="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5364088" y="2924944"/>
            <a:ext cx="0" cy="108012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3406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geotherm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5207725"/>
            <a:ext cx="9144000" cy="1650275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11245" y="548680"/>
            <a:ext cx="8229600" cy="71095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b="1" dirty="0">
                <a:latin typeface="Cambria" panose="02040503050406030204" pitchFamily="18" charset="0"/>
              </a:rPr>
              <a:t>M</a:t>
            </a:r>
            <a:r>
              <a:rPr lang="fr-FR" sz="2400" b="1" dirty="0" smtClean="0">
                <a:latin typeface="Cambria" panose="02040503050406030204" pitchFamily="18" charset="0"/>
              </a:rPr>
              <a:t>anagement of the </a:t>
            </a:r>
            <a:r>
              <a:rPr lang="fr-FR" sz="2400" b="1" dirty="0" err="1" smtClean="0">
                <a:latin typeface="Cambria" panose="02040503050406030204" pitchFamily="18" charset="0"/>
              </a:rPr>
              <a:t>Fund</a:t>
            </a:r>
            <a:endParaRPr lang="en-GB" sz="2400" b="1" dirty="0">
              <a:latin typeface="Cambria" panose="02040503050406030204" pitchFamily="18" charset="0"/>
            </a:endParaRPr>
          </a:p>
        </p:txBody>
      </p:sp>
      <p:pic>
        <p:nvPicPr>
          <p:cNvPr id="9218" name="Picture 2" descr="C:\Users\Christian BOISSAVY\Desktop\Risk 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62112"/>
            <a:ext cx="7754640" cy="465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3406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geotherm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5207725"/>
            <a:ext cx="9144000" cy="1650275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23528" y="-171400"/>
            <a:ext cx="8229600" cy="11430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Cambria" panose="02040503050406030204" pitchFamily="18" charset="0"/>
              </a:rPr>
              <a:t>63 Existing geothermal DH systems in France (2012)</a:t>
            </a:r>
            <a:endParaRPr lang="en-US" sz="2400" b="1" dirty="0">
              <a:latin typeface="Cambria" panose="02040503050406030204" pitchFamily="18" charset="0"/>
            </a:endParaRPr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13783" b="1118"/>
          <a:stretch/>
        </p:blipFill>
        <p:spPr bwMode="auto">
          <a:xfrm>
            <a:off x="107504" y="1149526"/>
            <a:ext cx="5212641" cy="21755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14934"/>
          <a:stretch/>
        </p:blipFill>
        <p:spPr bwMode="auto">
          <a:xfrm>
            <a:off x="107504" y="3501008"/>
            <a:ext cx="5212641" cy="2127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5796136" y="1454294"/>
            <a:ext cx="32403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Cambria" panose="02040503050406030204" pitchFamily="18" charset="0"/>
              </a:rPr>
              <a:t>More than 75% of the total geothermal production is located in the Ile de France region and specifically in Val de Marne Département. </a:t>
            </a:r>
          </a:p>
          <a:p>
            <a:endParaRPr lang="en-US" sz="2000" dirty="0">
              <a:solidFill>
                <a:schemeClr val="tx2"/>
              </a:solidFill>
              <a:latin typeface="Cambria" panose="02040503050406030204" pitchFamily="18" charset="0"/>
            </a:endParaRPr>
          </a:p>
          <a:p>
            <a:r>
              <a:rPr lang="en-US" sz="2000" dirty="0" smtClean="0">
                <a:solidFill>
                  <a:schemeClr val="tx2"/>
                </a:solidFill>
                <a:latin typeface="Cambria" panose="02040503050406030204" pitchFamily="18" charset="0"/>
              </a:rPr>
              <a:t>End of 2015, 8 additional DH should be operational, leading to 46 doublets operated in Ile de France at more than 500 MW installed</a:t>
            </a:r>
            <a:endParaRPr lang="en-US" sz="2000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022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geotherm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5207725"/>
            <a:ext cx="9144000" cy="1650275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79512" y="332656"/>
            <a:ext cx="8964488" cy="11430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b="1" dirty="0">
                <a:latin typeface="Cambria" panose="02040503050406030204" pitchFamily="18" charset="0"/>
              </a:rPr>
              <a:t>The </a:t>
            </a:r>
            <a:r>
              <a:rPr lang="fr-FR" sz="2400" b="1" dirty="0" err="1">
                <a:latin typeface="Cambria" panose="02040503050406030204" pitchFamily="18" charset="0"/>
              </a:rPr>
              <a:t>recapitulative</a:t>
            </a:r>
            <a:r>
              <a:rPr lang="fr-FR" sz="2400" b="1" dirty="0">
                <a:latin typeface="Cambria" panose="02040503050406030204" pitchFamily="18" charset="0"/>
              </a:rPr>
              <a:t>  </a:t>
            </a:r>
            <a:r>
              <a:rPr lang="fr-FR" sz="2400" b="1" dirty="0" err="1">
                <a:latin typeface="Cambria" panose="02040503050406030204" pitchFamily="18" charset="0"/>
              </a:rPr>
              <a:t>result</a:t>
            </a:r>
            <a:r>
              <a:rPr lang="fr-FR" sz="2400" b="1" dirty="0">
                <a:latin typeface="Cambria" panose="02040503050406030204" pitchFamily="18" charset="0"/>
              </a:rPr>
              <a:t> of the </a:t>
            </a:r>
            <a:r>
              <a:rPr lang="fr-FR" sz="2400" b="1" dirty="0" err="1" smtClean="0">
                <a:latin typeface="Cambria" panose="02040503050406030204" pitchFamily="18" charset="0"/>
              </a:rPr>
              <a:t>fund</a:t>
            </a:r>
            <a:r>
              <a:rPr lang="fr-FR" sz="2400" b="1" dirty="0" smtClean="0">
                <a:latin typeface="Cambria" panose="02040503050406030204" pitchFamily="18" charset="0"/>
              </a:rPr>
              <a:t> </a:t>
            </a:r>
            <a:r>
              <a:rPr lang="fr-FR" sz="2400" b="1" dirty="0" err="1" smtClean="0">
                <a:latin typeface="Cambria" panose="02040503050406030204" pitchFamily="18" charset="0"/>
              </a:rPr>
              <a:t>after</a:t>
            </a:r>
            <a:r>
              <a:rPr lang="fr-FR" sz="2400" b="1" dirty="0" smtClean="0">
                <a:latin typeface="Cambria" panose="02040503050406030204" pitchFamily="18" charset="0"/>
              </a:rPr>
              <a:t> 34 </a:t>
            </a:r>
            <a:r>
              <a:rPr lang="fr-FR" sz="2400" b="1" dirty="0" err="1" smtClean="0">
                <a:latin typeface="Cambria" panose="02040503050406030204" pitchFamily="18" charset="0"/>
              </a:rPr>
              <a:t>years</a:t>
            </a:r>
            <a:r>
              <a:rPr lang="fr-FR" sz="2400" dirty="0">
                <a:latin typeface="Cambria" panose="02040503050406030204" pitchFamily="18" charset="0"/>
              </a:rPr>
              <a:t/>
            </a:r>
            <a:br>
              <a:rPr lang="fr-FR" sz="2400" dirty="0">
                <a:latin typeface="Cambria" panose="02040503050406030204" pitchFamily="18" charset="0"/>
              </a:rPr>
            </a:br>
            <a:endParaRPr lang="en-GB" sz="2400" b="1" dirty="0">
              <a:latin typeface="Cambria" panose="02040503050406030204" pitchFamily="18" charset="0"/>
            </a:endParaRPr>
          </a:p>
        </p:txBody>
      </p:sp>
      <p:pic>
        <p:nvPicPr>
          <p:cNvPr id="5" name="Picture 2" descr="C:\Users\Christian BOISSAVY\Desktop\SAF failures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390" y="3573016"/>
            <a:ext cx="8229600" cy="207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15580" y="980728"/>
            <a:ext cx="806489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dirty="0" smtClean="0">
              <a:solidFill>
                <a:schemeClr val="tx2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err="1" smtClean="0">
                <a:solidFill>
                  <a:schemeClr val="tx2"/>
                </a:solidFill>
                <a:latin typeface="Cambria" panose="02040503050406030204" pitchFamily="18" charset="0"/>
              </a:rPr>
              <a:t>Income</a:t>
            </a:r>
            <a:endParaRPr lang="fr-FR" sz="2000" b="1" dirty="0" smtClean="0">
              <a:solidFill>
                <a:schemeClr val="tx2"/>
              </a:solidFill>
              <a:latin typeface="Cambria" panose="02040503050406030204" pitchFamily="18" charset="0"/>
            </a:endParaRPr>
          </a:p>
          <a:p>
            <a:r>
              <a:rPr lang="fr-FR" sz="2000" dirty="0" smtClean="0">
                <a:solidFill>
                  <a:schemeClr val="tx2"/>
                </a:solidFill>
                <a:latin typeface="Cambria" panose="02040503050406030204" pitchFamily="18" charset="0"/>
              </a:rPr>
              <a:t>- Subsidies ADEME and </a:t>
            </a:r>
            <a:r>
              <a:rPr lang="fr-FR" sz="2000" dirty="0" err="1" smtClean="0">
                <a:solidFill>
                  <a:schemeClr val="tx2"/>
                </a:solidFill>
                <a:latin typeface="Cambria" panose="02040503050406030204" pitchFamily="18" charset="0"/>
              </a:rPr>
              <a:t>Miniostry</a:t>
            </a:r>
            <a:r>
              <a:rPr lang="fr-FR" sz="2000" dirty="0" smtClean="0">
                <a:solidFill>
                  <a:schemeClr val="tx2"/>
                </a:solidFill>
                <a:latin typeface="Cambria" panose="02040503050406030204" pitchFamily="18" charset="0"/>
              </a:rPr>
              <a:t> of </a:t>
            </a:r>
            <a:r>
              <a:rPr lang="fr-FR" sz="2000" dirty="0" err="1" smtClean="0">
                <a:solidFill>
                  <a:schemeClr val="tx2"/>
                </a:solidFill>
                <a:latin typeface="Cambria" panose="02040503050406030204" pitchFamily="18" charset="0"/>
              </a:rPr>
              <a:t>Industry</a:t>
            </a:r>
            <a:r>
              <a:rPr lang="fr-FR" sz="2000" dirty="0" smtClean="0">
                <a:solidFill>
                  <a:schemeClr val="tx2"/>
                </a:solidFill>
                <a:latin typeface="Cambria" panose="02040503050406030204" pitchFamily="18" charset="0"/>
              </a:rPr>
              <a:t>: 17,5 M€</a:t>
            </a:r>
          </a:p>
          <a:p>
            <a:r>
              <a:rPr lang="fr-FR" sz="2000" dirty="0" smtClean="0">
                <a:solidFill>
                  <a:schemeClr val="tx2"/>
                </a:solidFill>
                <a:latin typeface="Cambria" panose="02040503050406030204" pitchFamily="18" charset="0"/>
              </a:rPr>
              <a:t>- </a:t>
            </a:r>
            <a:r>
              <a:rPr lang="fr-FR" sz="2000" dirty="0" err="1" smtClean="0">
                <a:solidFill>
                  <a:schemeClr val="tx2"/>
                </a:solidFill>
                <a:latin typeface="Cambria" panose="02040503050406030204" pitchFamily="18" charset="0"/>
              </a:rPr>
              <a:t>Amounts</a:t>
            </a:r>
            <a:r>
              <a:rPr lang="fr-FR" sz="2000" dirty="0" smtClean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fr-FR" sz="2000" dirty="0" err="1" smtClean="0">
                <a:solidFill>
                  <a:schemeClr val="tx2"/>
                </a:solidFill>
                <a:latin typeface="Cambria" panose="02040503050406030204" pitchFamily="18" charset="0"/>
              </a:rPr>
              <a:t>paid</a:t>
            </a:r>
            <a:r>
              <a:rPr lang="fr-FR" sz="2000" dirty="0" smtClean="0">
                <a:solidFill>
                  <a:schemeClr val="tx2"/>
                </a:solidFill>
                <a:latin typeface="Cambria" panose="02040503050406030204" pitchFamily="18" charset="0"/>
              </a:rPr>
              <a:t> by </a:t>
            </a:r>
            <a:r>
              <a:rPr lang="fr-FR" sz="2000" dirty="0" err="1" smtClean="0">
                <a:solidFill>
                  <a:schemeClr val="tx2"/>
                </a:solidFill>
                <a:latin typeface="Cambria" panose="02040503050406030204" pitchFamily="18" charset="0"/>
              </a:rPr>
              <a:t>consumers</a:t>
            </a:r>
            <a:r>
              <a:rPr lang="fr-FR" sz="2000" dirty="0" smtClean="0">
                <a:solidFill>
                  <a:schemeClr val="tx2"/>
                </a:solidFill>
                <a:latin typeface="Cambria" panose="02040503050406030204" pitchFamily="18" charset="0"/>
              </a:rPr>
              <a:t>: 14,2 M€</a:t>
            </a:r>
          </a:p>
          <a:p>
            <a:r>
              <a:rPr lang="fr-FR" sz="2000" dirty="0" smtClean="0">
                <a:solidFill>
                  <a:schemeClr val="tx2"/>
                </a:solidFill>
                <a:latin typeface="Cambria" panose="02040503050406030204" pitchFamily="18" charset="0"/>
              </a:rPr>
              <a:t>- Financial </a:t>
            </a:r>
            <a:r>
              <a:rPr lang="fr-FR" sz="2000" dirty="0" err="1" smtClean="0">
                <a:solidFill>
                  <a:schemeClr val="tx2"/>
                </a:solidFill>
                <a:latin typeface="Cambria" panose="02040503050406030204" pitchFamily="18" charset="0"/>
              </a:rPr>
              <a:t>products</a:t>
            </a:r>
            <a:r>
              <a:rPr lang="fr-FR" sz="2000" dirty="0" smtClean="0">
                <a:solidFill>
                  <a:schemeClr val="tx2"/>
                </a:solidFill>
                <a:latin typeface="Cambria" panose="02040503050406030204" pitchFamily="18" charset="0"/>
              </a:rPr>
              <a:t>: 8,5 M€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err="1" smtClean="0">
                <a:solidFill>
                  <a:schemeClr val="tx2"/>
                </a:solidFill>
                <a:latin typeface="Cambria" panose="02040503050406030204" pitchFamily="18" charset="0"/>
              </a:rPr>
              <a:t>Expenses</a:t>
            </a:r>
            <a:endParaRPr lang="fr-FR" sz="2000" b="1" dirty="0" smtClean="0">
              <a:solidFill>
                <a:schemeClr val="tx2"/>
              </a:solidFill>
              <a:latin typeface="Cambria" panose="02040503050406030204" pitchFamily="18" charset="0"/>
            </a:endParaRPr>
          </a:p>
          <a:p>
            <a:r>
              <a:rPr lang="fr-FR" sz="2000" dirty="0" smtClean="0">
                <a:solidFill>
                  <a:schemeClr val="tx2"/>
                </a:solidFill>
                <a:latin typeface="Cambria" panose="02040503050406030204" pitchFamily="18" charset="0"/>
              </a:rPr>
              <a:t>- </a:t>
            </a:r>
            <a:r>
              <a:rPr lang="fr-FR" sz="2000" dirty="0" err="1" smtClean="0">
                <a:solidFill>
                  <a:schemeClr val="tx2"/>
                </a:solidFill>
                <a:latin typeface="Cambria" panose="02040503050406030204" pitchFamily="18" charset="0"/>
              </a:rPr>
              <a:t>Amounts</a:t>
            </a:r>
            <a:r>
              <a:rPr lang="fr-FR" sz="2000" dirty="0" smtClean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fr-FR" sz="2000" dirty="0" err="1" smtClean="0">
                <a:solidFill>
                  <a:schemeClr val="tx2"/>
                </a:solidFill>
                <a:latin typeface="Cambria" panose="02040503050406030204" pitchFamily="18" charset="0"/>
              </a:rPr>
              <a:t>paid</a:t>
            </a:r>
            <a:r>
              <a:rPr lang="fr-FR" sz="2000" dirty="0" smtClean="0">
                <a:solidFill>
                  <a:schemeClr val="tx2"/>
                </a:solidFill>
                <a:latin typeface="Cambria" panose="02040503050406030204" pitchFamily="18" charset="0"/>
              </a:rPr>
              <a:t> to </a:t>
            </a:r>
            <a:r>
              <a:rPr lang="fr-FR" sz="2000" dirty="0" err="1" smtClean="0">
                <a:solidFill>
                  <a:schemeClr val="tx2"/>
                </a:solidFill>
                <a:latin typeface="Cambria" panose="02040503050406030204" pitchFamily="18" charset="0"/>
              </a:rPr>
              <a:t>contractors</a:t>
            </a:r>
            <a:r>
              <a:rPr lang="fr-FR" sz="2000" dirty="0" smtClean="0">
                <a:solidFill>
                  <a:schemeClr val="tx2"/>
                </a:solidFill>
                <a:latin typeface="Cambria" panose="02040503050406030204" pitchFamily="18" charset="0"/>
              </a:rPr>
              <a:t>: 21 M€</a:t>
            </a:r>
          </a:p>
          <a:p>
            <a:r>
              <a:rPr lang="fr-FR" sz="2000" dirty="0" smtClean="0">
                <a:solidFill>
                  <a:schemeClr val="tx2"/>
                </a:solidFill>
                <a:latin typeface="Cambria" panose="02040503050406030204" pitchFamily="18" charset="0"/>
              </a:rPr>
              <a:t>- Provisions: 0,5 M€</a:t>
            </a:r>
          </a:p>
          <a:p>
            <a:r>
              <a:rPr lang="fr-FR" sz="2000" dirty="0" smtClean="0">
                <a:solidFill>
                  <a:schemeClr val="tx2"/>
                </a:solidFill>
                <a:latin typeface="Cambria" panose="02040503050406030204" pitchFamily="18" charset="0"/>
              </a:rPr>
              <a:t>- Management and expertise: 6,5 M€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 smtClean="0">
              <a:solidFill>
                <a:schemeClr val="tx2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3406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8219256" cy="50558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2400" dirty="0" smtClean="0">
              <a:solidFill>
                <a:schemeClr val="tx2"/>
              </a:solidFill>
            </a:endParaRPr>
          </a:p>
          <a:p>
            <a:pPr marL="0" indent="0" algn="ctr">
              <a:buNone/>
            </a:pPr>
            <a:endParaRPr lang="fr-FR" sz="2400" dirty="0" smtClean="0">
              <a:solidFill>
                <a:schemeClr val="tx2"/>
              </a:solidFill>
            </a:endParaRPr>
          </a:p>
          <a:p>
            <a:pPr marL="0" indent="0" algn="ctr">
              <a:buNone/>
            </a:pPr>
            <a:endParaRPr lang="fr-FR" sz="2400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endParaRPr lang="fr-FR" sz="2400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fr-FR" sz="2800" b="1" dirty="0" err="1" smtClean="0">
                <a:solidFill>
                  <a:schemeClr val="tx2"/>
                </a:solidFill>
              </a:rPr>
              <a:t>Thanks</a:t>
            </a:r>
            <a:r>
              <a:rPr lang="fr-FR" sz="2800" b="1" dirty="0" smtClean="0">
                <a:solidFill>
                  <a:schemeClr val="tx2"/>
                </a:solidFill>
              </a:rPr>
              <a:t> for </a:t>
            </a:r>
            <a:r>
              <a:rPr lang="fr-FR" sz="2800" b="1" dirty="0" err="1" smtClean="0">
                <a:solidFill>
                  <a:schemeClr val="tx2"/>
                </a:solidFill>
              </a:rPr>
              <a:t>your</a:t>
            </a:r>
            <a:r>
              <a:rPr lang="fr-FR" sz="2800" b="1" dirty="0" smtClean="0">
                <a:solidFill>
                  <a:schemeClr val="tx2"/>
                </a:solidFill>
              </a:rPr>
              <a:t> attention</a:t>
            </a:r>
          </a:p>
          <a:p>
            <a:pPr marL="0" indent="0" algn="ctr">
              <a:buNone/>
            </a:pPr>
            <a:endParaRPr lang="fr-FR" sz="2400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fr-FR" sz="2400" u="sng" dirty="0" smtClean="0">
                <a:solidFill>
                  <a:srgbClr val="2116F6"/>
                </a:solidFill>
              </a:rPr>
              <a:t>www.afpg.asso.fr</a:t>
            </a:r>
          </a:p>
          <a:p>
            <a:pPr marL="0" indent="0" algn="ctr">
              <a:buNone/>
            </a:pPr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7" name="Image 6" descr="geotherm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5207725"/>
            <a:ext cx="9144000" cy="165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5036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geotherm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5207725"/>
            <a:ext cx="9144000" cy="1650275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b="1" dirty="0" smtClean="0">
                <a:latin typeface="Cambria" panose="02040503050406030204" pitchFamily="18" charset="0"/>
              </a:rPr>
              <a:t>The </a:t>
            </a:r>
            <a:r>
              <a:rPr lang="fr-FR" sz="2400" b="1" dirty="0" err="1" smtClean="0">
                <a:latin typeface="Cambria" panose="02040503050406030204" pitchFamily="18" charset="0"/>
              </a:rPr>
              <a:t>favourable</a:t>
            </a:r>
            <a:r>
              <a:rPr lang="fr-FR" sz="2400" b="1" dirty="0" smtClean="0">
                <a:latin typeface="Cambria" panose="02040503050406030204" pitchFamily="18" charset="0"/>
              </a:rPr>
              <a:t> </a:t>
            </a:r>
            <a:r>
              <a:rPr lang="fr-FR" sz="2400" b="1" dirty="0" err="1" smtClean="0">
                <a:latin typeface="Cambria" panose="02040503050406030204" pitchFamily="18" charset="0"/>
              </a:rPr>
              <a:t>geological</a:t>
            </a:r>
            <a:r>
              <a:rPr lang="fr-FR" sz="2400" b="1" dirty="0" smtClean="0">
                <a:latin typeface="Cambria" panose="02040503050406030204" pitchFamily="18" charset="0"/>
              </a:rPr>
              <a:t> conditions in the Paris basin</a:t>
            </a:r>
            <a:endParaRPr lang="en-GB" sz="2400" b="1" dirty="0">
              <a:latin typeface="Cambria" panose="02040503050406030204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7414954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hristian BOISSAVY\Desktop\Temp dogg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284984"/>
            <a:ext cx="4526433" cy="284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8737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geotherm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5207725"/>
            <a:ext cx="9144000" cy="1650275"/>
          </a:xfrm>
          <a:prstGeom prst="rect">
            <a:avLst/>
          </a:prstGeom>
        </p:spPr>
      </p:pic>
      <p:pic>
        <p:nvPicPr>
          <p:cNvPr id="1026" name="Picture 2" descr="C:\Users\Christian BOISSAVY\Desktop\Carte Dogger 1976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587" y="532029"/>
            <a:ext cx="5078505" cy="531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Étoile à 5 branches 2"/>
          <p:cNvSpPr/>
          <p:nvPr/>
        </p:nvSpPr>
        <p:spPr>
          <a:xfrm>
            <a:off x="1691680" y="2348880"/>
            <a:ext cx="216024" cy="19432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708920"/>
            <a:ext cx="298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14774"/>
            <a:ext cx="298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846239"/>
            <a:ext cx="298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95164"/>
            <a:ext cx="298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0130" y="4949025"/>
            <a:ext cx="298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553252"/>
            <a:ext cx="298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6154" y="5223663"/>
            <a:ext cx="298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9478" y="5160766"/>
            <a:ext cx="298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023447"/>
            <a:ext cx="298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3235" y="5119688"/>
            <a:ext cx="298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5574" y="5503584"/>
            <a:ext cx="298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09" y="5335245"/>
            <a:ext cx="298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424488"/>
            <a:ext cx="298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846239"/>
            <a:ext cx="298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530" y="1231474"/>
            <a:ext cx="298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1106" y="2486263"/>
            <a:ext cx="298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2656" y="2431878"/>
            <a:ext cx="298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268562"/>
            <a:ext cx="298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881" y="2354893"/>
            <a:ext cx="298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6941" y="1700808"/>
            <a:ext cx="298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8963" y="2348944"/>
            <a:ext cx="298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4386" y="692696"/>
            <a:ext cx="298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7206" y="3117204"/>
            <a:ext cx="298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595688"/>
            <a:ext cx="298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3550" y="3947452"/>
            <a:ext cx="298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223663"/>
            <a:ext cx="298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0275" y="3032483"/>
            <a:ext cx="298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9478" y="828308"/>
            <a:ext cx="298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02946"/>
            <a:ext cx="298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Picture 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9755" y="2760901"/>
            <a:ext cx="298450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6084168" y="2264991"/>
            <a:ext cx="31683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chemeClr val="tx2"/>
                </a:solidFill>
                <a:latin typeface="Cambria" panose="02040503050406030204" pitchFamily="18" charset="0"/>
              </a:rPr>
              <a:t>Dogger </a:t>
            </a:r>
            <a:r>
              <a:rPr lang="fr-FR" b="1" u="sng" dirty="0" err="1">
                <a:solidFill>
                  <a:schemeClr val="tx2"/>
                </a:solidFill>
                <a:latin typeface="Cambria" panose="02040503050406030204" pitchFamily="18" charset="0"/>
              </a:rPr>
              <a:t>m</a:t>
            </a:r>
            <a:r>
              <a:rPr lang="fr-FR" b="1" u="sng" dirty="0" err="1" smtClean="0">
                <a:solidFill>
                  <a:schemeClr val="tx2"/>
                </a:solidFill>
                <a:latin typeface="Cambria" panose="02040503050406030204" pitchFamily="18" charset="0"/>
              </a:rPr>
              <a:t>ap</a:t>
            </a:r>
            <a:r>
              <a:rPr lang="fr-FR" b="1" u="sng" dirty="0" smtClean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fr-FR" b="1" u="sng" dirty="0" err="1" smtClean="0">
                <a:solidFill>
                  <a:schemeClr val="tx2"/>
                </a:solidFill>
                <a:latin typeface="Cambria" panose="02040503050406030204" pitchFamily="18" charset="0"/>
              </a:rPr>
              <a:t>dated</a:t>
            </a:r>
            <a:r>
              <a:rPr lang="fr-FR" b="1" u="sng" dirty="0" smtClean="0">
                <a:solidFill>
                  <a:schemeClr val="tx2"/>
                </a:solidFill>
                <a:latin typeface="Cambria" panose="02040503050406030204" pitchFamily="18" charset="0"/>
              </a:rPr>
              <a:t> 1976</a:t>
            </a:r>
          </a:p>
          <a:p>
            <a:endParaRPr lang="fr-FR" b="1" dirty="0">
              <a:solidFill>
                <a:schemeClr val="tx2"/>
              </a:solidFill>
              <a:latin typeface="Cambria" panose="02040503050406030204" pitchFamily="18" charset="0"/>
            </a:endParaRPr>
          </a:p>
          <a:p>
            <a:r>
              <a:rPr lang="fr-FR" sz="1400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fr-FR" sz="1400" b="1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fr-FR" sz="1400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          Exploration </a:t>
            </a:r>
            <a:r>
              <a:rPr lang="fr-FR" sz="1400" b="1" dirty="0" err="1" smtClean="0">
                <a:solidFill>
                  <a:schemeClr val="tx2"/>
                </a:solidFill>
                <a:latin typeface="Cambria" panose="02040503050406030204" pitchFamily="18" charset="0"/>
              </a:rPr>
              <a:t>oil</a:t>
            </a:r>
            <a:r>
              <a:rPr lang="fr-FR" sz="1400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 and </a:t>
            </a:r>
            <a:r>
              <a:rPr lang="fr-FR" sz="1400" b="1" dirty="0" err="1" smtClean="0">
                <a:solidFill>
                  <a:schemeClr val="tx2"/>
                </a:solidFill>
                <a:latin typeface="Cambria" panose="02040503050406030204" pitchFamily="18" charset="0"/>
              </a:rPr>
              <a:t>gas</a:t>
            </a:r>
            <a:r>
              <a:rPr lang="fr-FR" sz="1400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fr-FR" sz="1400" b="1" dirty="0" err="1" smtClean="0">
                <a:solidFill>
                  <a:schemeClr val="tx2"/>
                </a:solidFill>
                <a:latin typeface="Cambria" panose="02040503050406030204" pitchFamily="18" charset="0"/>
              </a:rPr>
              <a:t>wells</a:t>
            </a:r>
            <a:endParaRPr lang="fr-FR" sz="1400" b="1" dirty="0" smtClean="0">
              <a:solidFill>
                <a:schemeClr val="tx2"/>
              </a:solidFill>
              <a:latin typeface="Cambria" panose="02040503050406030204" pitchFamily="18" charset="0"/>
            </a:endParaRPr>
          </a:p>
          <a:p>
            <a:endParaRPr lang="fr-FR" sz="1400" b="1" dirty="0">
              <a:solidFill>
                <a:schemeClr val="tx2"/>
              </a:solidFill>
              <a:latin typeface="Cambria" panose="02040503050406030204" pitchFamily="18" charset="0"/>
            </a:endParaRPr>
          </a:p>
          <a:p>
            <a:r>
              <a:rPr lang="fr-FR" sz="1400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            Iso-</a:t>
            </a:r>
            <a:r>
              <a:rPr lang="fr-FR" sz="1400" b="1" dirty="0" err="1" smtClean="0">
                <a:solidFill>
                  <a:schemeClr val="tx2"/>
                </a:solidFill>
                <a:latin typeface="Cambria" panose="02040503050406030204" pitchFamily="18" charset="0"/>
              </a:rPr>
              <a:t>depth</a:t>
            </a:r>
            <a:r>
              <a:rPr lang="fr-FR" sz="1400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 top Dogger</a:t>
            </a:r>
          </a:p>
          <a:p>
            <a:endParaRPr lang="fr-FR" sz="1400" b="1" dirty="0">
              <a:solidFill>
                <a:schemeClr val="tx2"/>
              </a:solidFill>
              <a:latin typeface="Cambria" panose="02040503050406030204" pitchFamily="18" charset="0"/>
            </a:endParaRPr>
          </a:p>
          <a:p>
            <a:r>
              <a:rPr lang="fr-FR" sz="1400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             </a:t>
            </a:r>
            <a:r>
              <a:rPr lang="fr-FR" sz="1400" b="1" dirty="0" err="1" smtClean="0">
                <a:solidFill>
                  <a:schemeClr val="tx2"/>
                </a:solidFill>
                <a:latin typeface="Cambria" panose="02040503050406030204" pitchFamily="18" charset="0"/>
              </a:rPr>
              <a:t>Expected</a:t>
            </a:r>
            <a:r>
              <a:rPr lang="fr-FR" sz="1400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 productive zone                 	for the </a:t>
            </a:r>
            <a:r>
              <a:rPr lang="fr-FR" sz="1400" b="1" dirty="0" err="1" smtClean="0">
                <a:solidFill>
                  <a:schemeClr val="tx2"/>
                </a:solidFill>
                <a:latin typeface="Cambria" panose="02040503050406030204" pitchFamily="18" charset="0"/>
              </a:rPr>
              <a:t>reservoir</a:t>
            </a:r>
            <a:endParaRPr lang="en-GB" sz="1400" b="1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  <p:pic>
        <p:nvPicPr>
          <p:cNvPr id="1057" name="Picture 3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6437"/>
            <a:ext cx="298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8" name="Picture 3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6817" y="3032483"/>
            <a:ext cx="298450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9" name="Picture 3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0137" y="690989"/>
            <a:ext cx="298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Connecteur droit 9"/>
          <p:cNvCxnSpPr/>
          <p:nvPr/>
        </p:nvCxnSpPr>
        <p:spPr>
          <a:xfrm>
            <a:off x="6218935" y="3191985"/>
            <a:ext cx="298450" cy="2602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60" name="Picture 36" descr="C:\Users\Christian BOISSAVY\Desktop\Captur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2692" y="3698341"/>
            <a:ext cx="323850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3406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geotherm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5207725"/>
            <a:ext cx="9144000" cy="1650275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11430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Cambria" panose="02040503050406030204" pitchFamily="18" charset="0"/>
              </a:rPr>
              <a:t>Milestones of Dogger exploitation in the Paris </a:t>
            </a:r>
            <a:r>
              <a:rPr lang="fr-FR" sz="2400" b="1" dirty="0" smtClean="0">
                <a:latin typeface="Cambria" panose="02040503050406030204" pitchFamily="18" charset="0"/>
              </a:rPr>
              <a:t>basin</a:t>
            </a:r>
            <a:endParaRPr lang="en-GB" sz="2400" b="1" dirty="0">
              <a:latin typeface="Cambria" panose="02040503050406030204" pitchFamily="18" charset="0"/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95536" y="1340768"/>
            <a:ext cx="8496944" cy="4983832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1960’s-Pre-oil shock: </a:t>
            </a:r>
            <a:r>
              <a:rPr lang="en-US" sz="2000" dirty="0" smtClean="0">
                <a:solidFill>
                  <a:schemeClr val="tx2"/>
                </a:solidFill>
                <a:latin typeface="Cambria" panose="02040503050406030204" pitchFamily="18" charset="0"/>
              </a:rPr>
              <a:t>First attempt (abandoned and second attempt was successful</a:t>
            </a:r>
          </a:p>
          <a:p>
            <a:r>
              <a:rPr lang="en-US" sz="2000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1973-1978-Post first oil shock: </a:t>
            </a:r>
            <a:r>
              <a:rPr lang="en-US" sz="2000" dirty="0" smtClean="0">
                <a:solidFill>
                  <a:schemeClr val="tx2"/>
                </a:solidFill>
                <a:latin typeface="Cambria" panose="02040503050406030204" pitchFamily="18" charset="0"/>
              </a:rPr>
              <a:t>Four completed doublets and enforcement of the legal framework</a:t>
            </a:r>
          </a:p>
          <a:p>
            <a:r>
              <a:rPr lang="en-US" sz="2000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1979-1986-Post second oil shock:</a:t>
            </a:r>
            <a:r>
              <a:rPr lang="en-US" sz="2000" dirty="0" smtClean="0">
                <a:solidFill>
                  <a:schemeClr val="tx2"/>
                </a:solidFill>
                <a:latin typeface="Cambria" panose="02040503050406030204" pitchFamily="18" charset="0"/>
              </a:rPr>
              <a:t> 51 completed doublets with over 90% of success ratio, first well damage symptoms</a:t>
            </a:r>
          </a:p>
          <a:p>
            <a:r>
              <a:rPr lang="en-US" sz="2000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Late 1980’s-Early exploitation stages: </a:t>
            </a:r>
            <a:r>
              <a:rPr lang="en-US" sz="2000" dirty="0" smtClean="0">
                <a:solidFill>
                  <a:schemeClr val="tx2"/>
                </a:solidFill>
                <a:latin typeface="Cambria" panose="02040503050406030204" pitchFamily="18" charset="0"/>
              </a:rPr>
              <a:t>Corrosion/scaling damages and equipment failure (submersible pumps</a:t>
            </a:r>
            <a:r>
              <a:rPr lang="en-US" sz="20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2000" dirty="0" smtClean="0">
                <a:solidFill>
                  <a:schemeClr val="tx2"/>
                </a:solidFill>
                <a:latin typeface="Cambria" panose="02040503050406030204" pitchFamily="18" charset="0"/>
              </a:rPr>
              <a:t>and others)</a:t>
            </a:r>
          </a:p>
          <a:p>
            <a:r>
              <a:rPr lang="en-US" sz="2000" dirty="0" smtClean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1990’s-Technological and managerial maturation:</a:t>
            </a:r>
            <a:r>
              <a:rPr lang="en-US" sz="2000" dirty="0" smtClean="0">
                <a:solidFill>
                  <a:schemeClr val="tx2"/>
                </a:solidFill>
                <a:latin typeface="Cambria" panose="02040503050406030204" pitchFamily="18" charset="0"/>
              </a:rPr>
              <a:t> technical improvements, with R&amp;D stimuli, debt renegotiation, abandonment of 20 non economic and severely damaged doublets</a:t>
            </a:r>
          </a:p>
          <a:p>
            <a:r>
              <a:rPr lang="en-US" sz="2000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2008-2015- Restart of the geothermal business: </a:t>
            </a:r>
            <a:r>
              <a:rPr lang="en-US" sz="2000" dirty="0" smtClean="0">
                <a:solidFill>
                  <a:schemeClr val="tx2"/>
                </a:solidFill>
                <a:latin typeface="Cambria" panose="02040503050406030204" pitchFamily="18" charset="0"/>
              </a:rPr>
              <a:t>ADEME geothermal fund support, private investment, new doublets with upgraded production</a:t>
            </a:r>
          </a:p>
          <a:p>
            <a:endParaRPr lang="en-US" sz="2000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3406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geotherm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5207725"/>
            <a:ext cx="9144000" cy="1650275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Cambria" panose="02040503050406030204" pitchFamily="18" charset="0"/>
              </a:rPr>
              <a:t>Typical geothermal doublet scheme in Ile de France</a:t>
            </a:r>
            <a:endParaRPr lang="en-US" sz="2400" b="1" dirty="0">
              <a:latin typeface="Cambria" panose="020405030504060302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7148675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7821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geotherm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5207725"/>
            <a:ext cx="9144000" cy="1650275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07504" y="15802"/>
            <a:ext cx="8712968" cy="11430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Cambria" panose="02040503050406030204" pitchFamily="18" charset="0"/>
              </a:rPr>
              <a:t>Concentration in Val de Marne has to be carefully managed</a:t>
            </a:r>
            <a:endParaRPr lang="en-US" sz="2400" b="1" dirty="0">
              <a:latin typeface="Cambria" panose="020405030504060302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70955"/>
            <a:ext cx="4464496" cy="399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9391" y="1490950"/>
            <a:ext cx="3535057" cy="395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Connecteur droit avec flèche 4"/>
          <p:cNvCxnSpPr/>
          <p:nvPr/>
        </p:nvCxnSpPr>
        <p:spPr>
          <a:xfrm flipH="1">
            <a:off x="2411760" y="1490950"/>
            <a:ext cx="2657631" cy="157801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>
            <a:endCxn id="10" idx="1"/>
          </p:cNvCxnSpPr>
          <p:nvPr/>
        </p:nvCxnSpPr>
        <p:spPr>
          <a:xfrm flipH="1" flipV="1">
            <a:off x="2411760" y="3165013"/>
            <a:ext cx="2633579" cy="2232247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411760" y="3068959"/>
            <a:ext cx="72008" cy="19210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7821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geotherm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5207725"/>
            <a:ext cx="9144000" cy="1650275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51520" y="-99392"/>
            <a:ext cx="8229600" cy="11430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Cambria" panose="02040503050406030204" pitchFamily="18" charset="0"/>
              </a:rPr>
              <a:t>Development issues and gained experience</a:t>
            </a:r>
            <a:br>
              <a:rPr lang="en-US" sz="2400" b="1" dirty="0" smtClean="0">
                <a:latin typeface="Cambria" panose="02040503050406030204" pitchFamily="18" charset="0"/>
              </a:rPr>
            </a:br>
            <a:r>
              <a:rPr lang="en-US" sz="2400" dirty="0" smtClean="0">
                <a:latin typeface="Cambria" panose="02040503050406030204" pitchFamily="18" charset="0"/>
              </a:rPr>
              <a:t>The thermal breakthrough</a:t>
            </a:r>
            <a:endParaRPr lang="en-US" sz="2400" dirty="0">
              <a:latin typeface="Cambria" panose="020405030504060302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7301"/>
          <a:stretch/>
        </p:blipFill>
        <p:spPr bwMode="auto">
          <a:xfrm>
            <a:off x="899592" y="1448790"/>
            <a:ext cx="7200800" cy="4305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7821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1065</TotalTime>
  <Words>720</Words>
  <Application>Microsoft Office PowerPoint</Application>
  <PresentationFormat>Diavoorstelling (4:3)</PresentationFormat>
  <Paragraphs>78</Paragraphs>
  <Slides>31</Slides>
  <Notes>0</Notes>
  <HiddenSlides>0</HiddenSlides>
  <MMClips>0</MMClips>
  <ScaleCrop>false</ScaleCrop>
  <HeadingPairs>
    <vt:vector size="4" baseType="variant">
      <vt:variant>
        <vt:lpstr>Ontwerpsjabloon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32" baseType="lpstr">
      <vt:lpstr>Flow</vt:lpstr>
      <vt:lpstr>Dia 1</vt:lpstr>
      <vt:lpstr>The abundance of various geothermal resources</vt:lpstr>
      <vt:lpstr>63 Existing geothermal DH systems in France (2012)</vt:lpstr>
      <vt:lpstr>The favourable geological conditions in the Paris basin</vt:lpstr>
      <vt:lpstr>Dia 5</vt:lpstr>
      <vt:lpstr>Milestones of Dogger exploitation in the Paris basin</vt:lpstr>
      <vt:lpstr>Typical geothermal doublet scheme in Ile de France</vt:lpstr>
      <vt:lpstr>Concentration in Val de Marne has to be carefully managed</vt:lpstr>
      <vt:lpstr>Development issues and gained experience The thermal breakthrough</vt:lpstr>
      <vt:lpstr>Development issues and gained experience</vt:lpstr>
      <vt:lpstr>Development issues and gained experience</vt:lpstr>
      <vt:lpstr>Development issues and gained experience The ageing of wells is the true limitation of the operations realized in the 1980s</vt:lpstr>
      <vt:lpstr>Development issues and gained experience New schemes to revamp the old doublets</vt:lpstr>
      <vt:lpstr>Development issues and gained experience</vt:lpstr>
      <vt:lpstr>Development issues and gained experience</vt:lpstr>
      <vt:lpstr>Dia 16</vt:lpstr>
      <vt:lpstr>New plants and remediation of old doublets</vt:lpstr>
      <vt:lpstr>Dia 18</vt:lpstr>
      <vt:lpstr>New technologies to be utilised in Cachan</vt:lpstr>
      <vt:lpstr>More than 400 MW th installed for direct uses GeoDH systems  </vt:lpstr>
      <vt:lpstr>The key for success in Paris has been the risk mitigation system put in place by ADEME</vt:lpstr>
      <vt:lpstr>The Short Term Risk: insurance principles</vt:lpstr>
      <vt:lpstr>The Short Term Risk: insurance principles</vt:lpstr>
      <vt:lpstr>The Short Term Risk: insurance principles</vt:lpstr>
      <vt:lpstr>The Long Term Risk: insurance principles</vt:lpstr>
      <vt:lpstr>The Long Term Risk: insurance principles The contract duration is 15 years</vt:lpstr>
      <vt:lpstr>The Long Term Risk: insurance principles</vt:lpstr>
      <vt:lpstr>Creation of the fund in 1980 by ADEME and public authorities.  The fund is managed by a private company owned by the Caisse des dépôts et Consignations.</vt:lpstr>
      <vt:lpstr>Management of the Fund</vt:lpstr>
      <vt:lpstr>The recapitulative  result of the fund after 34 years </vt:lpstr>
      <vt:lpstr>Dia 31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EGC2013</dc:creator>
  <cp:keywords>EGC 2013</cp:keywords>
  <cp:lastModifiedBy>Anne Martine Dortland</cp:lastModifiedBy>
  <cp:revision>93</cp:revision>
  <dcterms:created xsi:type="dcterms:W3CDTF">2015-02-24T10:25:00Z</dcterms:created>
  <dcterms:modified xsi:type="dcterms:W3CDTF">2015-02-24T10:26:46Z</dcterms:modified>
</cp:coreProperties>
</file>