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2"/>
  </p:notesMasterIdLst>
  <p:handoutMasterIdLst>
    <p:handoutMasterId r:id="rId23"/>
  </p:handoutMasterIdLst>
  <p:sldIdLst>
    <p:sldId id="299" r:id="rId6"/>
    <p:sldId id="316" r:id="rId7"/>
    <p:sldId id="315" r:id="rId8"/>
    <p:sldId id="301" r:id="rId9"/>
    <p:sldId id="302" r:id="rId10"/>
    <p:sldId id="303" r:id="rId11"/>
    <p:sldId id="304" r:id="rId12"/>
    <p:sldId id="312" r:id="rId13"/>
    <p:sldId id="319" r:id="rId14"/>
    <p:sldId id="306" r:id="rId15"/>
    <p:sldId id="318" r:id="rId16"/>
    <p:sldId id="320" r:id="rId17"/>
    <p:sldId id="317" r:id="rId18"/>
    <p:sldId id="308" r:id="rId19"/>
    <p:sldId id="314" r:id="rId20"/>
    <p:sldId id="297" r:id="rId21"/>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9822" autoAdjust="0"/>
  </p:normalViewPr>
  <p:slideViewPr>
    <p:cSldViewPr showGuides="1">
      <p:cViewPr varScale="1">
        <p:scale>
          <a:sx n="74" d="100"/>
          <a:sy n="74" d="100"/>
        </p:scale>
        <p:origin x="-12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1872" y="2994"/>
      </p:cViewPr>
      <p:guideLst>
        <p:guide orient="horz" pos="3157"/>
        <p:guide pos="217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4870" cy="315600"/>
          </a:xfrm>
          <a:prstGeom prst="rect">
            <a:avLst/>
          </a:prstGeom>
        </p:spPr>
        <p:txBody>
          <a:bodyPr vert="horz" lIns="92728" tIns="46364" rIns="92728" bIns="46364" rtlCol="0"/>
          <a:lstStyle>
            <a:lvl1pPr algn="l">
              <a:defRPr sz="1200"/>
            </a:lvl1pPr>
          </a:lstStyle>
          <a:p>
            <a:endParaRPr lang="en-US" sz="1000" cap="all">
              <a:solidFill>
                <a:schemeClr val="tx2"/>
              </a:solidFill>
            </a:endParaRPr>
          </a:p>
        </p:txBody>
      </p:sp>
      <p:sp>
        <p:nvSpPr>
          <p:cNvPr id="3" name="Date Placeholder 2"/>
          <p:cNvSpPr>
            <a:spLocks noGrp="1"/>
          </p:cNvSpPr>
          <p:nvPr>
            <p:ph type="dt" sz="quarter" idx="1"/>
          </p:nvPr>
        </p:nvSpPr>
        <p:spPr>
          <a:xfrm>
            <a:off x="3901699" y="0"/>
            <a:ext cx="2984870" cy="315600"/>
          </a:xfrm>
          <a:prstGeom prst="rect">
            <a:avLst/>
          </a:prstGeom>
        </p:spPr>
        <p:txBody>
          <a:bodyPr vert="horz" lIns="92728" tIns="46364" rIns="92728" bIns="46364" rtlCol="0"/>
          <a:lstStyle>
            <a:lvl1pPr algn="r">
              <a:defRPr sz="1200"/>
            </a:lvl1pPr>
          </a:lstStyle>
          <a:p>
            <a:fld id="{DC72A546-9914-46C4-B573-22E56B34477E}" type="datetimeFigureOut">
              <a:rPr lang="en-US" sz="1000" cap="all">
                <a:solidFill>
                  <a:schemeClr val="tx2"/>
                </a:solidFill>
              </a:rPr>
              <a:t>2/19/2015</a:t>
            </a:fld>
            <a:endParaRPr lang="en-US" sz="1000" cap="all">
              <a:solidFill>
                <a:schemeClr val="tx2"/>
              </a:solidFill>
            </a:endParaRPr>
          </a:p>
        </p:txBody>
      </p:sp>
      <p:sp>
        <p:nvSpPr>
          <p:cNvPr id="4" name="Footer Placeholder 3"/>
          <p:cNvSpPr>
            <a:spLocks noGrp="1"/>
          </p:cNvSpPr>
          <p:nvPr>
            <p:ph type="ftr" sz="quarter" idx="2"/>
          </p:nvPr>
        </p:nvSpPr>
        <p:spPr>
          <a:xfrm>
            <a:off x="3" y="9704700"/>
            <a:ext cx="2984870" cy="315600"/>
          </a:xfrm>
          <a:prstGeom prst="rect">
            <a:avLst/>
          </a:prstGeom>
        </p:spPr>
        <p:txBody>
          <a:bodyPr vert="horz" lIns="92728" tIns="46364" rIns="92728" bIns="46364" rtlCol="0" anchor="b"/>
          <a:lstStyle>
            <a:lvl1pPr algn="l">
              <a:defRPr sz="1200"/>
            </a:lvl1pPr>
          </a:lstStyle>
          <a:p>
            <a:endParaRPr lang="en-US" sz="1000" cap="all">
              <a:solidFill>
                <a:schemeClr val="tx2"/>
              </a:solidFill>
            </a:endParaRPr>
          </a:p>
        </p:txBody>
      </p:sp>
      <p:sp>
        <p:nvSpPr>
          <p:cNvPr id="5" name="Slide Number Placeholder 4"/>
          <p:cNvSpPr>
            <a:spLocks noGrp="1"/>
          </p:cNvSpPr>
          <p:nvPr>
            <p:ph type="sldNum" sz="quarter" idx="3"/>
          </p:nvPr>
        </p:nvSpPr>
        <p:spPr>
          <a:xfrm>
            <a:off x="3901699" y="9704700"/>
            <a:ext cx="2984870" cy="315600"/>
          </a:xfrm>
          <a:prstGeom prst="rect">
            <a:avLst/>
          </a:prstGeom>
        </p:spPr>
        <p:txBody>
          <a:bodyPr vert="horz" lIns="92728" tIns="46364" rIns="92728" bIns="46364" rtlCol="0" anchor="b"/>
          <a:lstStyle>
            <a:lvl1pPr algn="r">
              <a:defRPr sz="1200"/>
            </a:lvl1pPr>
          </a:lstStyle>
          <a:p>
            <a:fld id="{755C2560-1AD0-4034-9065-2F5C074C7AAA}" type="slidenum">
              <a:rPr lang="en-US" sz="1000" cap="all">
                <a:solidFill>
                  <a:schemeClr val="tx2"/>
                </a:solidFill>
              </a:rPr>
              <a:t>‹#›</a:t>
            </a:fld>
            <a:endParaRPr lang="en-US" sz="1000" cap="all">
              <a:solidFill>
                <a:schemeClr val="tx2"/>
              </a:solidFill>
            </a:endParaRPr>
          </a:p>
        </p:txBody>
      </p:sp>
    </p:spTree>
    <p:extLst>
      <p:ext uri="{BB962C8B-B14F-4D97-AF65-F5344CB8AC3E}">
        <p14:creationId xmlns:p14="http://schemas.microsoft.com/office/powerpoint/2010/main" val="4278293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4870" cy="315600"/>
          </a:xfrm>
          <a:prstGeom prst="rect">
            <a:avLst/>
          </a:prstGeom>
        </p:spPr>
        <p:txBody>
          <a:bodyPr vert="horz" lIns="92728" tIns="46364" rIns="92728" bIns="46364" rtlCol="0"/>
          <a:lstStyle>
            <a:lvl1pPr algn="l">
              <a:defRPr sz="1000" cap="all" baseline="0">
                <a:solidFill>
                  <a:schemeClr val="tx2"/>
                </a:solidFill>
              </a:defRPr>
            </a:lvl1pPr>
          </a:lstStyle>
          <a:p>
            <a:endParaRPr lang="en-US"/>
          </a:p>
        </p:txBody>
      </p:sp>
      <p:sp>
        <p:nvSpPr>
          <p:cNvPr id="3" name="Date Placeholder 2"/>
          <p:cNvSpPr>
            <a:spLocks noGrp="1"/>
          </p:cNvSpPr>
          <p:nvPr>
            <p:ph type="dt" idx="1"/>
          </p:nvPr>
        </p:nvSpPr>
        <p:spPr>
          <a:xfrm>
            <a:off x="3901699" y="0"/>
            <a:ext cx="2984870" cy="315600"/>
          </a:xfrm>
          <a:prstGeom prst="rect">
            <a:avLst/>
          </a:prstGeom>
        </p:spPr>
        <p:txBody>
          <a:bodyPr vert="horz" lIns="92728" tIns="46364" rIns="92728" bIns="46364" rtlCol="0"/>
          <a:lstStyle>
            <a:lvl1pPr algn="r">
              <a:defRPr sz="1000" cap="all" baseline="0">
                <a:solidFill>
                  <a:schemeClr val="tx2"/>
                </a:solidFill>
              </a:defRPr>
            </a:lvl1pPr>
          </a:lstStyle>
          <a:p>
            <a:fld id="{1E82549D-28AF-4560-8A61-7DC0A2CA9E38}" type="datetimeFigureOut">
              <a:rPr lang="en-US" smtClean="0"/>
              <a:pPr/>
              <a:t>2/19/2015</a:t>
            </a:fld>
            <a:endParaRPr lang="en-US"/>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2728" tIns="46364" rIns="92728" bIns="46364" rtlCol="0" anchor="ctr"/>
          <a:lstStyle/>
          <a:p>
            <a:endParaRPr lang="en-US"/>
          </a:p>
        </p:txBody>
      </p:sp>
      <p:sp>
        <p:nvSpPr>
          <p:cNvPr id="5" name="Notes Placeholder 4"/>
          <p:cNvSpPr>
            <a:spLocks noGrp="1"/>
          </p:cNvSpPr>
          <p:nvPr>
            <p:ph type="body" sz="quarter" idx="3"/>
          </p:nvPr>
        </p:nvSpPr>
        <p:spPr>
          <a:xfrm>
            <a:off x="688817" y="4759642"/>
            <a:ext cx="5510530" cy="4734000"/>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 y="9704700"/>
            <a:ext cx="2984870" cy="315600"/>
          </a:xfrm>
          <a:prstGeom prst="rect">
            <a:avLst/>
          </a:prstGeom>
        </p:spPr>
        <p:txBody>
          <a:bodyPr vert="horz" lIns="92728" tIns="46364" rIns="92728" bIns="46364" rtlCol="0" anchor="b"/>
          <a:lstStyle>
            <a:lvl1pPr algn="l">
              <a:defRPr sz="1000" cap="all" baseline="0">
                <a:solidFill>
                  <a:schemeClr val="tx2"/>
                </a:solidFill>
              </a:defRPr>
            </a:lvl1pPr>
          </a:lstStyle>
          <a:p>
            <a:endParaRPr lang="en-US"/>
          </a:p>
        </p:txBody>
      </p:sp>
      <p:sp>
        <p:nvSpPr>
          <p:cNvPr id="7" name="Slide Number Placeholder 6"/>
          <p:cNvSpPr>
            <a:spLocks noGrp="1"/>
          </p:cNvSpPr>
          <p:nvPr>
            <p:ph type="sldNum" sz="quarter" idx="5"/>
          </p:nvPr>
        </p:nvSpPr>
        <p:spPr>
          <a:xfrm>
            <a:off x="3901699" y="9704700"/>
            <a:ext cx="2984870" cy="315600"/>
          </a:xfrm>
          <a:prstGeom prst="rect">
            <a:avLst/>
          </a:prstGeom>
        </p:spPr>
        <p:txBody>
          <a:bodyPr vert="horz" lIns="92728" tIns="46364" rIns="92728" bIns="46364" rtlCol="0" anchor="b"/>
          <a:lstStyle>
            <a:lvl1pPr algn="r">
              <a:defRPr sz="1000" cap="all" baseline="0">
                <a:solidFill>
                  <a:schemeClr val="tx2"/>
                </a:solidFill>
              </a:defRPr>
            </a:lvl1pPr>
          </a:lstStyle>
          <a:p>
            <a:fld id="{29974E45-5265-4605-9030-E70568EB437E}" type="slidenum">
              <a:rPr lang="en-US" smtClean="0"/>
              <a:pPr/>
              <a:t>‹#›</a:t>
            </a:fld>
            <a:endParaRPr lang="en-US"/>
          </a:p>
        </p:txBody>
      </p:sp>
    </p:spTree>
    <p:extLst>
      <p:ext uri="{BB962C8B-B14F-4D97-AF65-F5344CB8AC3E}">
        <p14:creationId xmlns:p14="http://schemas.microsoft.com/office/powerpoint/2010/main" val="1686130562"/>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Wingdings" pitchFamily="2" charset="2"/>
      <a:buChar char="§"/>
      <a:defRPr sz="1200" kern="1200">
        <a:solidFill>
          <a:schemeClr val="tx2"/>
        </a:solidFill>
        <a:latin typeface="+mn-lt"/>
        <a:ea typeface="+mn-ea"/>
        <a:cs typeface="+mn-cs"/>
      </a:defRPr>
    </a:lvl1pPr>
    <a:lvl2pPr marL="540000" indent="-180000" algn="l" defTabSz="914400" rtl="0" eaLnBrk="1" latinLnBrk="0" hangingPunct="1">
      <a:buClr>
        <a:schemeClr val="tx2">
          <a:lumMod val="50000"/>
          <a:lumOff val="50000"/>
        </a:schemeClr>
      </a:buClr>
      <a:buFont typeface="Wingdings" pitchFamily="2" charset="2"/>
      <a:buChar char="§"/>
      <a:defRPr sz="1200" kern="1200">
        <a:solidFill>
          <a:schemeClr val="tx2"/>
        </a:solidFill>
        <a:latin typeface="+mn-lt"/>
        <a:ea typeface="+mn-ea"/>
        <a:cs typeface="+mn-cs"/>
      </a:defRPr>
    </a:lvl2pPr>
    <a:lvl3pPr marL="900000" indent="-180000" algn="l" defTabSz="914400" rtl="0" eaLnBrk="1" latinLnBrk="0" hangingPunct="1">
      <a:buClr>
        <a:schemeClr val="tx2">
          <a:lumMod val="50000"/>
          <a:lumOff val="50000"/>
        </a:schemeClr>
      </a:buClr>
      <a:buFont typeface="Wingdings" pitchFamily="2" charset="2"/>
      <a:buChar char="§"/>
      <a:defRPr sz="1200" kern="1200">
        <a:solidFill>
          <a:schemeClr val="tx2"/>
        </a:solidFill>
        <a:latin typeface="+mn-lt"/>
        <a:ea typeface="+mn-ea"/>
        <a:cs typeface="+mn-cs"/>
      </a:defRPr>
    </a:lvl3pPr>
    <a:lvl4pPr marL="1260000" indent="-180000" algn="l" defTabSz="914400" rtl="0" eaLnBrk="1" latinLnBrk="0" hangingPunct="1">
      <a:buClr>
        <a:schemeClr val="tx2">
          <a:lumMod val="50000"/>
          <a:lumOff val="50000"/>
        </a:schemeClr>
      </a:buClr>
      <a:buFont typeface="Wingdings" pitchFamily="2" charset="2"/>
      <a:buChar char="§"/>
      <a:defRPr sz="1200" kern="1200">
        <a:solidFill>
          <a:schemeClr val="tx2"/>
        </a:solidFill>
        <a:latin typeface="+mn-lt"/>
        <a:ea typeface="+mn-ea"/>
        <a:cs typeface="+mn-cs"/>
      </a:defRPr>
    </a:lvl4pPr>
    <a:lvl5pPr marL="1620000" indent="-180000" algn="l" defTabSz="914400" rtl="0" eaLnBrk="1" latinLnBrk="0" hangingPunct="1">
      <a:buClr>
        <a:schemeClr val="tx2">
          <a:lumMod val="50000"/>
          <a:lumOff val="50000"/>
        </a:schemeClr>
      </a:buClr>
      <a:buFont typeface="Wingdings" pitchFamily="2" charset="2"/>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776650"/>
            <a:ext cx="5510530" cy="4734000"/>
          </a:xfrm>
        </p:spPr>
        <p:txBody>
          <a:bodyPr/>
          <a:lstStyle/>
          <a:p>
            <a:r>
              <a:rPr lang="en-GB" dirty="0" smtClean="0"/>
              <a:t>Thank you Professor Bruhn for your introduction and a thank you to DAP for allowing me to speak here today about our ideas to improve the drilling process.</a:t>
            </a:r>
          </a:p>
          <a:p>
            <a:endParaRPr lang="en-GB" b="1" dirty="0"/>
          </a:p>
          <a:p>
            <a:r>
              <a:rPr lang="en-GB" b="1" dirty="0" err="1" smtClean="0"/>
              <a:t>Huisman</a:t>
            </a:r>
            <a:r>
              <a:rPr lang="en-GB" b="1" dirty="0" smtClean="0"/>
              <a:t> Well Technology  (HWT) </a:t>
            </a:r>
            <a:r>
              <a:rPr lang="en-GB" dirty="0" smtClean="0"/>
              <a:t> is  a joint venture between </a:t>
            </a:r>
            <a:r>
              <a:rPr lang="en-GB" b="1" dirty="0" smtClean="0"/>
              <a:t>Well Engineering Partners</a:t>
            </a:r>
            <a:r>
              <a:rPr lang="en-GB" dirty="0" smtClean="0"/>
              <a:t> and  </a:t>
            </a:r>
            <a:r>
              <a:rPr lang="en-GB" b="1" dirty="0" err="1" smtClean="0"/>
              <a:t>Huisman</a:t>
            </a:r>
            <a:r>
              <a:rPr lang="en-GB" b="1" dirty="0" smtClean="0"/>
              <a:t> Equipment</a:t>
            </a:r>
            <a:r>
              <a:rPr lang="en-GB" dirty="0" smtClean="0"/>
              <a:t>  and combines the expertise and understanding of  the drilling process with a highly skilled and innovative equipment manufacturer for the drilling and offshore industry. Together these companies share a vision of improving the drilling process.</a:t>
            </a:r>
          </a:p>
          <a:p>
            <a:endParaRPr lang="en-GB" dirty="0" smtClean="0"/>
          </a:p>
          <a:p>
            <a:r>
              <a:rPr lang="en-GB" dirty="0" smtClean="0"/>
              <a:t>In the current drilling climate and especially geothermal drilling, the total well cost (and  residual risk) can make or break a project.</a:t>
            </a:r>
            <a:endParaRPr lang="nl-NL" dirty="0" smtClean="0"/>
          </a:p>
          <a:p>
            <a:endParaRPr lang="en-US" dirty="0" smtClean="0"/>
          </a:p>
          <a:p>
            <a:r>
              <a:rPr lang="en-US" dirty="0" err="1" smtClean="0"/>
              <a:t>Huisman</a:t>
            </a:r>
            <a:r>
              <a:rPr lang="en-US" dirty="0" smtClean="0"/>
              <a:t> Well Technology works on solutions to increase the efficiency of the complete drilling process. We are looking at </a:t>
            </a:r>
            <a:r>
              <a:rPr lang="en-GB" dirty="0" smtClean="0"/>
              <a:t>solutions for both downhole and  surface equipment .</a:t>
            </a:r>
            <a:endParaRPr lang="nl-NL" dirty="0" smtClean="0"/>
          </a:p>
          <a:p>
            <a:endParaRPr lang="en-US" dirty="0" smtClean="0"/>
          </a:p>
          <a:p>
            <a:r>
              <a:rPr lang="en-US" dirty="0" smtClean="0"/>
              <a:t>Today I would like to share some of our ideas and show you  where we  are heading.</a:t>
            </a:r>
          </a:p>
          <a:p>
            <a:endParaRPr lang="en-US" dirty="0"/>
          </a:p>
          <a:p>
            <a:r>
              <a:rPr lang="en-US" dirty="0" smtClean="0"/>
              <a:t>But let’s first have a quick look at  where we are coming from and where we are today.</a:t>
            </a:r>
          </a:p>
          <a:p>
            <a:endParaRPr lang="en-GB" dirty="0" smtClean="0"/>
          </a:p>
          <a:p>
            <a:pPr marL="0" indent="0">
              <a:buNone/>
            </a:pPr>
            <a:endParaRPr lang="en-GB" dirty="0" smtClean="0"/>
          </a:p>
          <a:p>
            <a:endParaRPr lang="en-US" dirty="0"/>
          </a:p>
        </p:txBody>
      </p:sp>
      <p:sp>
        <p:nvSpPr>
          <p:cNvPr id="4" name="Slide Number Placeholder 3"/>
          <p:cNvSpPr>
            <a:spLocks noGrp="1"/>
          </p:cNvSpPr>
          <p:nvPr>
            <p:ph type="sldNum" sz="quarter" idx="10"/>
          </p:nvPr>
        </p:nvSpPr>
        <p:spPr/>
        <p:txBody>
          <a:bodyPr/>
          <a:lstStyle/>
          <a:p>
            <a:fld id="{29974E45-5265-4605-9030-E70568EB437E}" type="slidenum">
              <a:rPr lang="en-US" smtClean="0"/>
              <a:t>1</a:t>
            </a:fld>
            <a:endParaRPr lang="en-US" dirty="0"/>
          </a:p>
        </p:txBody>
      </p:sp>
    </p:spTree>
    <p:extLst>
      <p:ext uri="{BB962C8B-B14F-4D97-AF65-F5344CB8AC3E}">
        <p14:creationId xmlns:p14="http://schemas.microsoft.com/office/powerpoint/2010/main" val="374584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ECI system is a level 3 casing while drilling system, which means that it uses a retrievable BHA that locks in a profile at the bottom of a casing string. </a:t>
            </a:r>
          </a:p>
          <a:p>
            <a:endParaRPr lang="nl-NL" dirty="0" smtClean="0"/>
          </a:p>
          <a:p>
            <a:r>
              <a:rPr lang="nl-NL" dirty="0" smtClean="0"/>
              <a:t>The main components are a bit, an underreamer and a lock down device.</a:t>
            </a:r>
          </a:p>
          <a:p>
            <a:endParaRPr lang="nl-NL" dirty="0" smtClean="0"/>
          </a:p>
          <a:p>
            <a:r>
              <a:rPr lang="nl-NL" dirty="0" smtClean="0"/>
              <a:t>It can be run in combination with any motor or Rotary steerable system and regular MWD &amp; LWD tools. </a:t>
            </a:r>
          </a:p>
          <a:p>
            <a:endParaRPr lang="nl-NL" dirty="0" smtClean="0"/>
          </a:p>
          <a:p>
            <a:r>
              <a:rPr lang="nl-NL" dirty="0" smtClean="0"/>
              <a:t>Motor and tools will remain inside the casing (so they are well protected) with only a short stick-out of bit and reamer; this gives a well stabilized assembly for efficient drilling.</a:t>
            </a:r>
          </a:p>
          <a:p>
            <a:endParaRPr lang="nl-NL" dirty="0" smtClean="0"/>
          </a:p>
          <a:p>
            <a:r>
              <a:rPr lang="nl-NL" dirty="0" smtClean="0"/>
              <a:t>The hole is being cased while it is drilled and the bit and BHA can be retrieved when TD is reached, or whenever there is a need to make changes to the assembly.  The BHA can be retrieved to surface very fast by a cable or even pumped up &gt;&gt; So no pipe tripping!</a:t>
            </a:r>
          </a:p>
          <a:p>
            <a:endParaRPr lang="nl-NL" dirty="0" smtClean="0"/>
          </a:p>
          <a:p>
            <a:r>
              <a:rPr lang="nl-NL" dirty="0" smtClean="0"/>
              <a:t>When integrated in the rig system (by preference on Huisman’s own rigs) the rig crews can operate the system, eliminating the need for external Directional Drilling Services and Tubular running services.</a:t>
            </a:r>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10</a:t>
            </a:fld>
            <a:endParaRPr lang="en-US"/>
          </a:p>
        </p:txBody>
      </p:sp>
    </p:spTree>
    <p:extLst>
      <p:ext uri="{BB962C8B-B14F-4D97-AF65-F5344CB8AC3E}">
        <p14:creationId xmlns:p14="http://schemas.microsoft.com/office/powerpoint/2010/main" val="344678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0" lvl="0" indent="0">
              <a:buNone/>
            </a:pPr>
            <a:r>
              <a:rPr lang="en-US" dirty="0" smtClean="0"/>
              <a:t>ADVANTAGES  of ECI are</a:t>
            </a:r>
          </a:p>
          <a:p>
            <a:pPr marL="0" lvl="0" indent="0">
              <a:buNone/>
            </a:pPr>
            <a:endParaRPr lang="en-US" dirty="0" smtClean="0"/>
          </a:p>
          <a:p>
            <a:pPr marL="342900" lvl="0" indent="-342900">
              <a:buFont typeface="Arial" pitchFamily="34" charset="0"/>
              <a:buChar char="•"/>
            </a:pPr>
            <a:r>
              <a:rPr lang="en-US" dirty="0" smtClean="0"/>
              <a:t>Fast </a:t>
            </a:r>
            <a:r>
              <a:rPr lang="en-US" dirty="0"/>
              <a:t>tripping for BHA changes (cable or pressure assisted):	</a:t>
            </a:r>
            <a:endParaRPr lang="en-US" dirty="0" smtClean="0"/>
          </a:p>
          <a:p>
            <a:pPr marL="702900" lvl="1" indent="-342900">
              <a:buFont typeface="Arial" pitchFamily="34" charset="0"/>
              <a:buChar char="•"/>
            </a:pPr>
            <a:r>
              <a:rPr lang="en-US" dirty="0" smtClean="0"/>
              <a:t>Less handling:  </a:t>
            </a:r>
            <a:r>
              <a:rPr lang="en-US" dirty="0"/>
              <a:t>increases personnel </a:t>
            </a:r>
            <a:r>
              <a:rPr lang="en-US" dirty="0" smtClean="0"/>
              <a:t>safety and saves </a:t>
            </a:r>
            <a:r>
              <a:rPr lang="en-US" dirty="0"/>
              <a:t>time, </a:t>
            </a:r>
            <a:endParaRPr lang="en-US" dirty="0" smtClean="0"/>
          </a:p>
          <a:p>
            <a:pPr marL="702900" lvl="1" indent="-342900">
              <a:buFont typeface="Arial" pitchFamily="34" charset="0"/>
              <a:buChar char="•"/>
            </a:pPr>
            <a:r>
              <a:rPr lang="en-US" dirty="0" smtClean="0"/>
              <a:t>A casing drive and power slips eliminate the need for Tubular running services and crew</a:t>
            </a:r>
          </a:p>
          <a:p>
            <a:pPr marL="0" lvl="0" indent="0">
              <a:buNone/>
            </a:pPr>
            <a:endParaRPr lang="en-US" dirty="0"/>
          </a:p>
          <a:p>
            <a:pPr marL="342900" indent="-342900">
              <a:buFont typeface="Arial" pitchFamily="34" charset="0"/>
              <a:buChar char="•"/>
            </a:pPr>
            <a:r>
              <a:rPr lang="en-US" dirty="0" smtClean="0"/>
              <a:t>Compared to drilling with drill pipe,  ECI provides a smaller annulus</a:t>
            </a:r>
            <a:r>
              <a:rPr lang="en-US" dirty="0"/>
              <a:t>: </a:t>
            </a:r>
          </a:p>
          <a:p>
            <a:pPr marL="360000" lvl="1" indent="0">
              <a:buNone/>
            </a:pPr>
            <a:r>
              <a:rPr lang="en-US" dirty="0"/>
              <a:t>	</a:t>
            </a:r>
            <a:r>
              <a:rPr lang="en-US" dirty="0" smtClean="0"/>
              <a:t>which leads to better </a:t>
            </a:r>
            <a:r>
              <a:rPr lang="en-US" dirty="0"/>
              <a:t>hole cleaning, </a:t>
            </a:r>
            <a:r>
              <a:rPr lang="en-US" dirty="0" smtClean="0"/>
              <a:t>less hydraulic requirements, a 	simpler mud system</a:t>
            </a:r>
            <a:r>
              <a:rPr lang="en-US" dirty="0"/>
              <a:t> </a:t>
            </a:r>
            <a:r>
              <a:rPr lang="en-US" dirty="0" smtClean="0"/>
              <a:t>and better cement </a:t>
            </a:r>
            <a:r>
              <a:rPr lang="en-US" dirty="0"/>
              <a:t>jobs</a:t>
            </a:r>
          </a:p>
          <a:p>
            <a:pPr marL="360000" lvl="1" indent="0">
              <a:buNone/>
            </a:pPr>
            <a:r>
              <a:rPr lang="en-US" dirty="0"/>
              <a:t>	</a:t>
            </a:r>
            <a:r>
              <a:rPr lang="en-US" dirty="0" smtClean="0"/>
              <a:t>ECI requires lower </a:t>
            </a:r>
            <a:r>
              <a:rPr lang="en-US" dirty="0"/>
              <a:t>mud </a:t>
            </a:r>
            <a:r>
              <a:rPr lang="en-US" dirty="0" smtClean="0"/>
              <a:t>weight</a:t>
            </a:r>
            <a:r>
              <a:rPr lang="en-US" dirty="0"/>
              <a:t> </a:t>
            </a:r>
            <a:r>
              <a:rPr lang="en-US" dirty="0" smtClean="0"/>
              <a:t>(as it requires no trip margin), so we 	reduce the chances for losses and create less reservoir damage.</a:t>
            </a:r>
          </a:p>
          <a:p>
            <a:pPr marL="360000" lvl="1" indent="0">
              <a:buNone/>
            </a:pPr>
            <a:r>
              <a:rPr lang="en-US" dirty="0" smtClean="0"/>
              <a:t> 	</a:t>
            </a:r>
            <a:endParaRPr lang="en-US" dirty="0"/>
          </a:p>
          <a:p>
            <a:pPr marL="342900" indent="-342900">
              <a:buFont typeface="Arial" pitchFamily="34" charset="0"/>
              <a:buChar char="•"/>
            </a:pPr>
            <a:r>
              <a:rPr lang="en-US" dirty="0" smtClean="0"/>
              <a:t>The biggest advantage: the casing </a:t>
            </a:r>
            <a:r>
              <a:rPr lang="en-US" dirty="0"/>
              <a:t>sits directly in place after drilling: </a:t>
            </a:r>
            <a:r>
              <a:rPr lang="en-US" dirty="0" smtClean="0"/>
              <a:t>the hole is being cased off </a:t>
            </a:r>
            <a:r>
              <a:rPr lang="en-US" u="sng" dirty="0" smtClean="0"/>
              <a:t>as</a:t>
            </a:r>
            <a:r>
              <a:rPr lang="en-US" dirty="0" smtClean="0"/>
              <a:t> it is drilled!!</a:t>
            </a:r>
            <a:endParaRPr lang="en-US" dirty="0"/>
          </a:p>
          <a:p>
            <a:pPr marL="360000" lvl="1" indent="0">
              <a:buNone/>
            </a:pPr>
            <a:r>
              <a:rPr lang="en-US" dirty="0"/>
              <a:t>	Less open hole </a:t>
            </a:r>
            <a:r>
              <a:rPr lang="en-US" dirty="0" smtClean="0"/>
              <a:t>time in general means less </a:t>
            </a:r>
            <a:r>
              <a:rPr lang="en-US" dirty="0"/>
              <a:t>hole quality </a:t>
            </a:r>
            <a:r>
              <a:rPr lang="en-US" dirty="0" smtClean="0"/>
              <a:t>problems (or 	at least the negative effects of  it)  &gt; in conventional drilling we are 	spending a lot of time reaming and conditioning the hole, and how 	often did you not get the casing at the required depth? </a:t>
            </a:r>
          </a:p>
          <a:p>
            <a:pPr marL="360000" lvl="1" indent="0">
              <a:buNone/>
            </a:pPr>
            <a:r>
              <a:rPr lang="en-US" dirty="0"/>
              <a:t>	</a:t>
            </a:r>
            <a:r>
              <a:rPr lang="en-US" dirty="0" smtClean="0"/>
              <a:t>Casing while drilling can help to solve this.</a:t>
            </a:r>
          </a:p>
          <a:p>
            <a:pPr marL="0" indent="0">
              <a:buNone/>
            </a:pPr>
            <a:endParaRPr lang="nl-NL" dirty="0" smtClean="0"/>
          </a:p>
          <a:p>
            <a:pPr marL="0" indent="0">
              <a:buNone/>
            </a:pPr>
            <a:r>
              <a:rPr lang="nl-NL" b="1" dirty="0" smtClean="0"/>
              <a:t>In general ECI helps to reduce NON PRODUCTIVE TIME,  </a:t>
            </a:r>
          </a:p>
          <a:p>
            <a:pPr marL="702900" lvl="1" indent="-342900">
              <a:buFont typeface="Arial" pitchFamily="34" charset="0"/>
              <a:buChar char="•"/>
            </a:pPr>
            <a:r>
              <a:rPr lang="nl-NL" b="1" dirty="0"/>
              <a:t>by saving on </a:t>
            </a:r>
            <a:r>
              <a:rPr lang="nl-NL" b="1" dirty="0" smtClean="0"/>
              <a:t>handling and tripping </a:t>
            </a:r>
            <a:endParaRPr lang="nl-NL" b="1" dirty="0"/>
          </a:p>
          <a:p>
            <a:pPr marL="702900" lvl="1" indent="-342900">
              <a:buFont typeface="Arial" pitchFamily="34" charset="0"/>
              <a:buChar char="•"/>
            </a:pPr>
            <a:r>
              <a:rPr lang="nl-NL" b="1" dirty="0"/>
              <a:t>and </a:t>
            </a:r>
            <a:r>
              <a:rPr lang="nl-NL" b="1" dirty="0" smtClean="0"/>
              <a:t>by avoiding </a:t>
            </a:r>
            <a:r>
              <a:rPr lang="nl-NL" b="1" dirty="0"/>
              <a:t>potential problems </a:t>
            </a:r>
            <a:endParaRPr lang="nl-NL" b="1"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11</a:t>
            </a:fld>
            <a:endParaRPr lang="en-US"/>
          </a:p>
        </p:txBody>
      </p:sp>
    </p:spTree>
    <p:extLst>
      <p:ext uri="{BB962C8B-B14F-4D97-AF65-F5344CB8AC3E}">
        <p14:creationId xmlns:p14="http://schemas.microsoft.com/office/powerpoint/2010/main" val="165586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38B904-66CE-47DC-8674-4436D6CC7E67}" type="slidenum">
              <a:rPr lang="en-US">
                <a:solidFill>
                  <a:prstClr val="black"/>
                </a:solidFill>
              </a:rPr>
              <a:pPr>
                <a:defRPr/>
              </a:pPr>
              <a:t>12</a:t>
            </a:fld>
            <a:endParaRPr lang="en-US">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nl-NL" dirty="0" smtClean="0"/>
              <a:t>We are currently developing an automated rotary steerable system to work with the ECI system.</a:t>
            </a:r>
          </a:p>
          <a:p>
            <a:pPr eaLnBrk="1" hangingPunct="1"/>
            <a:endParaRPr lang="nl-NL" dirty="0"/>
          </a:p>
          <a:p>
            <a:pPr eaLnBrk="1" hangingPunct="1"/>
            <a:r>
              <a:rPr lang="nl-NL" dirty="0" smtClean="0"/>
              <a:t>It will be a point the bit system for accurate steering, even in soft soils</a:t>
            </a:r>
          </a:p>
          <a:p>
            <a:pPr eaLnBrk="1" hangingPunct="1"/>
            <a:r>
              <a:rPr lang="nl-NL" dirty="0" smtClean="0"/>
              <a:t>Capable of drilling a curve or dogleg severity of upto  5 degrees per 30meters or 100 foot.</a:t>
            </a:r>
            <a:endParaRPr lang="nl-NL" dirty="0" smtClean="0"/>
          </a:p>
          <a:p>
            <a:pPr eaLnBrk="1" hangingPunct="1"/>
            <a:endParaRPr lang="nl-NL" dirty="0"/>
          </a:p>
          <a:p>
            <a:pPr eaLnBrk="1" hangingPunct="1"/>
            <a:r>
              <a:rPr lang="nl-NL" dirty="0" smtClean="0"/>
              <a:t>It will be controlled from surface by the Driller so there is  no need for directional drillers.</a:t>
            </a:r>
          </a:p>
          <a:p>
            <a:pPr eaLnBrk="1" hangingPunct="1"/>
            <a:endParaRPr lang="nl-NL" dirty="0"/>
          </a:p>
          <a:p>
            <a:pPr eaLnBrk="1" hangingPunct="1"/>
            <a:r>
              <a:rPr lang="nl-NL" dirty="0" smtClean="0"/>
              <a:t>And the biggest advantage of a rotary steerable system over motor drilling is improved penetration rates and better hole quality.</a:t>
            </a:r>
          </a:p>
          <a:p>
            <a:pPr eaLnBrk="1" hangingPunct="1"/>
            <a:endParaRPr lang="nl-N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Managed pressure drilling is drilling overbalanced while maintaining constant bottomhole pressure </a:t>
            </a:r>
            <a:r>
              <a:rPr lang="en-US" dirty="0" smtClean="0"/>
              <a:t>using a combination of mud density, </a:t>
            </a:r>
            <a:r>
              <a:rPr lang="nl-NL" dirty="0" smtClean="0"/>
              <a:t>equivalent circulating density, and </a:t>
            </a:r>
            <a:r>
              <a:rPr lang="en-US" dirty="0" smtClean="0"/>
              <a:t>backpressure. Pressure balance is maintained in a closed-loop fluid system and the back pressure is applied through a pressure control device or choke. </a:t>
            </a:r>
            <a:endParaRPr lang="nl-NL" dirty="0" smtClean="0"/>
          </a:p>
          <a:p>
            <a:endParaRPr lang="nl-NL" dirty="0" smtClean="0"/>
          </a:p>
          <a:p>
            <a:r>
              <a:rPr lang="nl-NL" dirty="0" smtClean="0"/>
              <a:t>MPD </a:t>
            </a:r>
            <a:r>
              <a:rPr lang="en-US" dirty="0" smtClean="0"/>
              <a:t>reduces several drilling problems that lead to non productive time like mud losses, well bore stability issues, and so on. </a:t>
            </a:r>
          </a:p>
          <a:p>
            <a:endParaRPr lang="en-US" dirty="0"/>
          </a:p>
          <a:p>
            <a:r>
              <a:rPr lang="en-US" dirty="0" smtClean="0"/>
              <a:t>At the same time MPD increases safety of drilling operations as one can quickly respond to variations in formation pressure, by applying more or less back pressure.</a:t>
            </a:r>
          </a:p>
          <a:p>
            <a:endParaRPr lang="en-US" dirty="0" smtClean="0"/>
          </a:p>
          <a:p>
            <a:endParaRPr lang="en-US" dirty="0" smtClean="0"/>
          </a:p>
          <a:p>
            <a:endParaRPr lang="en-US" dirty="0" smtClean="0"/>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13</a:t>
            </a:fld>
            <a:endParaRPr lang="en-US"/>
          </a:p>
        </p:txBody>
      </p:sp>
    </p:spTree>
    <p:extLst>
      <p:ext uri="{BB962C8B-B14F-4D97-AF65-F5344CB8AC3E}">
        <p14:creationId xmlns:p14="http://schemas.microsoft.com/office/powerpoint/2010/main" val="401353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p>
          <a:p>
            <a:endParaRPr lang="en-US" dirty="0" smtClean="0"/>
          </a:p>
          <a:p>
            <a:r>
              <a:rPr lang="en-US" dirty="0" err="1" smtClean="0"/>
              <a:t>Huisman</a:t>
            </a:r>
            <a:r>
              <a:rPr lang="en-US" dirty="0" smtClean="0"/>
              <a:t> well technology aims to simplify the drilling process:</a:t>
            </a:r>
          </a:p>
          <a:p>
            <a:endParaRPr lang="en-US" dirty="0" smtClean="0"/>
          </a:p>
          <a:p>
            <a:r>
              <a:rPr lang="en-US" dirty="0" smtClean="0"/>
              <a:t>By increasing the efficiency:</a:t>
            </a:r>
            <a:endParaRPr lang="en-US" dirty="0"/>
          </a:p>
          <a:p>
            <a:pPr lvl="1">
              <a:buClr>
                <a:schemeClr val="accent2"/>
              </a:buClr>
            </a:pPr>
            <a:r>
              <a:rPr lang="en-US" dirty="0" smtClean="0"/>
              <a:t>In application of ECI </a:t>
            </a:r>
            <a:endParaRPr lang="en-US" dirty="0"/>
          </a:p>
          <a:p>
            <a:pPr lvl="1">
              <a:buClr>
                <a:schemeClr val="accent2"/>
              </a:buClr>
            </a:pPr>
            <a:r>
              <a:rPr lang="en-US" dirty="0" smtClean="0"/>
              <a:t>An automated </a:t>
            </a:r>
            <a:r>
              <a:rPr lang="en-US" dirty="0"/>
              <a:t>Rotary </a:t>
            </a:r>
            <a:r>
              <a:rPr lang="en-US" dirty="0" smtClean="0"/>
              <a:t>Steerable System</a:t>
            </a:r>
            <a:endParaRPr lang="en-US" dirty="0"/>
          </a:p>
          <a:p>
            <a:pPr lvl="1">
              <a:buClr>
                <a:schemeClr val="accent2"/>
              </a:buClr>
            </a:pPr>
            <a:r>
              <a:rPr lang="en-US" dirty="0" smtClean="0"/>
              <a:t>And Integrated </a:t>
            </a:r>
            <a:r>
              <a:rPr lang="en-US" dirty="0"/>
              <a:t>Continuous </a:t>
            </a:r>
            <a:r>
              <a:rPr lang="en-US" dirty="0" smtClean="0"/>
              <a:t>MPD</a:t>
            </a:r>
            <a:endParaRPr lang="en-US" dirty="0"/>
          </a:p>
          <a:p>
            <a:endParaRPr lang="en-US" dirty="0"/>
          </a:p>
          <a:p>
            <a:r>
              <a:rPr lang="en-US" dirty="0" smtClean="0"/>
              <a:t>By reducing rig requirements, size and equipment we aim to reduce the overall day to day operating cost.</a:t>
            </a:r>
          </a:p>
          <a:p>
            <a:endParaRPr lang="en-US" dirty="0"/>
          </a:p>
          <a:p>
            <a:r>
              <a:rPr lang="en-GB" dirty="0" smtClean="0"/>
              <a:t>And ultimately our goal is to drill </a:t>
            </a:r>
            <a:r>
              <a:rPr lang="en-GB" dirty="0"/>
              <a:t>the same type of wells </a:t>
            </a:r>
            <a:r>
              <a:rPr lang="en-GB" dirty="0" smtClean="0"/>
              <a:t>as we drill today but with a crane instead of a heavy drilling rig; </a:t>
            </a:r>
          </a:p>
          <a:p>
            <a:endParaRPr lang="en-GB" b="1" dirty="0"/>
          </a:p>
          <a:p>
            <a:r>
              <a:rPr lang="en-GB" b="1" dirty="0" smtClean="0"/>
              <a:t>safely, at </a:t>
            </a:r>
            <a:r>
              <a:rPr lang="en-GB" b="1" dirty="0"/>
              <a:t>a fraction of the </a:t>
            </a:r>
            <a:r>
              <a:rPr lang="en-GB" b="1" dirty="0" smtClean="0"/>
              <a:t>cost of today, and with more control.</a:t>
            </a:r>
          </a:p>
          <a:p>
            <a:endParaRPr lang="en-GB" dirty="0"/>
          </a:p>
          <a:p>
            <a:endParaRPr lang="en-US" dirty="0"/>
          </a:p>
          <a:p>
            <a:pPr lvl="1"/>
            <a:endParaRPr lang="en-US" dirty="0" smtClean="0"/>
          </a:p>
          <a:p>
            <a:pPr marL="360000" lvl="1" indent="0">
              <a:buNone/>
            </a:pPr>
            <a:endParaRPr lang="en-US" dirty="0"/>
          </a:p>
          <a:p>
            <a:pPr lvl="1"/>
            <a:endParaRPr lang="en-US" dirty="0"/>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14</a:t>
            </a:fld>
            <a:endParaRPr lang="en-US"/>
          </a:p>
        </p:txBody>
      </p:sp>
    </p:spTree>
    <p:extLst>
      <p:ext uri="{BB962C8B-B14F-4D97-AF65-F5344CB8AC3E}">
        <p14:creationId xmlns:p14="http://schemas.microsoft.com/office/powerpoint/2010/main" val="408676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the current climate I would say: Never waist a good crisis, </a:t>
            </a:r>
          </a:p>
          <a:p>
            <a:endParaRPr lang="nl-NL" dirty="0"/>
          </a:p>
          <a:p>
            <a:r>
              <a:rPr lang="nl-NL" dirty="0" smtClean="0"/>
              <a:t>So if you are a geothermal operator or planning to be, please come and talk with us and hopefully we can start realising savings in well construction cost together.</a:t>
            </a:r>
          </a:p>
          <a:p>
            <a:endParaRPr lang="nl-NL" dirty="0"/>
          </a:p>
          <a:p>
            <a:r>
              <a:rPr lang="nl-NL" dirty="0" smtClean="0"/>
              <a:t>I have shown the typical time-depth curve before, and I thought it would be appropriate to end with it  as well, because if we want to bring geothermal energy further and realise more projects, we need to keep shifting that line!</a:t>
            </a:r>
          </a:p>
          <a:p>
            <a:endParaRPr lang="nl-NL" dirty="0" smtClean="0"/>
          </a:p>
          <a:p>
            <a:r>
              <a:rPr lang="nl-NL" b="1" dirty="0" smtClean="0"/>
              <a:t>Thank you for your attention!</a:t>
            </a:r>
          </a:p>
          <a:p>
            <a:endParaRPr lang="nl-NL" dirty="0"/>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15</a:t>
            </a:fld>
            <a:endParaRPr lang="en-US"/>
          </a:p>
        </p:txBody>
      </p:sp>
    </p:spTree>
    <p:extLst>
      <p:ext uri="{BB962C8B-B14F-4D97-AF65-F5344CB8AC3E}">
        <p14:creationId xmlns:p14="http://schemas.microsoft.com/office/powerpoint/2010/main" val="466298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a:p>
        </p:txBody>
      </p:sp>
      <p:sp>
        <p:nvSpPr>
          <p:cNvPr id="4" name="Tijdelijke aanduiding voor dianummer 3"/>
          <p:cNvSpPr>
            <a:spLocks noGrp="1"/>
          </p:cNvSpPr>
          <p:nvPr>
            <p:ph type="sldNum" sz="quarter" idx="10"/>
          </p:nvPr>
        </p:nvSpPr>
        <p:spPr/>
        <p:txBody>
          <a:bodyPr/>
          <a:lstStyle/>
          <a:p>
            <a:pPr>
              <a:defRPr/>
            </a:pPr>
            <a:fld id="{EA4622C6-8CEF-4D7F-923D-690A2E8AE3B9}"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Drilling technology, although advanced today, is still based on old principles. </a:t>
            </a:r>
          </a:p>
          <a:p>
            <a:endParaRPr lang="en-GB" dirty="0" smtClean="0"/>
          </a:p>
          <a:p>
            <a:r>
              <a:rPr lang="en-GB" dirty="0" smtClean="0"/>
              <a:t>Ancient Chinese used an early form of cable tool drilling to drill for salt. </a:t>
            </a:r>
          </a:p>
          <a:p>
            <a:r>
              <a:rPr lang="en-GB" dirty="0" smtClean="0"/>
              <a:t>They actually produced gas that they transported through bamboo tubes. They burned it to boil and evaporate the brine and to make salt. </a:t>
            </a:r>
          </a:p>
          <a:p>
            <a:endParaRPr lang="en-GB" dirty="0" smtClean="0"/>
          </a:p>
          <a:p>
            <a:r>
              <a:rPr lang="en-GB" dirty="0" smtClean="0"/>
              <a:t>Some 3000 years later the </a:t>
            </a:r>
            <a:r>
              <a:rPr lang="en-GB" dirty="0" err="1" smtClean="0"/>
              <a:t>Ruffner</a:t>
            </a:r>
            <a:r>
              <a:rPr lang="en-GB" dirty="0" smtClean="0"/>
              <a:t> brothers used the same principle for </a:t>
            </a:r>
            <a:r>
              <a:rPr lang="en-GB" u="sng" dirty="0" smtClean="0"/>
              <a:t>their </a:t>
            </a:r>
            <a:r>
              <a:rPr lang="en-GB" dirty="0" smtClean="0"/>
              <a:t>salt mining process on the banks of the </a:t>
            </a:r>
            <a:r>
              <a:rPr lang="en-GB" dirty="0" err="1" smtClean="0"/>
              <a:t>Kanahwa</a:t>
            </a:r>
            <a:r>
              <a:rPr lang="en-GB" dirty="0" smtClean="0"/>
              <a:t> river in West Virginia.  </a:t>
            </a:r>
          </a:p>
          <a:p>
            <a:r>
              <a:rPr lang="en-GB" dirty="0" smtClean="0"/>
              <a:t>The petroleumhistory.org website praises them for being “</a:t>
            </a:r>
            <a:r>
              <a:rPr lang="en-US" dirty="0"/>
              <a:t>the inventive pioneers of drilling in North </a:t>
            </a:r>
            <a:r>
              <a:rPr lang="en-US" dirty="0" smtClean="0"/>
              <a:t>America”</a:t>
            </a:r>
            <a:endParaRPr lang="en-GB" dirty="0" smtClean="0"/>
          </a:p>
          <a:p>
            <a:endParaRPr lang="en-GB" dirty="0" smtClean="0"/>
          </a:p>
          <a:p>
            <a:r>
              <a:rPr lang="en-GB" dirty="0" smtClean="0"/>
              <a:t>I guess their motto was something like: If it  </a:t>
            </a:r>
            <a:r>
              <a:rPr lang="en-GB" dirty="0" err="1" smtClean="0"/>
              <a:t>ain’t</a:t>
            </a:r>
            <a:r>
              <a:rPr lang="en-GB" dirty="0" smtClean="0"/>
              <a:t> broke don’t fix it…”  </a:t>
            </a:r>
          </a:p>
          <a:p>
            <a:endParaRPr lang="en-GB" dirty="0"/>
          </a:p>
          <a:p>
            <a:r>
              <a:rPr lang="en-GB" dirty="0" smtClean="0"/>
              <a:t>A killer for Innovations</a:t>
            </a:r>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2</a:t>
            </a:fld>
            <a:endParaRPr lang="en-US"/>
          </a:p>
        </p:txBody>
      </p:sp>
    </p:spTree>
    <p:extLst>
      <p:ext uri="{BB962C8B-B14F-4D97-AF65-F5344CB8AC3E}">
        <p14:creationId xmlns:p14="http://schemas.microsoft.com/office/powerpoint/2010/main" val="111743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smtClean="0"/>
              <a:t>Rotary drilling technology was also used in early China and in  Egypt. </a:t>
            </a:r>
          </a:p>
          <a:p>
            <a:r>
              <a:rPr lang="en-GB" dirty="0" smtClean="0"/>
              <a:t>In </a:t>
            </a:r>
            <a:r>
              <a:rPr lang="en-GB" dirty="0"/>
              <a:t>the early </a:t>
            </a:r>
            <a:r>
              <a:rPr lang="en-GB" dirty="0" smtClean="0"/>
              <a:t>1500s even Leonardo da Vinci created a design for a rotary drill </a:t>
            </a:r>
          </a:p>
          <a:p>
            <a:endParaRPr lang="en-GB" dirty="0" smtClean="0"/>
          </a:p>
          <a:p>
            <a:r>
              <a:rPr lang="en-GB" dirty="0" smtClean="0"/>
              <a:t>It closely resembled the rotary drilling methods employed today, although these ancient versions were driven by people and later mules;  the “modern” versions in the 19</a:t>
            </a:r>
            <a:r>
              <a:rPr lang="en-GB" baseline="30000" dirty="0" smtClean="0"/>
              <a:t>th</a:t>
            </a:r>
            <a:r>
              <a:rPr lang="en-GB" dirty="0" smtClean="0"/>
              <a:t> century and early 20</a:t>
            </a:r>
            <a:r>
              <a:rPr lang="en-GB" baseline="30000" dirty="0" smtClean="0"/>
              <a:t>th</a:t>
            </a:r>
            <a:r>
              <a:rPr lang="en-GB" dirty="0" smtClean="0"/>
              <a:t>  used steam engines to drive the rig. Nowadays they are replaced by Diesel power or  where possible straight from the power grid.</a:t>
            </a:r>
            <a:endParaRPr lang="nl-NL" dirty="0" smtClean="0"/>
          </a:p>
          <a:p>
            <a:endParaRPr lang="nl-NL" dirty="0" smtClean="0"/>
          </a:p>
          <a:p>
            <a:r>
              <a:rPr lang="en-GB" dirty="0" smtClean="0"/>
              <a:t>The concept of rotary drilling has evolved and grown over time and despite the early Chinese know how, it was Colonel Drake’s rig in Titusville, Pennsylvania, that marked the launch of a worldwide industry.</a:t>
            </a:r>
          </a:p>
          <a:p>
            <a:endParaRPr lang="en-GB" dirty="0"/>
          </a:p>
          <a:p>
            <a:r>
              <a:rPr lang="en-GB" dirty="0"/>
              <a:t>Over a century later we are still using the same basic technology and try to make it more efficient and safe. </a:t>
            </a:r>
            <a:endParaRPr lang="en-GB" dirty="0" smtClean="0"/>
          </a:p>
          <a:p>
            <a:endParaRPr lang="en-GB" dirty="0"/>
          </a:p>
          <a:p>
            <a:r>
              <a:rPr lang="en-GB" dirty="0"/>
              <a:t>B</a:t>
            </a:r>
            <a:r>
              <a:rPr lang="en-GB" dirty="0" smtClean="0"/>
              <a:t>ut in </a:t>
            </a:r>
            <a:r>
              <a:rPr lang="en-GB" dirty="0"/>
              <a:t>many parts of the world not even that is true. </a:t>
            </a:r>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3</a:t>
            </a:fld>
            <a:endParaRPr lang="en-US"/>
          </a:p>
        </p:txBody>
      </p:sp>
    </p:spTree>
    <p:extLst>
      <p:ext uri="{BB962C8B-B14F-4D97-AF65-F5344CB8AC3E}">
        <p14:creationId xmlns:p14="http://schemas.microsoft.com/office/powerpoint/2010/main" val="353103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 </a:t>
            </a:r>
            <a:endParaRPr lang="nl-NL" dirty="0" smtClean="0"/>
          </a:p>
          <a:p>
            <a:endParaRPr lang="en-GB" dirty="0" smtClean="0"/>
          </a:p>
          <a:p>
            <a:r>
              <a:rPr lang="nl-NL" dirty="0" smtClean="0"/>
              <a:t>But in all fairness, we did make quite some progress: </a:t>
            </a:r>
            <a:r>
              <a:rPr lang="en-GB" dirty="0" smtClean="0"/>
              <a:t>We are developing smarter systems and  tools, we manage to drill deeper, at more remote locations and keep moving  towards  more automation. </a:t>
            </a:r>
          </a:p>
          <a:p>
            <a:endParaRPr lang="en-GB" dirty="0" smtClean="0"/>
          </a:p>
          <a:p>
            <a:r>
              <a:rPr lang="en-GB" dirty="0" smtClean="0"/>
              <a:t>The industry however is  rather conservative and slow in adopting new technology.  &gt;&gt;&gt; The previous examples show  that we  sat on  the same technology for about 2000 years. (so much for progress!)</a:t>
            </a:r>
          </a:p>
          <a:p>
            <a:endParaRPr lang="en-GB" dirty="0" smtClean="0"/>
          </a:p>
          <a:p>
            <a:r>
              <a:rPr lang="en-GB" dirty="0" smtClean="0"/>
              <a:t>And despite the technological advance, we are still at risk of any unplanned or uncontrolled events</a:t>
            </a:r>
            <a:endParaRPr lang="nl-NL" dirty="0" smtClean="0"/>
          </a:p>
          <a:p>
            <a:endParaRPr lang="nl-NL" dirty="0" smtClean="0"/>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4</a:t>
            </a:fld>
            <a:endParaRPr lang="en-US"/>
          </a:p>
        </p:txBody>
      </p:sp>
    </p:spTree>
    <p:extLst>
      <p:ext uri="{BB962C8B-B14F-4D97-AF65-F5344CB8AC3E}">
        <p14:creationId xmlns:p14="http://schemas.microsoft.com/office/powerpoint/2010/main" val="155382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r>
              <a:rPr lang="nl-NL" b="1" dirty="0" smtClean="0"/>
              <a:t>We still need a better control of the entire process</a:t>
            </a:r>
            <a:r>
              <a:rPr lang="nl-NL" dirty="0" smtClean="0"/>
              <a:t> : we plan for the worst and hope for the best ...</a:t>
            </a:r>
          </a:p>
          <a:p>
            <a:endParaRPr lang="nl-NL" dirty="0" smtClean="0"/>
          </a:p>
          <a:p>
            <a:r>
              <a:rPr lang="nl-NL" dirty="0" smtClean="0"/>
              <a:t>These pictures are dramatic and luckily do not occur everyday, but when it does, impact is huge and headlines are made.</a:t>
            </a:r>
          </a:p>
          <a:p>
            <a:endParaRPr lang="nl-NL" dirty="0" smtClean="0"/>
          </a:p>
          <a:p>
            <a:r>
              <a:rPr lang="nl-NL" dirty="0" smtClean="0"/>
              <a:t>These examples are offcourse the worst cases, but in drilling there is always some risk on a daily basis: mudlosses, hole stability issues,  stuck pipe, failing to get your casing down.</a:t>
            </a:r>
          </a:p>
          <a:p>
            <a:endParaRPr lang="nl-NL" dirty="0" smtClean="0"/>
          </a:p>
          <a:p>
            <a:r>
              <a:rPr lang="nl-NL" dirty="0" smtClean="0"/>
              <a:t>It will always  result in lost time and potentially lost equipment.... or worse.</a:t>
            </a:r>
          </a:p>
          <a:p>
            <a:endParaRPr lang="nl-NL" dirty="0" smtClean="0"/>
          </a:p>
          <a:p>
            <a:r>
              <a:rPr lang="nl-NL" dirty="0" smtClean="0"/>
              <a:t>We believe that a lot of this non-productive time can be avoided by applying different technology. If you can reduce risk  you will reduce your total well cost.</a:t>
            </a:r>
          </a:p>
          <a:p>
            <a:endParaRPr lang="nl-NL" dirty="0" smtClean="0"/>
          </a:p>
          <a:p>
            <a:r>
              <a:rPr lang="nl-NL" dirty="0" smtClean="0"/>
              <a:t>Savings are not  always in drilling faster:  you don’t have to beat the curve, as long as you do not overrun the curve ( I am referring to the time-depth curve that we typically use to track performance)</a:t>
            </a:r>
          </a:p>
          <a:p>
            <a:endParaRPr lang="nl-NL" dirty="0"/>
          </a:p>
          <a:p>
            <a:r>
              <a:rPr lang="nl-NL" dirty="0" smtClean="0"/>
              <a:t> &gt;&gt; avoid problems and half of the battle is won ( the other half is reducing flat times between sections )</a:t>
            </a:r>
          </a:p>
          <a:p>
            <a:endParaRPr lang="nl-NL" dirty="0" smtClean="0"/>
          </a:p>
          <a:p>
            <a:endParaRPr lang="nl-NL" dirty="0" smtClean="0"/>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5</a:t>
            </a:fld>
            <a:endParaRPr lang="en-US"/>
          </a:p>
        </p:txBody>
      </p:sp>
    </p:spTree>
    <p:extLst>
      <p:ext uri="{BB962C8B-B14F-4D97-AF65-F5344CB8AC3E}">
        <p14:creationId xmlns:p14="http://schemas.microsoft.com/office/powerpoint/2010/main" val="3025318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NL" dirty="0" smtClean="0"/>
          </a:p>
          <a:p>
            <a:pPr marL="0" indent="0">
              <a:buNone/>
            </a:pPr>
            <a:r>
              <a:rPr lang="nl-NL" b="1" dirty="0" smtClean="0"/>
              <a:t>WE NEED SIMPLER OPERATIONS</a:t>
            </a:r>
          </a:p>
          <a:p>
            <a:endParaRPr lang="nl-NL" dirty="0" smtClean="0"/>
          </a:p>
          <a:p>
            <a:r>
              <a:rPr lang="nl-NL" dirty="0" smtClean="0"/>
              <a:t>We are drilling  in remote locations, where smaller, more efficient rigs result in  less transport movements of equipment, people, fuel.</a:t>
            </a:r>
          </a:p>
          <a:p>
            <a:endParaRPr lang="nl-NL" dirty="0" smtClean="0"/>
          </a:p>
          <a:p>
            <a:r>
              <a:rPr lang="nl-NL" dirty="0" smtClean="0"/>
              <a:t>Or closer to home, where space is limited and smaller footprints are required. We are operating in densely populated areas, and need to make our operations in general less intrusive , in this case less is more</a:t>
            </a:r>
          </a:p>
          <a:p>
            <a:endParaRPr lang="nl-NL" dirty="0" smtClean="0"/>
          </a:p>
          <a:p>
            <a:r>
              <a:rPr lang="nl-NL" dirty="0" smtClean="0"/>
              <a:t>Huisman Well Technology aims to simplify  operations, and operate with less equipment, less people at lower cost</a:t>
            </a:r>
          </a:p>
          <a:p>
            <a:endParaRPr lang="nl-NL" dirty="0" smtClean="0"/>
          </a:p>
          <a:p>
            <a:r>
              <a:rPr lang="nl-NL" dirty="0" smtClean="0"/>
              <a:t>Smaller rigs lead to a smaller footprint</a:t>
            </a:r>
          </a:p>
          <a:p>
            <a:pPr marL="811379" lvl="1" indent="-347734">
              <a:buFont typeface="Arial" pitchFamily="34" charset="0"/>
              <a:buChar char="•"/>
            </a:pPr>
            <a:r>
              <a:rPr lang="nl-NL" dirty="0" smtClean="0"/>
              <a:t>And  lead to smaller locations, </a:t>
            </a:r>
          </a:p>
          <a:p>
            <a:pPr marL="811379" lvl="1" indent="-347734">
              <a:buFont typeface="Arial" pitchFamily="34" charset="0"/>
              <a:buChar char="•"/>
            </a:pPr>
            <a:r>
              <a:rPr lang="en-US" dirty="0" smtClean="0"/>
              <a:t>Lower construction </a:t>
            </a:r>
            <a:r>
              <a:rPr lang="en-US" dirty="0"/>
              <a:t>costs</a:t>
            </a:r>
          </a:p>
          <a:p>
            <a:pPr marL="811379" lvl="1" indent="-347734">
              <a:buFont typeface="Arial" pitchFamily="34" charset="0"/>
              <a:buChar char="•"/>
            </a:pPr>
            <a:r>
              <a:rPr lang="en-US" dirty="0" smtClean="0"/>
              <a:t>Lower mobilization rates</a:t>
            </a:r>
          </a:p>
          <a:p>
            <a:pPr marL="811379" lvl="1" indent="-347734">
              <a:buFont typeface="Arial" pitchFamily="34" charset="0"/>
              <a:buChar char="•"/>
            </a:pPr>
            <a:r>
              <a:rPr lang="en-US" dirty="0" smtClean="0"/>
              <a:t>Lower rig rates</a:t>
            </a:r>
          </a:p>
          <a:p>
            <a:pPr marL="811379" lvl="1" indent="-347734">
              <a:buFont typeface="Arial" pitchFamily="34" charset="0"/>
              <a:buChar char="•"/>
            </a:pPr>
            <a:r>
              <a:rPr lang="en-US" dirty="0" smtClean="0"/>
              <a:t>Lower fuel consumption </a:t>
            </a:r>
            <a:endParaRPr lang="en-US" dirty="0" smtClean="0">
              <a:solidFill>
                <a:schemeClr val="tx1"/>
              </a:solidFill>
            </a:endParaRPr>
          </a:p>
          <a:p>
            <a:endParaRPr lang="nl-NL" dirty="0" smtClean="0"/>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6</a:t>
            </a:fld>
            <a:endParaRPr lang="en-US"/>
          </a:p>
        </p:txBody>
      </p:sp>
    </p:spTree>
    <p:extLst>
      <p:ext uri="{BB962C8B-B14F-4D97-AF65-F5344CB8AC3E}">
        <p14:creationId xmlns:p14="http://schemas.microsoft.com/office/powerpoint/2010/main" val="33336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pPr>
              <a:buClr>
                <a:schemeClr val="accent1"/>
              </a:buClr>
            </a:pPr>
            <a:endParaRPr lang="en-US" b="1" dirty="0" smtClean="0">
              <a:solidFill>
                <a:schemeClr val="accent1"/>
              </a:solidFill>
            </a:endParaRPr>
          </a:p>
          <a:p>
            <a:pPr>
              <a:buClr>
                <a:schemeClr val="accent1"/>
              </a:buClr>
            </a:pPr>
            <a:r>
              <a:rPr lang="en-US" b="1" dirty="0" smtClean="0">
                <a:solidFill>
                  <a:schemeClr val="accent1"/>
                </a:solidFill>
              </a:rPr>
              <a:t>WE NEED FURTHER AUTOMATION</a:t>
            </a:r>
          </a:p>
          <a:p>
            <a:pPr>
              <a:buClr>
                <a:schemeClr val="accent1"/>
              </a:buClr>
            </a:pPr>
            <a:r>
              <a:rPr lang="en-US" b="1" dirty="0" smtClean="0">
                <a:solidFill>
                  <a:schemeClr val="accent1"/>
                </a:solidFill>
              </a:rPr>
              <a:t>FOR HEALTH</a:t>
            </a:r>
            <a:r>
              <a:rPr lang="en-US" b="1" dirty="0">
                <a:solidFill>
                  <a:schemeClr val="accent1"/>
                </a:solidFill>
              </a:rPr>
              <a:t> </a:t>
            </a:r>
            <a:r>
              <a:rPr lang="en-US" b="1" dirty="0" smtClean="0">
                <a:solidFill>
                  <a:schemeClr val="accent1"/>
                </a:solidFill>
              </a:rPr>
              <a:t>&amp; SAFETY &amp;  PREDICTABLE QUALITY</a:t>
            </a:r>
          </a:p>
          <a:p>
            <a:pPr marL="219045" indent="-219045">
              <a:spcBef>
                <a:spcPct val="40000"/>
              </a:spcBef>
              <a:buClr>
                <a:schemeClr val="accent1"/>
              </a:buClr>
            </a:pPr>
            <a:r>
              <a:rPr lang="en-US" dirty="0" smtClean="0"/>
              <a:t>People still work in one of the most dangerous workplaces.</a:t>
            </a:r>
          </a:p>
          <a:p>
            <a:pPr marL="219045" indent="-219045">
              <a:spcBef>
                <a:spcPct val="40000"/>
              </a:spcBef>
              <a:buClr>
                <a:schemeClr val="accent1"/>
              </a:buClr>
            </a:pPr>
            <a:r>
              <a:rPr lang="en-US" dirty="0" smtClean="0"/>
              <a:t>Where things go right a 1000 times, but can go wrong  the #1001st</a:t>
            </a:r>
          </a:p>
          <a:p>
            <a:pPr marL="219045" indent="-219045">
              <a:spcBef>
                <a:spcPct val="40000"/>
              </a:spcBef>
              <a:buClr>
                <a:schemeClr val="accent1"/>
              </a:buClr>
            </a:pPr>
            <a:endParaRPr lang="en-US" dirty="0" smtClean="0"/>
          </a:p>
          <a:p>
            <a:r>
              <a:rPr lang="nl-NL" dirty="0" smtClean="0"/>
              <a:t>Automation means les human interaction  and creates a safer work environment.</a:t>
            </a:r>
          </a:p>
          <a:p>
            <a:r>
              <a:rPr lang="nl-NL" dirty="0" smtClean="0"/>
              <a:t>Less personnel on the rig means less exposure and  less cost</a:t>
            </a:r>
          </a:p>
          <a:p>
            <a:endParaRPr lang="nl-NL" dirty="0" smtClean="0"/>
          </a:p>
          <a:p>
            <a:r>
              <a:rPr lang="nl-NL" dirty="0" smtClean="0"/>
              <a:t>We are looking to automate and integrate services  on the rig  where the rig crew can be operator of the equipment. </a:t>
            </a:r>
          </a:p>
          <a:p>
            <a:endParaRPr lang="nl-NL" dirty="0" smtClean="0"/>
          </a:p>
          <a:p>
            <a:r>
              <a:rPr lang="nl-NL" dirty="0" smtClean="0"/>
              <a:t>These services are now typically third party hired services: </a:t>
            </a:r>
          </a:p>
          <a:p>
            <a:pPr lvl="1"/>
            <a:r>
              <a:rPr lang="nl-NL" dirty="0" smtClean="0"/>
              <a:t>Directional Drilling (ECI/RSS), </a:t>
            </a:r>
          </a:p>
          <a:p>
            <a:pPr lvl="1"/>
            <a:r>
              <a:rPr lang="nl-NL" dirty="0" smtClean="0"/>
              <a:t>Tubular running (casing running crews), </a:t>
            </a:r>
          </a:p>
          <a:p>
            <a:pPr lvl="1"/>
            <a:r>
              <a:rPr lang="nl-NL" dirty="0" smtClean="0"/>
              <a:t>and Drilling Fluids (</a:t>
            </a:r>
            <a:r>
              <a:rPr lang="nl-NL" dirty="0"/>
              <a:t>MPD sysytem</a:t>
            </a:r>
            <a:r>
              <a:rPr lang="nl-NL" dirty="0" smtClean="0"/>
              <a:t>) </a:t>
            </a:r>
          </a:p>
          <a:p>
            <a:endParaRPr lang="nl-NL" dirty="0" smtClean="0"/>
          </a:p>
          <a:p>
            <a:endParaRPr lang="nl-NL" dirty="0"/>
          </a:p>
          <a:p>
            <a:pPr marL="219045" indent="-219045">
              <a:spcBef>
                <a:spcPct val="40000"/>
              </a:spcBef>
              <a:buClr>
                <a:schemeClr val="accent1"/>
              </a:buClr>
            </a:pPr>
            <a:endParaRPr lang="en-US" dirty="0" smtClean="0"/>
          </a:p>
          <a:p>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7</a:t>
            </a:fld>
            <a:endParaRPr lang="en-US"/>
          </a:p>
        </p:txBody>
      </p:sp>
    </p:spTree>
    <p:extLst>
      <p:ext uri="{BB962C8B-B14F-4D97-AF65-F5344CB8AC3E}">
        <p14:creationId xmlns:p14="http://schemas.microsoft.com/office/powerpoint/2010/main" val="291808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smtClean="0"/>
          </a:p>
          <a:p>
            <a:r>
              <a:rPr lang="en-GB" dirty="0" smtClean="0"/>
              <a:t>Einstein already told us to think differently</a:t>
            </a:r>
          </a:p>
          <a:p>
            <a:endParaRPr lang="en-GB" b="1" dirty="0" smtClean="0"/>
          </a:p>
          <a:p>
            <a:r>
              <a:rPr lang="en-GB" dirty="0" smtClean="0"/>
              <a:t>I am not claiming geniality, but we look at the process as a whole:  </a:t>
            </a:r>
          </a:p>
          <a:p>
            <a:endParaRPr lang="en-GB" dirty="0" smtClean="0"/>
          </a:p>
          <a:p>
            <a:r>
              <a:rPr lang="en-GB" dirty="0" smtClean="0"/>
              <a:t>The goal is drilling to a certain depth; safely and as quick as possible. </a:t>
            </a:r>
          </a:p>
          <a:p>
            <a:endParaRPr lang="en-GB" dirty="0" smtClean="0"/>
          </a:p>
          <a:p>
            <a:r>
              <a:rPr lang="en-GB" dirty="0" smtClean="0"/>
              <a:t>The total cost of a well is made up of various components: rig and rig equipment, safety equipment, risk mitigation  and all kinds of third party services and external experts.  </a:t>
            </a:r>
            <a:endParaRPr lang="nl-NL" dirty="0" smtClean="0"/>
          </a:p>
          <a:p>
            <a:endParaRPr lang="nl-NL" dirty="0" smtClean="0"/>
          </a:p>
          <a:p>
            <a:r>
              <a:rPr lang="nl-NL" dirty="0" smtClean="0"/>
              <a:t>We are actually looking to make things smaller, less complex &gt;&gt; here too, less is more</a:t>
            </a:r>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8</a:t>
            </a:fld>
            <a:endParaRPr lang="en-US"/>
          </a:p>
        </p:txBody>
      </p:sp>
    </p:spTree>
    <p:extLst>
      <p:ext uri="{BB962C8B-B14F-4D97-AF65-F5344CB8AC3E}">
        <p14:creationId xmlns:p14="http://schemas.microsoft.com/office/powerpoint/2010/main" val="229376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We aim to Increase process efficiency, minimise equipment handling, reduce non-productive time. </a:t>
            </a:r>
            <a:endParaRPr lang="nl-NL" dirty="0" smtClean="0"/>
          </a:p>
          <a:p>
            <a:pPr lvl="1"/>
            <a:r>
              <a:rPr lang="en-GB" dirty="0" smtClean="0"/>
              <a:t>We have developed the Enhanced casing installation system (a level 3 casing while drilling system)</a:t>
            </a:r>
            <a:endParaRPr lang="nl-NL" dirty="0" smtClean="0"/>
          </a:p>
          <a:p>
            <a:pPr lvl="1"/>
            <a:r>
              <a:rPr lang="en-GB" dirty="0" smtClean="0"/>
              <a:t>We are developing an Automated Rotary Steerable System</a:t>
            </a:r>
            <a:endParaRPr lang="nl-NL" dirty="0" smtClean="0"/>
          </a:p>
          <a:p>
            <a:pPr lvl="1"/>
            <a:r>
              <a:rPr lang="en-GB" dirty="0" smtClean="0"/>
              <a:t>and a Managed Pressure Drilling system</a:t>
            </a:r>
            <a:endParaRPr lang="nl-NL" dirty="0" smtClean="0"/>
          </a:p>
          <a:p>
            <a:pPr marL="0" indent="0">
              <a:buNone/>
            </a:pPr>
            <a:r>
              <a:rPr lang="en-GB" dirty="0" smtClean="0"/>
              <a:t> </a:t>
            </a:r>
            <a:endParaRPr lang="nl-NL" dirty="0" smtClean="0"/>
          </a:p>
          <a:p>
            <a:pPr lvl="0"/>
            <a:r>
              <a:rPr lang="en-GB" dirty="0" smtClean="0"/>
              <a:t>We aim to minimise the rig size, components and services to reduce daily operating cost </a:t>
            </a:r>
          </a:p>
          <a:p>
            <a:pPr lvl="0"/>
            <a:r>
              <a:rPr lang="en-GB" dirty="0" smtClean="0"/>
              <a:t>HOW?</a:t>
            </a:r>
            <a:endParaRPr lang="nl-NL" dirty="0" smtClean="0"/>
          </a:p>
          <a:p>
            <a:pPr lvl="1"/>
            <a:r>
              <a:rPr lang="en-GB" dirty="0" smtClean="0"/>
              <a:t>By reducing the </a:t>
            </a:r>
            <a:r>
              <a:rPr lang="en-GB" dirty="0" err="1" smtClean="0"/>
              <a:t>hookload</a:t>
            </a:r>
            <a:r>
              <a:rPr lang="en-GB" dirty="0" smtClean="0"/>
              <a:t> requirements as we apply composite casing instead of steel.</a:t>
            </a:r>
          </a:p>
          <a:p>
            <a:pPr lvl="1"/>
            <a:r>
              <a:rPr lang="en-GB" dirty="0" smtClean="0"/>
              <a:t>By applying casing drilling technology and reduce handling and trips, reduce pump requirements, and in general reduce </a:t>
            </a:r>
            <a:r>
              <a:rPr lang="en-GB" dirty="0"/>
              <a:t>energy </a:t>
            </a:r>
            <a:r>
              <a:rPr lang="en-GB" dirty="0" smtClean="0"/>
              <a:t>consumption.</a:t>
            </a:r>
          </a:p>
          <a:p>
            <a:pPr lvl="1"/>
            <a:r>
              <a:rPr lang="en-GB" dirty="0" smtClean="0"/>
              <a:t>And by applying managed pressure drilling to further reduce the system requirements and drilling risk.</a:t>
            </a:r>
            <a:endParaRPr lang="nl-NL" dirty="0"/>
          </a:p>
          <a:p>
            <a:pPr marL="0" indent="0">
              <a:buNone/>
            </a:pPr>
            <a:r>
              <a:rPr lang="en-GB" dirty="0" smtClean="0"/>
              <a:t> </a:t>
            </a:r>
            <a:endParaRPr lang="nl-NL" dirty="0" smtClean="0"/>
          </a:p>
          <a:p>
            <a:r>
              <a:rPr lang="en-GB" dirty="0" smtClean="0"/>
              <a:t>Reducing and eliminating components, systems and services, will lead to the ultimate goal of rig-less drilling and drill wells from a regular </a:t>
            </a:r>
            <a:r>
              <a:rPr lang="en-GB" dirty="0" err="1" smtClean="0"/>
              <a:t>autocrane</a:t>
            </a:r>
            <a:r>
              <a:rPr lang="en-GB" dirty="0" smtClean="0"/>
              <a:t> instead of heavy drilling rigs, while </a:t>
            </a:r>
            <a:r>
              <a:rPr lang="en-GB" dirty="0"/>
              <a:t>still being able to drill the same type of wells safely </a:t>
            </a:r>
            <a:r>
              <a:rPr lang="en-GB" dirty="0" smtClean="0"/>
              <a:t>but at </a:t>
            </a:r>
            <a:r>
              <a:rPr lang="en-GB" dirty="0"/>
              <a:t>a fraction of the </a:t>
            </a:r>
            <a:r>
              <a:rPr lang="en-GB" dirty="0" smtClean="0"/>
              <a:t>cost.</a:t>
            </a:r>
          </a:p>
          <a:p>
            <a:endParaRPr lang="en-GB" dirty="0"/>
          </a:p>
          <a:p>
            <a:r>
              <a:rPr lang="en-GB" dirty="0" smtClean="0"/>
              <a:t>The time depth graph aims to show the effect of NPT between sections: reducing the flat times is much more efficient than trying to drill faster. If we take the blue line as benchmark, often the red dotted line becomes the actual, because of say one or two extra reaming trips. The green line represents ECI drilling that eliminates pipe trips.</a:t>
            </a:r>
            <a:endParaRPr lang="nl-NL" dirty="0"/>
          </a:p>
        </p:txBody>
      </p:sp>
      <p:sp>
        <p:nvSpPr>
          <p:cNvPr id="4" name="Slide Number Placeholder 3"/>
          <p:cNvSpPr>
            <a:spLocks noGrp="1"/>
          </p:cNvSpPr>
          <p:nvPr>
            <p:ph type="sldNum" sz="quarter" idx="10"/>
          </p:nvPr>
        </p:nvSpPr>
        <p:spPr/>
        <p:txBody>
          <a:bodyPr/>
          <a:lstStyle/>
          <a:p>
            <a:fld id="{29974E45-5265-4605-9030-E70568EB437E}" type="slidenum">
              <a:rPr lang="en-US" smtClean="0"/>
              <a:pPr/>
              <a:t>9</a:t>
            </a:fld>
            <a:endParaRPr lang="en-US"/>
          </a:p>
        </p:txBody>
      </p:sp>
    </p:spTree>
    <p:extLst>
      <p:ext uri="{BB962C8B-B14F-4D97-AF65-F5344CB8AC3E}">
        <p14:creationId xmlns:p14="http://schemas.microsoft.com/office/powerpoint/2010/main" val="2293765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bwMode="gray">
          <a:xfrm>
            <a:off x="7146000" y="0"/>
            <a:ext cx="1998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gray">
          <a:xfrm>
            <a:off x="-46800" y="3574800"/>
            <a:ext cx="5040000" cy="1440000"/>
          </a:xfrm>
        </p:spPr>
        <p:txBody>
          <a:bodyPr>
            <a:normAutofit/>
          </a:bodyPr>
          <a:lstStyle>
            <a:lvl1pPr>
              <a:defRPr sz="48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14400" y="5090400"/>
            <a:ext cx="5040000" cy="720000"/>
          </a:xfrm>
        </p:spPr>
        <p:txBody>
          <a:bodyPr>
            <a:normAutofit/>
          </a:bodyPr>
          <a:lstStyle>
            <a:lvl1pPr marL="0" indent="0" algn="l">
              <a:buNone/>
              <a:defRPr sz="16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10"/>
          <p:cNvSpPr>
            <a:spLocks noGrp="1"/>
          </p:cNvSpPr>
          <p:nvPr>
            <p:ph type="body" sz="quarter" idx="11" hasCustomPrompt="1"/>
          </p:nvPr>
        </p:nvSpPr>
        <p:spPr bwMode="gray">
          <a:xfrm>
            <a:off x="7200000" y="378084"/>
            <a:ext cx="1656000" cy="2880000"/>
          </a:xfrm>
        </p:spPr>
        <p:txBody>
          <a:bodyPr>
            <a:normAutofit/>
          </a:bodyPr>
          <a:lstStyle>
            <a:lvl1pPr marL="0" indent="0" algn="r">
              <a:lnSpc>
                <a:spcPct val="110000"/>
              </a:lnSpc>
              <a:buNone/>
              <a:defRPr sz="1000" b="1" cap="all" baseline="0">
                <a:solidFill>
                  <a:schemeClr val="bg1"/>
                </a:solidFill>
              </a:defRPr>
            </a:lvl1pPr>
            <a:lvl2pPr marL="85725" indent="0" algn="r">
              <a:lnSpc>
                <a:spcPct val="110000"/>
              </a:lnSpc>
              <a:buNone/>
              <a:defRPr sz="1000" b="1" cap="all" baseline="0">
                <a:solidFill>
                  <a:schemeClr val="bg1"/>
                </a:solidFill>
              </a:defRPr>
            </a:lvl2pPr>
            <a:lvl3pPr marL="266700" indent="0" algn="r">
              <a:lnSpc>
                <a:spcPct val="110000"/>
              </a:lnSpc>
              <a:buNone/>
              <a:defRPr sz="1000" b="1" cap="all" baseline="0">
                <a:solidFill>
                  <a:schemeClr val="bg1"/>
                </a:solidFill>
              </a:defRPr>
            </a:lvl3pPr>
            <a:lvl4pPr marL="449263" indent="0" algn="r">
              <a:lnSpc>
                <a:spcPct val="110000"/>
              </a:lnSpc>
              <a:buNone/>
              <a:defRPr sz="1000" b="1" cap="all" baseline="0">
                <a:solidFill>
                  <a:schemeClr val="bg1"/>
                </a:solidFill>
              </a:defRPr>
            </a:lvl4pPr>
            <a:lvl5pPr marL="534988" indent="0" algn="r">
              <a:lnSpc>
                <a:spcPct val="110000"/>
              </a:lnSpc>
              <a:buNone/>
              <a:defRPr sz="1000" b="1" cap="all" baseline="0">
                <a:solidFill>
                  <a:schemeClr val="bg1"/>
                </a:solidFill>
              </a:defRPr>
            </a:lvl5pPr>
          </a:lstStyle>
          <a:p>
            <a:pPr lvl="0"/>
            <a:r>
              <a:rPr lang="en-US" dirty="0" smtClean="0"/>
              <a:t>Click to edit Master text styles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37" r="40383" b="76320"/>
          <a:stretch/>
        </p:blipFill>
        <p:spPr>
          <a:xfrm>
            <a:off x="6624228" y="6060540"/>
            <a:ext cx="2367372" cy="741224"/>
          </a:xfrm>
          <a:prstGeom prst="rect">
            <a:avLst/>
          </a:prstGeom>
        </p:spPr>
      </p:pic>
    </p:spTree>
    <p:extLst>
      <p:ext uri="{BB962C8B-B14F-4D97-AF65-F5344CB8AC3E}">
        <p14:creationId xmlns:p14="http://schemas.microsoft.com/office/powerpoint/2010/main" val="6966651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Picture">
    <p:spTree>
      <p:nvGrpSpPr>
        <p:cNvPr id="1" name=""/>
        <p:cNvGrpSpPr/>
        <p:nvPr/>
      </p:nvGrpSpPr>
      <p:grpSpPr>
        <a:xfrm>
          <a:off x="0" y="0"/>
          <a:ext cx="0" cy="0"/>
          <a:chOff x="0" y="0"/>
          <a:chExt cx="0" cy="0"/>
        </a:xfrm>
      </p:grpSpPr>
      <p:sp>
        <p:nvSpPr>
          <p:cNvPr id="9" name="Rectangle 8"/>
          <p:cNvSpPr/>
          <p:nvPr userDrawn="1"/>
        </p:nvSpPr>
        <p:spPr>
          <a:xfrm>
            <a:off x="7146000" y="1285200"/>
            <a:ext cx="1998000" cy="492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1999" y="1484313"/>
            <a:ext cx="6516000" cy="1980000"/>
          </a:xfrm>
        </p:spPr>
        <p:txBody>
          <a:bodyPr>
            <a:normAutofit/>
          </a:bodyPr>
          <a:lstStyle>
            <a:lvl1pPr marL="0" indent="0">
              <a:buNone/>
              <a:defRPr sz="1800" b="1" cap="all" baseline="0">
                <a:solidFill>
                  <a:schemeClr val="accent1"/>
                </a:solidFill>
              </a:defRPr>
            </a:lvl1pPr>
            <a:lvl2pPr marL="0" indent="0">
              <a:buNone/>
              <a:defRPr sz="1800"/>
            </a:lvl2pPr>
            <a:lvl3pPr marL="216000" indent="-216000">
              <a:buClr>
                <a:schemeClr val="accent1"/>
              </a:buClr>
              <a:defRPr sz="1800"/>
            </a:lvl3pPr>
            <a:lvl4pPr marL="576000" indent="-216000">
              <a:defRPr sz="1800"/>
            </a:lvl4pPr>
            <a:lvl5pPr marL="936000" indent="-216000">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Title presentation</a:t>
            </a:r>
            <a:endParaRPr lang="en-US"/>
          </a:p>
        </p:txBody>
      </p:sp>
      <p:sp>
        <p:nvSpPr>
          <p:cNvPr id="7" name="Slide Number Placeholder 6"/>
          <p:cNvSpPr>
            <a:spLocks noGrp="1"/>
          </p:cNvSpPr>
          <p:nvPr>
            <p:ph type="sldNum" sz="quarter" idx="12"/>
          </p:nvPr>
        </p:nvSpPr>
        <p:spPr/>
        <p:txBody>
          <a:bodyPr/>
          <a:lstStyle/>
          <a:p>
            <a:fld id="{0A49D836-FBB6-4C9B-8CA5-B082B434A601}" type="slidenum">
              <a:rPr lang="en-US" smtClean="0"/>
              <a:t>‹#›</a:t>
            </a:fld>
            <a:endParaRPr lang="en-US"/>
          </a:p>
        </p:txBody>
      </p:sp>
      <p:sp>
        <p:nvSpPr>
          <p:cNvPr id="8" name="Title 7"/>
          <p:cNvSpPr>
            <a:spLocks noGrp="1"/>
          </p:cNvSpPr>
          <p:nvPr>
            <p:ph type="title"/>
          </p:nvPr>
        </p:nvSpPr>
        <p:spPr>
          <a:xfrm>
            <a:off x="431999" y="288000"/>
            <a:ext cx="8280000" cy="792000"/>
          </a:xfrm>
        </p:spPr>
        <p:txBody>
          <a:bodyPr/>
          <a:lstStyle/>
          <a:p>
            <a:r>
              <a:rPr lang="en-US" smtClean="0"/>
              <a:t>Click to edit Master title style</a:t>
            </a:r>
            <a:endParaRPr lang="en-US"/>
          </a:p>
        </p:txBody>
      </p:sp>
      <p:sp>
        <p:nvSpPr>
          <p:cNvPr id="10" name="Picture Placeholder 9"/>
          <p:cNvSpPr>
            <a:spLocks noGrp="1"/>
          </p:cNvSpPr>
          <p:nvPr>
            <p:ph type="pic" sz="quarter" idx="13"/>
          </p:nvPr>
        </p:nvSpPr>
        <p:spPr bwMode="gray">
          <a:xfrm>
            <a:off x="1" y="3654125"/>
            <a:ext cx="9144000" cy="2555875"/>
          </a:xfrm>
          <a:solidFill>
            <a:schemeClr val="accent5"/>
          </a:solidFill>
        </p:spPr>
        <p:txBody>
          <a:bodyPr anchor="ctr" anchorCtr="1">
            <a:noAutofit/>
          </a:bodyPr>
          <a:lstStyle>
            <a:lvl1pPr marL="0" indent="0">
              <a:buNone/>
              <a:defRPr sz="1600"/>
            </a:lvl1pPr>
          </a:lstStyle>
          <a:p>
            <a:endParaRPr lang="en-US" dirty="0"/>
          </a:p>
        </p:txBody>
      </p:sp>
      <p:sp>
        <p:nvSpPr>
          <p:cNvPr id="13" name="Text Placeholder 12"/>
          <p:cNvSpPr>
            <a:spLocks noGrp="1"/>
          </p:cNvSpPr>
          <p:nvPr>
            <p:ph type="body" sz="quarter" idx="15"/>
          </p:nvPr>
        </p:nvSpPr>
        <p:spPr bwMode="gray">
          <a:xfrm>
            <a:off x="7344000" y="1484313"/>
            <a:ext cx="1656000" cy="1987200"/>
          </a:xfrm>
        </p:spPr>
        <p:txBody>
          <a:bodyPr anchor="b" anchorCtr="0">
            <a:noAutofit/>
          </a:bodyPr>
          <a:lstStyle>
            <a:lvl1pPr marL="0" indent="0">
              <a:lnSpc>
                <a:spcPct val="110000"/>
              </a:lnSpc>
              <a:buNone/>
              <a:defRPr sz="1000" b="1">
                <a:solidFill>
                  <a:schemeClr val="bg1"/>
                </a:solidFill>
              </a:defRPr>
            </a:lvl1pPr>
            <a:lvl2pPr marL="0" indent="0">
              <a:lnSpc>
                <a:spcPct val="110000"/>
              </a:lnSpc>
              <a:buNone/>
              <a:defRPr sz="1000" b="1">
                <a:solidFill>
                  <a:schemeClr val="bg1"/>
                </a:solidFill>
              </a:defRPr>
            </a:lvl2pPr>
            <a:lvl3pPr marL="0" indent="0">
              <a:lnSpc>
                <a:spcPct val="110000"/>
              </a:lnSpc>
              <a:buNone/>
              <a:defRPr sz="1000" b="1">
                <a:solidFill>
                  <a:schemeClr val="bg1"/>
                </a:solidFill>
              </a:defRPr>
            </a:lvl3pPr>
            <a:lvl4pPr marL="0" indent="0">
              <a:lnSpc>
                <a:spcPct val="110000"/>
              </a:lnSpc>
              <a:buNone/>
              <a:defRPr sz="1000" b="1">
                <a:solidFill>
                  <a:schemeClr val="bg1"/>
                </a:solidFill>
              </a:defRPr>
            </a:lvl4pPr>
            <a:lvl5pPr marL="0" indent="0">
              <a:lnSpc>
                <a:spcPct val="110000"/>
              </a:lnSpc>
              <a:buNone/>
              <a:defRPr sz="1000" b="1">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73124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Title presentation</a:t>
            </a:r>
            <a:endParaRPr lang="en-US"/>
          </a:p>
        </p:txBody>
      </p:sp>
      <p:sp>
        <p:nvSpPr>
          <p:cNvPr id="6" name="Slide Number Placeholder 5"/>
          <p:cNvSpPr>
            <a:spLocks noGrp="1"/>
          </p:cNvSpPr>
          <p:nvPr>
            <p:ph type="sldNum" sz="quarter" idx="12"/>
          </p:nvPr>
        </p:nvSpPr>
        <p:spPr/>
        <p:txBody>
          <a:bodyPr/>
          <a:lstStyle/>
          <a:p>
            <a:fld id="{0A49D836-FBB6-4C9B-8CA5-B082B434A601}" type="slidenum">
              <a:rPr lang="en-US" smtClean="0"/>
              <a:t>‹#›</a:t>
            </a:fld>
            <a:endParaRPr lang="en-US"/>
          </a:p>
        </p:txBody>
      </p:sp>
    </p:spTree>
    <p:extLst>
      <p:ext uri="{BB962C8B-B14F-4D97-AF65-F5344CB8AC3E}">
        <p14:creationId xmlns:p14="http://schemas.microsoft.com/office/powerpoint/2010/main" val="32318735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84313"/>
            <a:ext cx="2082800" cy="4536000"/>
          </a:xfrm>
        </p:spPr>
        <p:txBody>
          <a:bodyPr vert="eaVert"/>
          <a:lstStyle>
            <a:lvl1pP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32000" y="1484312"/>
            <a:ext cx="6019800" cy="453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Title presentation</a:t>
            </a:r>
            <a:endParaRPr lang="en-US"/>
          </a:p>
        </p:txBody>
      </p:sp>
      <p:sp>
        <p:nvSpPr>
          <p:cNvPr id="6" name="Slide Number Placeholder 5"/>
          <p:cNvSpPr>
            <a:spLocks noGrp="1"/>
          </p:cNvSpPr>
          <p:nvPr>
            <p:ph type="sldNum" sz="quarter" idx="12"/>
          </p:nvPr>
        </p:nvSpPr>
        <p:spPr/>
        <p:txBody>
          <a:bodyPr/>
          <a:lstStyle/>
          <a:p>
            <a:fld id="{0A49D836-FBB6-4C9B-8CA5-B082B434A601}" type="slidenum">
              <a:rPr lang="en-US" smtClean="0"/>
              <a:t>‹#›</a:t>
            </a:fld>
            <a:endParaRPr lang="en-US"/>
          </a:p>
        </p:txBody>
      </p:sp>
    </p:spTree>
    <p:extLst>
      <p:ext uri="{BB962C8B-B14F-4D97-AF65-F5344CB8AC3E}">
        <p14:creationId xmlns:p14="http://schemas.microsoft.com/office/powerpoint/2010/main" val="22914547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60EA85B1-A90D-4FEB-AF42-562FB400D3FC}" type="datetime1">
              <a:rPr lang="en-US"/>
              <a:pPr>
                <a:defRPr/>
              </a:pPr>
              <a:t>2/19/2015</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01A8294-70A9-4148-841D-6A9C9AC6B184}" type="slidenum">
              <a:rPr lang="en-US"/>
              <a:pPr>
                <a:defRPr/>
              </a:pPr>
              <a:t>‹#›</a:t>
            </a:fld>
            <a:endParaRPr lang="en-US"/>
          </a:p>
        </p:txBody>
      </p:sp>
    </p:spTree>
    <p:extLst>
      <p:ext uri="{BB962C8B-B14F-4D97-AF65-F5344CB8AC3E}">
        <p14:creationId xmlns:p14="http://schemas.microsoft.com/office/powerpoint/2010/main" val="14911784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bwMode="gray">
          <a:xfrm>
            <a:off x="7146000" y="0"/>
            <a:ext cx="1998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bwMode="gray">
          <a:xfrm>
            <a:off x="-46800" y="3574800"/>
            <a:ext cx="5040000" cy="1440000"/>
          </a:xfrm>
        </p:spPr>
        <p:txBody>
          <a:bodyPr>
            <a:normAutofit/>
          </a:bodyPr>
          <a:lstStyle>
            <a:lvl1pPr>
              <a:defRPr sz="48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14400" y="5090400"/>
            <a:ext cx="5040000" cy="720000"/>
          </a:xfrm>
        </p:spPr>
        <p:txBody>
          <a:bodyPr>
            <a:normAutofit/>
          </a:bodyPr>
          <a:lstStyle>
            <a:lvl1pPr marL="0" indent="0" algn="l">
              <a:buNone/>
              <a:defRPr sz="1600" b="1"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10"/>
          <p:cNvSpPr>
            <a:spLocks noGrp="1"/>
          </p:cNvSpPr>
          <p:nvPr>
            <p:ph type="body" sz="quarter" idx="11" hasCustomPrompt="1"/>
          </p:nvPr>
        </p:nvSpPr>
        <p:spPr bwMode="gray">
          <a:xfrm>
            <a:off x="7200000" y="378084"/>
            <a:ext cx="1656000" cy="2880000"/>
          </a:xfrm>
        </p:spPr>
        <p:txBody>
          <a:bodyPr>
            <a:normAutofit/>
          </a:bodyPr>
          <a:lstStyle>
            <a:lvl1pPr marL="0" indent="0" algn="r">
              <a:lnSpc>
                <a:spcPct val="110000"/>
              </a:lnSpc>
              <a:buNone/>
              <a:defRPr sz="1000" b="1" cap="all" baseline="0">
                <a:solidFill>
                  <a:schemeClr val="bg1"/>
                </a:solidFill>
              </a:defRPr>
            </a:lvl1pPr>
            <a:lvl2pPr marL="85725" indent="0" algn="r">
              <a:lnSpc>
                <a:spcPct val="110000"/>
              </a:lnSpc>
              <a:buNone/>
              <a:defRPr sz="1000" b="1" cap="all" baseline="0">
                <a:solidFill>
                  <a:schemeClr val="bg1"/>
                </a:solidFill>
              </a:defRPr>
            </a:lvl2pPr>
            <a:lvl3pPr marL="266700" indent="0" algn="r">
              <a:lnSpc>
                <a:spcPct val="110000"/>
              </a:lnSpc>
              <a:buNone/>
              <a:defRPr sz="1000" b="1" cap="all" baseline="0">
                <a:solidFill>
                  <a:schemeClr val="bg1"/>
                </a:solidFill>
              </a:defRPr>
            </a:lvl3pPr>
            <a:lvl4pPr marL="449263" indent="0" algn="r">
              <a:lnSpc>
                <a:spcPct val="110000"/>
              </a:lnSpc>
              <a:buNone/>
              <a:defRPr sz="1000" b="1" cap="all" baseline="0">
                <a:solidFill>
                  <a:schemeClr val="bg1"/>
                </a:solidFill>
              </a:defRPr>
            </a:lvl4pPr>
            <a:lvl5pPr marL="534988" indent="0" algn="r">
              <a:lnSpc>
                <a:spcPct val="110000"/>
              </a:lnSpc>
              <a:buNone/>
              <a:defRPr sz="1000" b="1" cap="all" baseline="0">
                <a:solidFill>
                  <a:schemeClr val="bg1"/>
                </a:solidFill>
              </a:defRPr>
            </a:lvl5pPr>
          </a:lstStyle>
          <a:p>
            <a:pPr lvl="0"/>
            <a:r>
              <a:rPr lang="en-US" dirty="0" smtClean="0"/>
              <a:t>Click to edit Master text styles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1202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2000" y="1483200"/>
            <a:ext cx="6660000" cy="4536000"/>
          </a:xfrm>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srgbClr val="737A7E"/>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737A7E"/>
                </a:solidFill>
              </a:rPr>
              <a:t>General presentation - </a:t>
            </a:r>
            <a:r>
              <a:rPr lang="en-US" dirty="0" err="1" smtClean="0">
                <a:solidFill>
                  <a:srgbClr val="737A7E"/>
                </a:solidFill>
              </a:rPr>
              <a:t>april</a:t>
            </a:r>
            <a:endParaRPr lang="en-US" dirty="0">
              <a:solidFill>
                <a:srgbClr val="737A7E"/>
              </a:solidFill>
            </a:endParaRPr>
          </a:p>
        </p:txBody>
      </p:sp>
      <p:sp>
        <p:nvSpPr>
          <p:cNvPr id="6" name="Slide Number Placeholder 5"/>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Tree>
    <p:extLst>
      <p:ext uri="{BB962C8B-B14F-4D97-AF65-F5344CB8AC3E}">
        <p14:creationId xmlns:p14="http://schemas.microsoft.com/office/powerpoint/2010/main" val="10897154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5148263" y="-1"/>
            <a:ext cx="3995738" cy="62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bwMode="gray">
          <a:xfrm>
            <a:off x="-46800" y="3574800"/>
            <a:ext cx="5040000" cy="1440000"/>
          </a:xfrm>
        </p:spPr>
        <p:txBody>
          <a:bodyPr anchor="t">
            <a:normAutofit/>
          </a:bodyPr>
          <a:lstStyle>
            <a:lvl1pPr algn="l">
              <a:defRPr sz="4800" b="1" cap="all">
                <a:solidFill>
                  <a:schemeClr val="accent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46800" y="2127600"/>
            <a:ext cx="5040000" cy="1440000"/>
          </a:xfrm>
        </p:spPr>
        <p:txBody>
          <a:bodyPr anchor="b">
            <a:normAutofit/>
          </a:bodyPr>
          <a:lstStyle>
            <a:lvl1pPr marL="0" indent="0">
              <a:lnSpc>
                <a:spcPct val="90000"/>
              </a:lnSpc>
              <a:buNone/>
              <a:defRPr sz="4800" b="1" cap="all"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Placeholder 9"/>
          <p:cNvSpPr>
            <a:spLocks noGrp="1"/>
          </p:cNvSpPr>
          <p:nvPr>
            <p:ph type="body" sz="quarter" idx="10"/>
          </p:nvPr>
        </p:nvSpPr>
        <p:spPr bwMode="gray">
          <a:xfrm>
            <a:off x="5328476" y="1193477"/>
            <a:ext cx="3528000" cy="4824000"/>
          </a:xfrm>
        </p:spPr>
        <p:txBody>
          <a:bodyPr>
            <a:normAutofit/>
          </a:bodyPr>
          <a:lstStyle>
            <a:lvl1pPr marL="0" indent="0" algn="r">
              <a:lnSpc>
                <a:spcPct val="114000"/>
              </a:lnSpc>
              <a:buNone/>
              <a:defRPr sz="1600" b="1" cap="all" baseline="0">
                <a:solidFill>
                  <a:schemeClr val="bg1"/>
                </a:solidFill>
              </a:defRPr>
            </a:lvl1pPr>
            <a:lvl2pPr marL="87313" indent="0" algn="r">
              <a:lnSpc>
                <a:spcPct val="114000"/>
              </a:lnSpc>
              <a:buNone/>
              <a:defRPr sz="1600" b="1" cap="all" baseline="0">
                <a:solidFill>
                  <a:schemeClr val="bg1"/>
                </a:solidFill>
              </a:defRPr>
            </a:lvl2pPr>
            <a:lvl3pPr marL="176213" indent="0" algn="r">
              <a:lnSpc>
                <a:spcPct val="114000"/>
              </a:lnSpc>
              <a:buNone/>
              <a:defRPr sz="1600" b="1" cap="all" baseline="0">
                <a:solidFill>
                  <a:schemeClr val="bg1"/>
                </a:solidFill>
              </a:defRPr>
            </a:lvl3pPr>
            <a:lvl4pPr marL="273050" indent="0" algn="r">
              <a:lnSpc>
                <a:spcPct val="114000"/>
              </a:lnSpc>
              <a:buNone/>
              <a:defRPr sz="1600" b="1" cap="all" baseline="0">
                <a:solidFill>
                  <a:schemeClr val="bg1"/>
                </a:solidFill>
              </a:defRPr>
            </a:lvl4pPr>
            <a:lvl5pPr marL="360363" indent="0" algn="r">
              <a:lnSpc>
                <a:spcPct val="114000"/>
              </a:lnSpc>
              <a:buNone/>
              <a:defRPr sz="1600" b="1" cap="all"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42135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2000" y="1484314"/>
            <a:ext cx="4032000" cy="4536000"/>
          </a:xfrm>
        </p:spPr>
        <p:txBody>
          <a:bodyPr>
            <a:normAutofit/>
          </a:bodyPr>
          <a:lstStyle>
            <a:lvl1pPr>
              <a:buClr>
                <a:schemeClr val="accent1"/>
              </a:buCl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0000" y="1484314"/>
            <a:ext cx="4032000" cy="4536000"/>
          </a:xfrm>
        </p:spPr>
        <p:txBody>
          <a:bodyPr>
            <a:normAutofit/>
          </a:bodyPr>
          <a:lstStyle>
            <a:lvl1pPr>
              <a:buClr>
                <a:schemeClr val="accent1"/>
              </a:buCl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srgbClr val="737A7E"/>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7" name="Slide Number Placeholder 6"/>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Tree>
    <p:extLst>
      <p:ext uri="{BB962C8B-B14F-4D97-AF65-F5344CB8AC3E}">
        <p14:creationId xmlns:p14="http://schemas.microsoft.com/office/powerpoint/2010/main" val="41086450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32000" y="1483200"/>
            <a:ext cx="4032000" cy="540000"/>
          </a:xfrm>
        </p:spPr>
        <p:txBody>
          <a:bodyPr anchor="t" anchorCtr="0">
            <a:norm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32000" y="2034368"/>
            <a:ext cx="4032000" cy="3985200"/>
          </a:xfrm>
        </p:spPr>
        <p:txBody>
          <a:bodyPr>
            <a:normAutofit/>
          </a:bodyPr>
          <a:lstStyle>
            <a:lvl1pPr>
              <a:buClr>
                <a:schemeClr val="accent1"/>
              </a:buCl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80000" y="1483200"/>
            <a:ext cx="4032000" cy="540000"/>
          </a:xfrm>
        </p:spPr>
        <p:txBody>
          <a:bodyPr anchor="t" anchorCtr="0">
            <a:norm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80000" y="2034368"/>
            <a:ext cx="4032000" cy="3985200"/>
          </a:xfrm>
        </p:spPr>
        <p:txBody>
          <a:bodyPr>
            <a:normAutofit/>
          </a:bodyPr>
          <a:lstStyle>
            <a:lvl1pPr>
              <a:buClr>
                <a:schemeClr val="accent1"/>
              </a:buCl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solidFill>
                <a:srgbClr val="737A7E"/>
              </a:solidFill>
            </a:endParaRPr>
          </a:p>
        </p:txBody>
      </p:sp>
      <p:sp>
        <p:nvSpPr>
          <p:cNvPr id="8" name="Footer Placeholder 7"/>
          <p:cNvSpPr>
            <a:spLocks noGrp="1"/>
          </p:cNvSpPr>
          <p:nvPr>
            <p:ph type="ftr" sz="quarter" idx="11"/>
          </p:nvPr>
        </p:nvSpPr>
        <p:spPr/>
        <p:txBody>
          <a:body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9" name="Slide Number Placeholder 8"/>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Tree>
    <p:extLst>
      <p:ext uri="{BB962C8B-B14F-4D97-AF65-F5344CB8AC3E}">
        <p14:creationId xmlns:p14="http://schemas.microsoft.com/office/powerpoint/2010/main" val="25704658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737A7E"/>
              </a:solidFill>
            </a:endParaRPr>
          </a:p>
        </p:txBody>
      </p:sp>
      <p:sp>
        <p:nvSpPr>
          <p:cNvPr id="4" name="Footer Placeholder 3"/>
          <p:cNvSpPr>
            <a:spLocks noGrp="1"/>
          </p:cNvSpPr>
          <p:nvPr>
            <p:ph type="ftr" sz="quarter" idx="11"/>
          </p:nvPr>
        </p:nvSpPr>
        <p:spPr/>
        <p:txBody>
          <a:body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5" name="Slide Number Placeholder 4"/>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Tree>
    <p:extLst>
      <p:ext uri="{BB962C8B-B14F-4D97-AF65-F5344CB8AC3E}">
        <p14:creationId xmlns:p14="http://schemas.microsoft.com/office/powerpoint/2010/main" val="6943585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483200"/>
            <a:ext cx="6660000" cy="4536000"/>
          </a:xfrm>
        </p:spPr>
        <p:txBody>
          <a:bodyPr/>
          <a:lstStyle>
            <a:lvl1pPr>
              <a:buClr>
                <a:schemeClr val="accent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25 </a:t>
            </a:r>
            <a:r>
              <a:rPr lang="en-US" dirty="0" err="1" smtClean="0"/>
              <a:t>february</a:t>
            </a:r>
            <a:r>
              <a:rPr lang="en-US" dirty="0" smtClean="0"/>
              <a:t> 2015</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Dap 2015</a:t>
            </a:r>
            <a:endParaRPr lang="en-US" dirty="0"/>
          </a:p>
        </p:txBody>
      </p:sp>
      <p:sp>
        <p:nvSpPr>
          <p:cNvPr id="6" name="Slide Number Placeholder 5"/>
          <p:cNvSpPr>
            <a:spLocks noGrp="1"/>
          </p:cNvSpPr>
          <p:nvPr>
            <p:ph type="sldNum" sz="quarter" idx="12"/>
          </p:nvPr>
        </p:nvSpPr>
        <p:spPr/>
        <p:txBody>
          <a:bodyPr/>
          <a:lstStyle/>
          <a:p>
            <a:fld id="{0A49D836-FBB6-4C9B-8CA5-B082B434A60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7767166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737A7E"/>
              </a:solidFill>
            </a:endParaRPr>
          </a:p>
        </p:txBody>
      </p:sp>
      <p:sp>
        <p:nvSpPr>
          <p:cNvPr id="3" name="Footer Placeholder 2"/>
          <p:cNvSpPr>
            <a:spLocks noGrp="1"/>
          </p:cNvSpPr>
          <p:nvPr>
            <p:ph type="ftr" sz="quarter" idx="11"/>
          </p:nvPr>
        </p:nvSpPr>
        <p:spPr/>
        <p:txBody>
          <a:body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4" name="Slide Number Placeholder 3"/>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Tree>
    <p:extLst>
      <p:ext uri="{BB962C8B-B14F-4D97-AF65-F5344CB8AC3E}">
        <p14:creationId xmlns:p14="http://schemas.microsoft.com/office/powerpoint/2010/main" val="34250016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RODUCT LIST">
    <p:spTree>
      <p:nvGrpSpPr>
        <p:cNvPr id="1" name=""/>
        <p:cNvGrpSpPr/>
        <p:nvPr/>
      </p:nvGrpSpPr>
      <p:grpSpPr>
        <a:xfrm>
          <a:off x="0" y="0"/>
          <a:ext cx="0" cy="0"/>
          <a:chOff x="0" y="0"/>
          <a:chExt cx="0" cy="0"/>
        </a:xfrm>
      </p:grpSpPr>
      <p:sp>
        <p:nvSpPr>
          <p:cNvPr id="12" name="Rectangle 11"/>
          <p:cNvSpPr/>
          <p:nvPr userDrawn="1"/>
        </p:nvSpPr>
        <p:spPr>
          <a:xfrm>
            <a:off x="7146000" y="0"/>
            <a:ext cx="1998000" cy="62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32000" y="1484313"/>
            <a:ext cx="6516000" cy="4536000"/>
          </a:xfrm>
        </p:spPr>
        <p:txBody>
          <a:bodyPr>
            <a:normAutofit/>
          </a:bodyPr>
          <a:lstStyle>
            <a:lvl1pPr marL="0" indent="0">
              <a:buNone/>
              <a:defRPr sz="1800"/>
            </a:lvl1pPr>
            <a:lvl2pPr marL="216000" indent="-216000">
              <a:defRPr sz="1800"/>
            </a:lvl2pPr>
            <a:lvl3pPr marL="576000" indent="-216000">
              <a:defRPr sz="1800"/>
            </a:lvl3pPr>
            <a:lvl4pPr marL="936000" indent="-216000">
              <a:defRPr sz="1800"/>
            </a:lvl4pPr>
            <a:lvl5pPr marL="1296000" indent="-216000">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bwMode="gray">
          <a:xfrm>
            <a:off x="7236000" y="1512001"/>
            <a:ext cx="1620000" cy="4500000"/>
          </a:xfrm>
        </p:spPr>
        <p:txBody>
          <a:bodyPr>
            <a:normAutofit/>
          </a:bodyPr>
          <a:lstStyle>
            <a:lvl1pPr marL="0" indent="0" algn="r">
              <a:spcBef>
                <a:spcPts val="1400"/>
              </a:spcBef>
              <a:buNone/>
              <a:defRPr sz="1000" b="1" cap="all"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a:solidFill>
                <a:srgbClr val="737A7E"/>
              </a:solidFill>
            </a:endParaRPr>
          </a:p>
        </p:txBody>
      </p:sp>
      <p:sp>
        <p:nvSpPr>
          <p:cNvPr id="6" name="Footer Placeholder 5"/>
          <p:cNvSpPr>
            <a:spLocks noGrp="1"/>
          </p:cNvSpPr>
          <p:nvPr>
            <p:ph type="ftr" sz="quarter" idx="11"/>
          </p:nvPr>
        </p:nvSpPr>
        <p:spPr/>
        <p:txBody>
          <a:body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7" name="Slide Number Placeholder 6"/>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
        <p:nvSpPr>
          <p:cNvPr id="8" name="Title 7"/>
          <p:cNvSpPr>
            <a:spLocks noGrp="1"/>
          </p:cNvSpPr>
          <p:nvPr>
            <p:ph type="title"/>
          </p:nvPr>
        </p:nvSpPr>
        <p:spPr>
          <a:xfrm>
            <a:off x="431999" y="288000"/>
            <a:ext cx="6516000" cy="792000"/>
          </a:xfrm>
        </p:spPr>
        <p:txBody>
          <a:bodyPr/>
          <a:lstStyle/>
          <a:p>
            <a:r>
              <a:rPr lang="en-US" smtClean="0"/>
              <a:t>Click to edit Master title style</a:t>
            </a:r>
            <a:endParaRPr lang="en-US"/>
          </a:p>
        </p:txBody>
      </p:sp>
    </p:spTree>
    <p:extLst>
      <p:ext uri="{BB962C8B-B14F-4D97-AF65-F5344CB8AC3E}">
        <p14:creationId xmlns:p14="http://schemas.microsoft.com/office/powerpoint/2010/main" val="14471138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484313"/>
            <a:ext cx="5400475" cy="4539600"/>
          </a:xfrm>
        </p:spPr>
        <p:txBody>
          <a:bodyPr>
            <a:normAutofit/>
          </a:bodyPr>
          <a:lstStyle>
            <a:lvl1pPr marL="0" indent="0">
              <a:buNone/>
              <a:defRPr sz="1800" b="1" cap="all" baseline="0">
                <a:solidFill>
                  <a:schemeClr val="accent1"/>
                </a:solidFill>
              </a:defRPr>
            </a:lvl1pPr>
            <a:lvl2pPr marL="0" indent="0">
              <a:buNone/>
              <a:defRPr sz="1800"/>
            </a:lvl2pPr>
            <a:lvl3pPr marL="216000" indent="-216000">
              <a:buClr>
                <a:schemeClr val="accent1"/>
              </a:buClr>
              <a:defRPr sz="1800"/>
            </a:lvl3pPr>
            <a:lvl4pPr marL="576000" indent="-216000">
              <a:defRPr sz="1800"/>
            </a:lvl4pPr>
            <a:lvl5pPr marL="936000" indent="-216000">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srgbClr val="737A7E"/>
              </a:solidFill>
            </a:endParaRPr>
          </a:p>
        </p:txBody>
      </p:sp>
      <p:sp>
        <p:nvSpPr>
          <p:cNvPr id="6" name="Footer Placeholder 5"/>
          <p:cNvSpPr>
            <a:spLocks noGrp="1"/>
          </p:cNvSpPr>
          <p:nvPr>
            <p:ph type="ftr" sz="quarter" idx="11"/>
          </p:nvPr>
        </p:nvSpPr>
        <p:spPr/>
        <p:txBody>
          <a:body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7" name="Slide Number Placeholder 6"/>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
        <p:nvSpPr>
          <p:cNvPr id="8" name="Title 7"/>
          <p:cNvSpPr>
            <a:spLocks noGrp="1"/>
          </p:cNvSpPr>
          <p:nvPr>
            <p:ph type="title"/>
          </p:nvPr>
        </p:nvSpPr>
        <p:spPr>
          <a:xfrm>
            <a:off x="431999" y="288000"/>
            <a:ext cx="8280000" cy="792000"/>
          </a:xfrm>
        </p:spPr>
        <p:txBody>
          <a:bodyPr/>
          <a:lstStyle/>
          <a:p>
            <a:r>
              <a:rPr lang="en-US" smtClean="0"/>
              <a:t>Click to edit Master title style</a:t>
            </a:r>
            <a:endParaRPr lang="en-US"/>
          </a:p>
        </p:txBody>
      </p:sp>
      <p:sp>
        <p:nvSpPr>
          <p:cNvPr id="10" name="Picture Placeholder 9"/>
          <p:cNvSpPr>
            <a:spLocks noGrp="1"/>
          </p:cNvSpPr>
          <p:nvPr>
            <p:ph type="pic" sz="quarter" idx="13"/>
          </p:nvPr>
        </p:nvSpPr>
        <p:spPr bwMode="gray">
          <a:xfrm>
            <a:off x="6011863" y="1285200"/>
            <a:ext cx="3132137" cy="4924800"/>
          </a:xfrm>
          <a:solidFill>
            <a:schemeClr val="accent5"/>
          </a:solidFill>
        </p:spPr>
        <p:txBody>
          <a:bodyPr anchor="ctr" anchorCtr="1">
            <a:noAutofit/>
          </a:bodyPr>
          <a:lstStyle>
            <a:lvl1pPr marL="0" indent="0">
              <a:buNone/>
              <a:defRPr sz="1600"/>
            </a:lvl1pPr>
          </a:lstStyle>
          <a:p>
            <a:endParaRPr lang="en-US" dirty="0"/>
          </a:p>
        </p:txBody>
      </p:sp>
    </p:spTree>
    <p:extLst>
      <p:ext uri="{BB962C8B-B14F-4D97-AF65-F5344CB8AC3E}">
        <p14:creationId xmlns:p14="http://schemas.microsoft.com/office/powerpoint/2010/main" val="27265965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Picture">
    <p:spTree>
      <p:nvGrpSpPr>
        <p:cNvPr id="1" name=""/>
        <p:cNvGrpSpPr/>
        <p:nvPr/>
      </p:nvGrpSpPr>
      <p:grpSpPr>
        <a:xfrm>
          <a:off x="0" y="0"/>
          <a:ext cx="0" cy="0"/>
          <a:chOff x="0" y="0"/>
          <a:chExt cx="0" cy="0"/>
        </a:xfrm>
      </p:grpSpPr>
      <p:sp>
        <p:nvSpPr>
          <p:cNvPr id="9" name="Rectangle 8"/>
          <p:cNvSpPr/>
          <p:nvPr userDrawn="1"/>
        </p:nvSpPr>
        <p:spPr>
          <a:xfrm>
            <a:off x="7146000" y="1285200"/>
            <a:ext cx="1998000" cy="492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31999" y="1484313"/>
            <a:ext cx="6516000" cy="1980000"/>
          </a:xfrm>
        </p:spPr>
        <p:txBody>
          <a:bodyPr>
            <a:normAutofit/>
          </a:bodyPr>
          <a:lstStyle>
            <a:lvl1pPr marL="0" indent="0">
              <a:buNone/>
              <a:defRPr sz="1800" b="1" cap="all" baseline="0">
                <a:solidFill>
                  <a:schemeClr val="accent1"/>
                </a:solidFill>
              </a:defRPr>
            </a:lvl1pPr>
            <a:lvl2pPr marL="0" indent="0">
              <a:buNone/>
              <a:defRPr sz="1800"/>
            </a:lvl2pPr>
            <a:lvl3pPr marL="216000" indent="-216000">
              <a:buClr>
                <a:schemeClr val="accent1"/>
              </a:buClr>
              <a:defRPr sz="1800"/>
            </a:lvl3pPr>
            <a:lvl4pPr marL="576000" indent="-216000">
              <a:defRPr sz="1800"/>
            </a:lvl4pPr>
            <a:lvl5pPr marL="936000" indent="-216000">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srgbClr val="737A7E"/>
              </a:solidFill>
            </a:endParaRPr>
          </a:p>
        </p:txBody>
      </p:sp>
      <p:sp>
        <p:nvSpPr>
          <p:cNvPr id="6" name="Footer Placeholder 5"/>
          <p:cNvSpPr>
            <a:spLocks noGrp="1"/>
          </p:cNvSpPr>
          <p:nvPr>
            <p:ph type="ftr" sz="quarter" idx="11"/>
          </p:nvPr>
        </p:nvSpPr>
        <p:spPr/>
        <p:txBody>
          <a:body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7" name="Slide Number Placeholder 6"/>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
        <p:nvSpPr>
          <p:cNvPr id="8" name="Title 7"/>
          <p:cNvSpPr>
            <a:spLocks noGrp="1"/>
          </p:cNvSpPr>
          <p:nvPr>
            <p:ph type="title"/>
          </p:nvPr>
        </p:nvSpPr>
        <p:spPr>
          <a:xfrm>
            <a:off x="431999" y="288000"/>
            <a:ext cx="8280000" cy="792000"/>
          </a:xfrm>
        </p:spPr>
        <p:txBody>
          <a:bodyPr/>
          <a:lstStyle/>
          <a:p>
            <a:r>
              <a:rPr lang="en-US" smtClean="0"/>
              <a:t>Click to edit Master title style</a:t>
            </a:r>
            <a:endParaRPr lang="en-US"/>
          </a:p>
        </p:txBody>
      </p:sp>
      <p:sp>
        <p:nvSpPr>
          <p:cNvPr id="10" name="Picture Placeholder 9"/>
          <p:cNvSpPr>
            <a:spLocks noGrp="1"/>
          </p:cNvSpPr>
          <p:nvPr>
            <p:ph type="pic" sz="quarter" idx="13"/>
          </p:nvPr>
        </p:nvSpPr>
        <p:spPr bwMode="gray">
          <a:xfrm>
            <a:off x="1" y="3654125"/>
            <a:ext cx="9144000" cy="2555875"/>
          </a:xfrm>
          <a:solidFill>
            <a:schemeClr val="accent5"/>
          </a:solidFill>
        </p:spPr>
        <p:txBody>
          <a:bodyPr anchor="ctr" anchorCtr="1">
            <a:noAutofit/>
          </a:bodyPr>
          <a:lstStyle>
            <a:lvl1pPr marL="0" indent="0">
              <a:buNone/>
              <a:defRPr sz="1600"/>
            </a:lvl1pPr>
          </a:lstStyle>
          <a:p>
            <a:endParaRPr lang="en-US" dirty="0"/>
          </a:p>
        </p:txBody>
      </p:sp>
      <p:sp>
        <p:nvSpPr>
          <p:cNvPr id="13" name="Text Placeholder 12"/>
          <p:cNvSpPr>
            <a:spLocks noGrp="1"/>
          </p:cNvSpPr>
          <p:nvPr>
            <p:ph type="body" sz="quarter" idx="15"/>
          </p:nvPr>
        </p:nvSpPr>
        <p:spPr bwMode="gray">
          <a:xfrm>
            <a:off x="7344000" y="1484313"/>
            <a:ext cx="1656000" cy="1987200"/>
          </a:xfrm>
        </p:spPr>
        <p:txBody>
          <a:bodyPr anchor="b" anchorCtr="0">
            <a:noAutofit/>
          </a:bodyPr>
          <a:lstStyle>
            <a:lvl1pPr marL="0" indent="0">
              <a:lnSpc>
                <a:spcPct val="110000"/>
              </a:lnSpc>
              <a:buNone/>
              <a:defRPr sz="1000" b="1">
                <a:solidFill>
                  <a:schemeClr val="bg1"/>
                </a:solidFill>
              </a:defRPr>
            </a:lvl1pPr>
            <a:lvl2pPr marL="0" indent="0">
              <a:lnSpc>
                <a:spcPct val="110000"/>
              </a:lnSpc>
              <a:buNone/>
              <a:defRPr sz="1000" b="1">
                <a:solidFill>
                  <a:schemeClr val="bg1"/>
                </a:solidFill>
              </a:defRPr>
            </a:lvl2pPr>
            <a:lvl3pPr marL="0" indent="0">
              <a:lnSpc>
                <a:spcPct val="110000"/>
              </a:lnSpc>
              <a:buNone/>
              <a:defRPr sz="1000" b="1">
                <a:solidFill>
                  <a:schemeClr val="bg1"/>
                </a:solidFill>
              </a:defRPr>
            </a:lvl3pPr>
            <a:lvl4pPr marL="0" indent="0">
              <a:lnSpc>
                <a:spcPct val="110000"/>
              </a:lnSpc>
              <a:buNone/>
              <a:defRPr sz="1000" b="1">
                <a:solidFill>
                  <a:schemeClr val="bg1"/>
                </a:solidFill>
              </a:defRPr>
            </a:lvl4pPr>
            <a:lvl5pPr marL="0" indent="0">
              <a:lnSpc>
                <a:spcPct val="110000"/>
              </a:lnSpc>
              <a:buNone/>
              <a:defRPr sz="1000" b="1">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5932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737A7E"/>
              </a:solidFill>
            </a:endParaRPr>
          </a:p>
        </p:txBody>
      </p:sp>
      <p:sp>
        <p:nvSpPr>
          <p:cNvPr id="5" name="Footer Placeholder 4"/>
          <p:cNvSpPr>
            <a:spLocks noGrp="1"/>
          </p:cNvSpPr>
          <p:nvPr>
            <p:ph type="ftr" sz="quarter" idx="11"/>
          </p:nvPr>
        </p:nvSpPr>
        <p:spPr/>
        <p:txBody>
          <a:body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6" name="Slide Number Placeholder 5"/>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Tree>
    <p:extLst>
      <p:ext uri="{BB962C8B-B14F-4D97-AF65-F5344CB8AC3E}">
        <p14:creationId xmlns:p14="http://schemas.microsoft.com/office/powerpoint/2010/main" val="22698042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84313"/>
            <a:ext cx="2082800" cy="4536000"/>
          </a:xfrm>
        </p:spPr>
        <p:txBody>
          <a:bodyPr vert="eaVert"/>
          <a:lstStyle>
            <a:lvl1pPr>
              <a:defRPr>
                <a:solidFill>
                  <a:schemeClr val="accent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32000" y="1484312"/>
            <a:ext cx="6019800" cy="453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737A7E"/>
              </a:solidFill>
            </a:endParaRPr>
          </a:p>
        </p:txBody>
      </p:sp>
      <p:sp>
        <p:nvSpPr>
          <p:cNvPr id="5" name="Footer Placeholder 4"/>
          <p:cNvSpPr>
            <a:spLocks noGrp="1"/>
          </p:cNvSpPr>
          <p:nvPr>
            <p:ph type="ftr" sz="quarter" idx="11"/>
          </p:nvPr>
        </p:nvSpPr>
        <p:spPr/>
        <p:txBody>
          <a:bodyPr/>
          <a:lstStyle/>
          <a:p>
            <a:r>
              <a:rPr lang="en-US" dirty="0" smtClean="0">
                <a:solidFill>
                  <a:srgbClr val="737A7E"/>
                </a:solidFill>
              </a:rPr>
              <a:t>General presentation – </a:t>
            </a:r>
            <a:r>
              <a:rPr lang="en-US" dirty="0" err="1" smtClean="0">
                <a:solidFill>
                  <a:srgbClr val="737A7E"/>
                </a:solidFill>
              </a:rPr>
              <a:t>april</a:t>
            </a:r>
            <a:r>
              <a:rPr lang="en-US" dirty="0" smtClean="0">
                <a:solidFill>
                  <a:srgbClr val="737A7E"/>
                </a:solidFill>
              </a:rPr>
              <a:t> 2013</a:t>
            </a:r>
            <a:endParaRPr lang="en-US" dirty="0">
              <a:solidFill>
                <a:srgbClr val="737A7E"/>
              </a:solidFill>
            </a:endParaRPr>
          </a:p>
        </p:txBody>
      </p:sp>
      <p:sp>
        <p:nvSpPr>
          <p:cNvPr id="6" name="Slide Number Placeholder 5"/>
          <p:cNvSpPr>
            <a:spLocks noGrp="1"/>
          </p:cNvSpPr>
          <p:nvPr>
            <p:ph type="sldNum" sz="quarter" idx="12"/>
          </p:nvPr>
        </p:nvSpPr>
        <p:spPr/>
        <p:txBody>
          <a:bodyPr/>
          <a:lstStyle/>
          <a:p>
            <a:fld id="{0A49D836-FBB6-4C9B-8CA5-B082B434A601}" type="slidenum">
              <a:rPr lang="en-US" smtClean="0">
                <a:solidFill>
                  <a:srgbClr val="737A7E"/>
                </a:solidFill>
              </a:rPr>
              <a:pPr/>
              <a:t>‹#›</a:t>
            </a:fld>
            <a:endParaRPr lang="en-US">
              <a:solidFill>
                <a:srgbClr val="737A7E"/>
              </a:solidFill>
            </a:endParaRPr>
          </a:p>
        </p:txBody>
      </p:sp>
    </p:spTree>
    <p:extLst>
      <p:ext uri="{BB962C8B-B14F-4D97-AF65-F5344CB8AC3E}">
        <p14:creationId xmlns:p14="http://schemas.microsoft.com/office/powerpoint/2010/main" val="17619900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34925"/>
            <a:ext cx="8497887" cy="1011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3850" y="1412875"/>
            <a:ext cx="8569325" cy="4824413"/>
          </a:xfrm>
        </p:spPr>
        <p:txBody>
          <a:bodyPr/>
          <a:lstStyle/>
          <a:p>
            <a:pPr lvl="0"/>
            <a:endParaRPr lang="en-US"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nl-NL">
                <a:solidFill>
                  <a:srgbClr val="737A7E"/>
                </a:solidFill>
              </a:rPr>
              <a:t>Huisman  |</a:t>
            </a:r>
          </a:p>
        </p:txBody>
      </p:sp>
      <p:sp>
        <p:nvSpPr>
          <p:cNvPr id="5" name="Rectangle 9"/>
          <p:cNvSpPr>
            <a:spLocks noGrp="1" noChangeArrowheads="1"/>
          </p:cNvSpPr>
          <p:nvPr>
            <p:ph type="sldNum" sz="quarter" idx="11"/>
          </p:nvPr>
        </p:nvSpPr>
        <p:spPr>
          <a:ln/>
        </p:spPr>
        <p:txBody>
          <a:bodyPr/>
          <a:lstStyle>
            <a:lvl1pPr>
              <a:defRPr/>
            </a:lvl1pPr>
          </a:lstStyle>
          <a:p>
            <a:pPr>
              <a:defRPr/>
            </a:pPr>
            <a:fld id="{C6288EF2-E1FE-4C0E-8E88-12CE3C9E2E5B}" type="slidenum">
              <a:rPr lang="nl-NL">
                <a:solidFill>
                  <a:srgbClr val="737A7E"/>
                </a:solidFill>
              </a:rPr>
              <a:pPr>
                <a:defRPr/>
              </a:pPr>
              <a:t>‹#›</a:t>
            </a:fld>
            <a:endParaRPr lang="nl-NL">
              <a:solidFill>
                <a:srgbClr val="737A7E"/>
              </a:solidFill>
            </a:endParaRPr>
          </a:p>
        </p:txBody>
      </p:sp>
    </p:spTree>
    <p:extLst>
      <p:ext uri="{BB962C8B-B14F-4D97-AF65-F5344CB8AC3E}">
        <p14:creationId xmlns:p14="http://schemas.microsoft.com/office/powerpoint/2010/main" val="211259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5148263" y="-1"/>
            <a:ext cx="3995738" cy="62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gray">
          <a:xfrm>
            <a:off x="-46800" y="3574800"/>
            <a:ext cx="5040000" cy="1440000"/>
          </a:xfrm>
        </p:spPr>
        <p:txBody>
          <a:bodyPr anchor="t">
            <a:normAutofit/>
          </a:bodyPr>
          <a:lstStyle>
            <a:lvl1pPr algn="l">
              <a:defRPr sz="4800" b="1" cap="all">
                <a:solidFill>
                  <a:schemeClr val="accent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bwMode="gray">
          <a:xfrm>
            <a:off x="-46800" y="2127600"/>
            <a:ext cx="5040000" cy="1440000"/>
          </a:xfrm>
        </p:spPr>
        <p:txBody>
          <a:bodyPr anchor="b">
            <a:normAutofit/>
          </a:bodyPr>
          <a:lstStyle>
            <a:lvl1pPr marL="0" indent="0">
              <a:lnSpc>
                <a:spcPct val="90000"/>
              </a:lnSpc>
              <a:buNone/>
              <a:defRPr sz="4800" b="1" cap="all"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Placeholder 9"/>
          <p:cNvSpPr>
            <a:spLocks noGrp="1"/>
          </p:cNvSpPr>
          <p:nvPr>
            <p:ph type="body" sz="quarter" idx="10"/>
          </p:nvPr>
        </p:nvSpPr>
        <p:spPr bwMode="gray">
          <a:xfrm>
            <a:off x="5328476" y="1193477"/>
            <a:ext cx="3528000" cy="4824000"/>
          </a:xfrm>
        </p:spPr>
        <p:txBody>
          <a:bodyPr>
            <a:normAutofit/>
          </a:bodyPr>
          <a:lstStyle>
            <a:lvl1pPr marL="0" indent="0" algn="r">
              <a:lnSpc>
                <a:spcPct val="114000"/>
              </a:lnSpc>
              <a:buNone/>
              <a:defRPr sz="1600" b="1" cap="all" baseline="0">
                <a:solidFill>
                  <a:schemeClr val="bg1"/>
                </a:solidFill>
              </a:defRPr>
            </a:lvl1pPr>
            <a:lvl2pPr marL="87313" indent="0" algn="r">
              <a:lnSpc>
                <a:spcPct val="114000"/>
              </a:lnSpc>
              <a:buNone/>
              <a:defRPr sz="1600" b="1" cap="all" baseline="0">
                <a:solidFill>
                  <a:schemeClr val="bg1"/>
                </a:solidFill>
              </a:defRPr>
            </a:lvl2pPr>
            <a:lvl3pPr marL="176213" indent="0" algn="r">
              <a:lnSpc>
                <a:spcPct val="114000"/>
              </a:lnSpc>
              <a:buNone/>
              <a:defRPr sz="1600" b="1" cap="all" baseline="0">
                <a:solidFill>
                  <a:schemeClr val="bg1"/>
                </a:solidFill>
              </a:defRPr>
            </a:lvl3pPr>
            <a:lvl4pPr marL="273050" indent="0" algn="r">
              <a:lnSpc>
                <a:spcPct val="114000"/>
              </a:lnSpc>
              <a:buNone/>
              <a:defRPr sz="1600" b="1" cap="all" baseline="0">
                <a:solidFill>
                  <a:schemeClr val="bg1"/>
                </a:solidFill>
              </a:defRPr>
            </a:lvl4pPr>
            <a:lvl5pPr marL="360363" indent="0" algn="r">
              <a:lnSpc>
                <a:spcPct val="114000"/>
              </a:lnSpc>
              <a:buNone/>
              <a:defRPr sz="1600" b="1" cap="all"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237" r="40383" b="76320"/>
          <a:stretch/>
        </p:blipFill>
        <p:spPr>
          <a:xfrm>
            <a:off x="7467600" y="6324600"/>
            <a:ext cx="1524000" cy="477164"/>
          </a:xfrm>
          <a:prstGeom prst="rect">
            <a:avLst/>
          </a:prstGeom>
        </p:spPr>
      </p:pic>
    </p:spTree>
    <p:extLst>
      <p:ext uri="{BB962C8B-B14F-4D97-AF65-F5344CB8AC3E}">
        <p14:creationId xmlns:p14="http://schemas.microsoft.com/office/powerpoint/2010/main" val="7233651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32000" y="1484314"/>
            <a:ext cx="4032000" cy="4536000"/>
          </a:xfrm>
        </p:spPr>
        <p:txBody>
          <a:bodyPr>
            <a:normAutofit/>
          </a:bodyPr>
          <a:lstStyle>
            <a:lvl1pPr>
              <a:buClr>
                <a:schemeClr val="accent1"/>
              </a:buCl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0000" y="1484314"/>
            <a:ext cx="4032000" cy="4536000"/>
          </a:xfrm>
        </p:spPr>
        <p:txBody>
          <a:bodyPr>
            <a:normAutofit/>
          </a:bodyPr>
          <a:lstStyle>
            <a:lvl1pPr>
              <a:buClr>
                <a:schemeClr val="accent1"/>
              </a:buCl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Title presentation</a:t>
            </a:r>
            <a:endParaRPr lang="en-US"/>
          </a:p>
        </p:txBody>
      </p:sp>
      <p:sp>
        <p:nvSpPr>
          <p:cNvPr id="7" name="Slide Number Placeholder 6"/>
          <p:cNvSpPr>
            <a:spLocks noGrp="1"/>
          </p:cNvSpPr>
          <p:nvPr>
            <p:ph type="sldNum" sz="quarter" idx="12"/>
          </p:nvPr>
        </p:nvSpPr>
        <p:spPr/>
        <p:txBody>
          <a:bodyPr/>
          <a:lstStyle/>
          <a:p>
            <a:fld id="{0A49D836-FBB6-4C9B-8CA5-B082B434A601}"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37" r="40383" b="76320"/>
          <a:stretch/>
        </p:blipFill>
        <p:spPr>
          <a:xfrm>
            <a:off x="7467600" y="6324600"/>
            <a:ext cx="1524000" cy="477164"/>
          </a:xfrm>
          <a:prstGeom prst="rect">
            <a:avLst/>
          </a:prstGeom>
        </p:spPr>
      </p:pic>
    </p:spTree>
    <p:extLst>
      <p:ext uri="{BB962C8B-B14F-4D97-AF65-F5344CB8AC3E}">
        <p14:creationId xmlns:p14="http://schemas.microsoft.com/office/powerpoint/2010/main" val="32289918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32000" y="1483200"/>
            <a:ext cx="4032000" cy="540000"/>
          </a:xfrm>
        </p:spPr>
        <p:txBody>
          <a:bodyPr anchor="t" anchorCtr="0">
            <a:norm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32000" y="2034368"/>
            <a:ext cx="4032000" cy="3985200"/>
          </a:xfrm>
        </p:spPr>
        <p:txBody>
          <a:bodyPr>
            <a:normAutofit/>
          </a:bodyPr>
          <a:lstStyle>
            <a:lvl1pPr>
              <a:buClr>
                <a:schemeClr val="accent1"/>
              </a:buCl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80000" y="1483200"/>
            <a:ext cx="4032000" cy="540000"/>
          </a:xfrm>
        </p:spPr>
        <p:txBody>
          <a:bodyPr anchor="t" anchorCtr="0">
            <a:norm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80000" y="2034368"/>
            <a:ext cx="4032000" cy="3985200"/>
          </a:xfrm>
        </p:spPr>
        <p:txBody>
          <a:bodyPr>
            <a:normAutofit/>
          </a:bodyPr>
          <a:lstStyle>
            <a:lvl1pPr>
              <a:buClr>
                <a:schemeClr val="accent1"/>
              </a:buCl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Title presentation</a:t>
            </a:r>
            <a:endParaRPr lang="en-US"/>
          </a:p>
        </p:txBody>
      </p:sp>
      <p:sp>
        <p:nvSpPr>
          <p:cNvPr id="9" name="Slide Number Placeholder 8"/>
          <p:cNvSpPr>
            <a:spLocks noGrp="1"/>
          </p:cNvSpPr>
          <p:nvPr>
            <p:ph type="sldNum" sz="quarter" idx="12"/>
          </p:nvPr>
        </p:nvSpPr>
        <p:spPr/>
        <p:txBody>
          <a:bodyPr/>
          <a:lstStyle/>
          <a:p>
            <a:fld id="{0A49D836-FBB6-4C9B-8CA5-B082B434A601}" type="slidenum">
              <a:rPr lang="en-US" smtClean="0"/>
              <a:t>‹#›</a:t>
            </a:fld>
            <a:endParaRPr lang="en-US"/>
          </a:p>
        </p:txBody>
      </p:sp>
    </p:spTree>
    <p:extLst>
      <p:ext uri="{BB962C8B-B14F-4D97-AF65-F5344CB8AC3E}">
        <p14:creationId xmlns:p14="http://schemas.microsoft.com/office/powerpoint/2010/main" val="42778843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Title presentation</a:t>
            </a:r>
            <a:endParaRPr lang="en-US"/>
          </a:p>
        </p:txBody>
      </p:sp>
      <p:sp>
        <p:nvSpPr>
          <p:cNvPr id="5" name="Slide Number Placeholder 4"/>
          <p:cNvSpPr>
            <a:spLocks noGrp="1"/>
          </p:cNvSpPr>
          <p:nvPr>
            <p:ph type="sldNum" sz="quarter" idx="12"/>
          </p:nvPr>
        </p:nvSpPr>
        <p:spPr/>
        <p:txBody>
          <a:bodyPr/>
          <a:lstStyle/>
          <a:p>
            <a:fld id="{0A49D836-FBB6-4C9B-8CA5-B082B434A601}" type="slidenum">
              <a:rPr lang="en-US" smtClean="0"/>
              <a:t>‹#›</a:t>
            </a:fld>
            <a:endParaRPr lang="en-US"/>
          </a:p>
        </p:txBody>
      </p:sp>
    </p:spTree>
    <p:extLst>
      <p:ext uri="{BB962C8B-B14F-4D97-AF65-F5344CB8AC3E}">
        <p14:creationId xmlns:p14="http://schemas.microsoft.com/office/powerpoint/2010/main" val="34215288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Title presentation</a:t>
            </a:r>
            <a:endParaRPr lang="en-US"/>
          </a:p>
        </p:txBody>
      </p:sp>
      <p:sp>
        <p:nvSpPr>
          <p:cNvPr id="4" name="Slide Number Placeholder 3"/>
          <p:cNvSpPr>
            <a:spLocks noGrp="1"/>
          </p:cNvSpPr>
          <p:nvPr>
            <p:ph type="sldNum" sz="quarter" idx="12"/>
          </p:nvPr>
        </p:nvSpPr>
        <p:spPr/>
        <p:txBody>
          <a:bodyPr/>
          <a:lstStyle/>
          <a:p>
            <a:fld id="{0A49D836-FBB6-4C9B-8CA5-B082B434A601}" type="slidenum">
              <a:rPr lang="en-US" smtClean="0"/>
              <a:t>‹#›</a:t>
            </a:fld>
            <a:endParaRPr lang="en-US"/>
          </a:p>
        </p:txBody>
      </p:sp>
    </p:spTree>
    <p:extLst>
      <p:ext uri="{BB962C8B-B14F-4D97-AF65-F5344CB8AC3E}">
        <p14:creationId xmlns:p14="http://schemas.microsoft.com/office/powerpoint/2010/main" val="9725996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RODUCT LIST">
    <p:spTree>
      <p:nvGrpSpPr>
        <p:cNvPr id="1" name=""/>
        <p:cNvGrpSpPr/>
        <p:nvPr/>
      </p:nvGrpSpPr>
      <p:grpSpPr>
        <a:xfrm>
          <a:off x="0" y="0"/>
          <a:ext cx="0" cy="0"/>
          <a:chOff x="0" y="0"/>
          <a:chExt cx="0" cy="0"/>
        </a:xfrm>
      </p:grpSpPr>
      <p:sp>
        <p:nvSpPr>
          <p:cNvPr id="12" name="Rectangle 11"/>
          <p:cNvSpPr/>
          <p:nvPr userDrawn="1"/>
        </p:nvSpPr>
        <p:spPr>
          <a:xfrm>
            <a:off x="7146000" y="0"/>
            <a:ext cx="1998000" cy="62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2000" y="1484313"/>
            <a:ext cx="6516000" cy="4536000"/>
          </a:xfrm>
        </p:spPr>
        <p:txBody>
          <a:bodyPr>
            <a:normAutofit/>
          </a:bodyPr>
          <a:lstStyle>
            <a:lvl1pPr marL="0" indent="0">
              <a:buNone/>
              <a:defRPr sz="1800"/>
            </a:lvl1pPr>
            <a:lvl2pPr marL="216000" indent="-216000">
              <a:defRPr sz="1800"/>
            </a:lvl2pPr>
            <a:lvl3pPr marL="576000" indent="-216000">
              <a:defRPr sz="1800"/>
            </a:lvl3pPr>
            <a:lvl4pPr marL="936000" indent="-216000">
              <a:defRPr sz="1800"/>
            </a:lvl4pPr>
            <a:lvl5pPr marL="1296000" indent="-216000">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bwMode="gray">
          <a:xfrm>
            <a:off x="7236000" y="1512001"/>
            <a:ext cx="1620000" cy="4500000"/>
          </a:xfrm>
        </p:spPr>
        <p:txBody>
          <a:bodyPr>
            <a:normAutofit/>
          </a:bodyPr>
          <a:lstStyle>
            <a:lvl1pPr marL="0" indent="0" algn="r">
              <a:spcBef>
                <a:spcPts val="1400"/>
              </a:spcBef>
              <a:buNone/>
              <a:defRPr sz="1000" b="1" cap="all"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Title presentation</a:t>
            </a:r>
            <a:endParaRPr lang="en-US"/>
          </a:p>
        </p:txBody>
      </p:sp>
      <p:sp>
        <p:nvSpPr>
          <p:cNvPr id="7" name="Slide Number Placeholder 6"/>
          <p:cNvSpPr>
            <a:spLocks noGrp="1"/>
          </p:cNvSpPr>
          <p:nvPr>
            <p:ph type="sldNum" sz="quarter" idx="12"/>
          </p:nvPr>
        </p:nvSpPr>
        <p:spPr/>
        <p:txBody>
          <a:bodyPr/>
          <a:lstStyle/>
          <a:p>
            <a:fld id="{0A49D836-FBB6-4C9B-8CA5-B082B434A601}" type="slidenum">
              <a:rPr lang="en-US" smtClean="0"/>
              <a:t>‹#›</a:t>
            </a:fld>
            <a:endParaRPr lang="en-US"/>
          </a:p>
        </p:txBody>
      </p:sp>
      <p:sp>
        <p:nvSpPr>
          <p:cNvPr id="8" name="Title 7"/>
          <p:cNvSpPr>
            <a:spLocks noGrp="1"/>
          </p:cNvSpPr>
          <p:nvPr>
            <p:ph type="title"/>
          </p:nvPr>
        </p:nvSpPr>
        <p:spPr>
          <a:xfrm>
            <a:off x="431999" y="288000"/>
            <a:ext cx="6516000" cy="792000"/>
          </a:xfrm>
        </p:spPr>
        <p:txBody>
          <a:bodyPr/>
          <a:lstStyle/>
          <a:p>
            <a:r>
              <a:rPr lang="en-US" smtClean="0"/>
              <a:t>Click to edit Master title style</a:t>
            </a:r>
            <a:endParaRPr lang="en-US"/>
          </a:p>
        </p:txBody>
      </p:sp>
    </p:spTree>
    <p:extLst>
      <p:ext uri="{BB962C8B-B14F-4D97-AF65-F5344CB8AC3E}">
        <p14:creationId xmlns:p14="http://schemas.microsoft.com/office/powerpoint/2010/main" val="284466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484313"/>
            <a:ext cx="5400475" cy="4539600"/>
          </a:xfrm>
        </p:spPr>
        <p:txBody>
          <a:bodyPr>
            <a:normAutofit/>
          </a:bodyPr>
          <a:lstStyle>
            <a:lvl1pPr marL="0" indent="0">
              <a:buNone/>
              <a:defRPr sz="1800" b="1" cap="all" baseline="0">
                <a:solidFill>
                  <a:schemeClr val="accent1"/>
                </a:solidFill>
              </a:defRPr>
            </a:lvl1pPr>
            <a:lvl2pPr marL="0" indent="0">
              <a:buNone/>
              <a:defRPr sz="1800"/>
            </a:lvl2pPr>
            <a:lvl3pPr marL="216000" indent="-216000">
              <a:buClr>
                <a:schemeClr val="accent1"/>
              </a:buClr>
              <a:defRPr sz="1800"/>
            </a:lvl3pPr>
            <a:lvl4pPr marL="576000" indent="-216000">
              <a:defRPr sz="1800"/>
            </a:lvl4pPr>
            <a:lvl5pPr marL="936000" indent="-216000">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Title presentation</a:t>
            </a:r>
            <a:endParaRPr lang="en-US"/>
          </a:p>
        </p:txBody>
      </p:sp>
      <p:sp>
        <p:nvSpPr>
          <p:cNvPr id="7" name="Slide Number Placeholder 6"/>
          <p:cNvSpPr>
            <a:spLocks noGrp="1"/>
          </p:cNvSpPr>
          <p:nvPr>
            <p:ph type="sldNum" sz="quarter" idx="12"/>
          </p:nvPr>
        </p:nvSpPr>
        <p:spPr/>
        <p:txBody>
          <a:bodyPr/>
          <a:lstStyle/>
          <a:p>
            <a:fld id="{0A49D836-FBB6-4C9B-8CA5-B082B434A601}" type="slidenum">
              <a:rPr lang="en-US" smtClean="0"/>
              <a:t>‹#›</a:t>
            </a:fld>
            <a:endParaRPr lang="en-US"/>
          </a:p>
        </p:txBody>
      </p:sp>
      <p:sp>
        <p:nvSpPr>
          <p:cNvPr id="8" name="Title 7"/>
          <p:cNvSpPr>
            <a:spLocks noGrp="1"/>
          </p:cNvSpPr>
          <p:nvPr>
            <p:ph type="title"/>
          </p:nvPr>
        </p:nvSpPr>
        <p:spPr>
          <a:xfrm>
            <a:off x="431999" y="288000"/>
            <a:ext cx="8280000" cy="792000"/>
          </a:xfrm>
        </p:spPr>
        <p:txBody>
          <a:bodyPr/>
          <a:lstStyle/>
          <a:p>
            <a:r>
              <a:rPr lang="en-US" smtClean="0"/>
              <a:t>Click to edit Master title style</a:t>
            </a:r>
            <a:endParaRPr lang="en-US"/>
          </a:p>
        </p:txBody>
      </p:sp>
      <p:sp>
        <p:nvSpPr>
          <p:cNvPr id="10" name="Picture Placeholder 9"/>
          <p:cNvSpPr>
            <a:spLocks noGrp="1"/>
          </p:cNvSpPr>
          <p:nvPr>
            <p:ph type="pic" sz="quarter" idx="13"/>
          </p:nvPr>
        </p:nvSpPr>
        <p:spPr bwMode="gray">
          <a:xfrm>
            <a:off x="6011863" y="1285200"/>
            <a:ext cx="3132137" cy="4924800"/>
          </a:xfrm>
          <a:solidFill>
            <a:schemeClr val="accent5"/>
          </a:solidFill>
        </p:spPr>
        <p:txBody>
          <a:bodyPr anchor="ctr" anchorCtr="1">
            <a:noAutofit/>
          </a:bodyPr>
          <a:lstStyle>
            <a:lvl1pPr marL="0" indent="0">
              <a:buNone/>
              <a:defRPr sz="1600"/>
            </a:lvl1pPr>
          </a:lstStyle>
          <a:p>
            <a:endParaRPr lang="en-US" dirty="0"/>
          </a:p>
        </p:txBody>
      </p:sp>
    </p:spTree>
    <p:extLst>
      <p:ext uri="{BB962C8B-B14F-4D97-AF65-F5344CB8AC3E}">
        <p14:creationId xmlns:p14="http://schemas.microsoft.com/office/powerpoint/2010/main" val="7791013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a:xfrm>
            <a:off x="0" y="1285200"/>
            <a:ext cx="9144000" cy="492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32000" y="288000"/>
            <a:ext cx="8280000" cy="792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2000" y="1483200"/>
            <a:ext cx="8280000" cy="4536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2000" y="6652404"/>
            <a:ext cx="1440000" cy="144000"/>
          </a:xfrm>
          <a:prstGeom prst="rect">
            <a:avLst/>
          </a:prstGeom>
        </p:spPr>
        <p:txBody>
          <a:bodyPr vert="horz" lIns="0" tIns="0" rIns="0" bIns="0" rtlCol="0" anchor="t" anchorCtr="0"/>
          <a:lstStyle>
            <a:lvl1pPr algn="l">
              <a:defRPr sz="800" b="0" cap="all" baseline="0">
                <a:solidFill>
                  <a:schemeClr val="tx1"/>
                </a:solidFill>
              </a:defRPr>
            </a:lvl1pPr>
          </a:lstStyle>
          <a:p>
            <a:endParaRPr lang="en-US"/>
          </a:p>
        </p:txBody>
      </p:sp>
      <p:sp>
        <p:nvSpPr>
          <p:cNvPr id="5" name="Footer Placeholder 4"/>
          <p:cNvSpPr>
            <a:spLocks noGrp="1"/>
          </p:cNvSpPr>
          <p:nvPr>
            <p:ph type="ftr" sz="quarter" idx="3"/>
          </p:nvPr>
        </p:nvSpPr>
        <p:spPr>
          <a:xfrm>
            <a:off x="432000" y="6444000"/>
            <a:ext cx="4680000" cy="180000"/>
          </a:xfrm>
          <a:prstGeom prst="rect">
            <a:avLst/>
          </a:prstGeom>
        </p:spPr>
        <p:txBody>
          <a:bodyPr vert="horz" lIns="0" tIns="0" rIns="0" bIns="0" rtlCol="0" anchor="b" anchorCtr="0"/>
          <a:lstStyle>
            <a:lvl1pPr algn="l">
              <a:defRPr sz="1000" b="1" cap="all" baseline="0">
                <a:solidFill>
                  <a:schemeClr val="tx1"/>
                </a:solidFill>
              </a:defRPr>
            </a:lvl1pPr>
          </a:lstStyle>
          <a:p>
            <a:r>
              <a:rPr lang="en-US" smtClean="0"/>
              <a:t>Title presentation</a:t>
            </a:r>
            <a:endParaRPr lang="en-US" dirty="0"/>
          </a:p>
        </p:txBody>
      </p:sp>
      <p:sp>
        <p:nvSpPr>
          <p:cNvPr id="6" name="Slide Number Placeholder 5"/>
          <p:cNvSpPr>
            <a:spLocks noGrp="1"/>
          </p:cNvSpPr>
          <p:nvPr>
            <p:ph type="sldNum" sz="quarter" idx="4"/>
          </p:nvPr>
        </p:nvSpPr>
        <p:spPr>
          <a:xfrm>
            <a:off x="36000" y="6444000"/>
            <a:ext cx="360000" cy="180000"/>
          </a:xfrm>
          <a:prstGeom prst="rect">
            <a:avLst/>
          </a:prstGeom>
        </p:spPr>
        <p:txBody>
          <a:bodyPr vert="horz" lIns="0" tIns="0" rIns="0" bIns="0" rtlCol="0" anchor="b" anchorCtr="0"/>
          <a:lstStyle>
            <a:lvl1pPr algn="ctr">
              <a:defRPr sz="1000" b="1" cap="all" baseline="0">
                <a:solidFill>
                  <a:schemeClr val="tx1"/>
                </a:solidFill>
              </a:defRPr>
            </a:lvl1pPr>
          </a:lstStyle>
          <a:p>
            <a:fld id="{0A49D836-FBB6-4C9B-8CA5-B082B434A601}" type="slidenum">
              <a:rPr lang="en-US" smtClean="0"/>
              <a:pPr/>
              <a:t>‹#›</a:t>
            </a:fld>
            <a:endParaRPr lang="en-US"/>
          </a:p>
        </p:txBody>
      </p:sp>
      <p:pic>
        <p:nvPicPr>
          <p:cNvPr id="8" name="Picture 7"/>
          <p:cNvPicPr>
            <a:picLocks noChangeAspect="1"/>
          </p:cNvPicPr>
          <p:nvPr userDrawn="1"/>
        </p:nvPicPr>
        <p:blipFill rotWithShape="1">
          <a:blip r:embed="rId16" cstate="print">
            <a:extLst>
              <a:ext uri="{28A0092B-C50C-407E-A947-70E740481C1C}">
                <a14:useLocalDpi xmlns:a14="http://schemas.microsoft.com/office/drawing/2010/main" val="0"/>
              </a:ext>
            </a:extLst>
          </a:blip>
          <a:srcRect l="237" r="40383" b="76320"/>
          <a:stretch/>
        </p:blipFill>
        <p:spPr>
          <a:xfrm>
            <a:off x="7467600" y="6324600"/>
            <a:ext cx="1524000" cy="477164"/>
          </a:xfrm>
          <a:prstGeom prst="rect">
            <a:avLst/>
          </a:prstGeom>
        </p:spPr>
      </p:pic>
    </p:spTree>
    <p:extLst>
      <p:ext uri="{BB962C8B-B14F-4D97-AF65-F5344CB8AC3E}">
        <p14:creationId xmlns:p14="http://schemas.microsoft.com/office/powerpoint/2010/main" val="328260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1" r:id="rId10"/>
    <p:sldLayoutId id="2147483658" r:id="rId11"/>
    <p:sldLayoutId id="2147483659" r:id="rId12"/>
    <p:sldLayoutId id="2147483662" r:id="rId13"/>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Font typeface="Wingdings" pitchFamily="2" charset="2"/>
        <a:buChar char="§"/>
        <a:defRPr sz="1800" kern="1200">
          <a:solidFill>
            <a:schemeClr val="tx1"/>
          </a:solidFill>
          <a:latin typeface="+mn-lt"/>
          <a:ea typeface="+mn-ea"/>
          <a:cs typeface="+mn-cs"/>
        </a:defRPr>
      </a:lvl1pPr>
      <a:lvl2pPr marL="57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2pPr>
      <a:lvl3pPr marL="93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3pPr>
      <a:lvl4pPr marL="129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4pPr>
      <a:lvl5pPr marL="165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285200"/>
            <a:ext cx="9144000" cy="492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32000" y="288000"/>
            <a:ext cx="8280000" cy="792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2000" y="1483200"/>
            <a:ext cx="8280000" cy="4536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2000" y="6652404"/>
            <a:ext cx="1440000" cy="144000"/>
          </a:xfrm>
          <a:prstGeom prst="rect">
            <a:avLst/>
          </a:prstGeom>
        </p:spPr>
        <p:txBody>
          <a:bodyPr vert="horz" lIns="0" tIns="0" rIns="0" bIns="0" rtlCol="0" anchor="t" anchorCtr="0"/>
          <a:lstStyle>
            <a:lvl1pPr algn="l">
              <a:defRPr sz="800" b="0" cap="all" baseline="0">
                <a:solidFill>
                  <a:schemeClr val="tx1"/>
                </a:solidFill>
              </a:defRPr>
            </a:lvl1pPr>
          </a:lstStyle>
          <a:p>
            <a:endParaRPr lang="en-US">
              <a:solidFill>
                <a:srgbClr val="737A7E"/>
              </a:solidFill>
              <a:cs typeface="Arial" charset="0"/>
            </a:endParaRPr>
          </a:p>
        </p:txBody>
      </p:sp>
      <p:sp>
        <p:nvSpPr>
          <p:cNvPr id="5" name="Footer Placeholder 4"/>
          <p:cNvSpPr>
            <a:spLocks noGrp="1"/>
          </p:cNvSpPr>
          <p:nvPr>
            <p:ph type="ftr" sz="quarter" idx="3"/>
          </p:nvPr>
        </p:nvSpPr>
        <p:spPr>
          <a:xfrm>
            <a:off x="432000" y="6444000"/>
            <a:ext cx="4680000" cy="180000"/>
          </a:xfrm>
          <a:prstGeom prst="rect">
            <a:avLst/>
          </a:prstGeom>
        </p:spPr>
        <p:txBody>
          <a:bodyPr vert="horz" lIns="0" tIns="0" rIns="0" bIns="0" rtlCol="0" anchor="b" anchorCtr="0"/>
          <a:lstStyle>
            <a:lvl1pPr algn="l">
              <a:defRPr sz="1000" b="1" cap="all" baseline="0">
                <a:solidFill>
                  <a:schemeClr val="tx1"/>
                </a:solidFill>
              </a:defRPr>
            </a:lvl1pPr>
          </a:lstStyle>
          <a:p>
            <a:r>
              <a:rPr lang="en-US" smtClean="0">
                <a:solidFill>
                  <a:srgbClr val="737A7E"/>
                </a:solidFill>
                <a:cs typeface="Arial" charset="0"/>
              </a:rPr>
              <a:t>Title presentation</a:t>
            </a:r>
            <a:endParaRPr lang="en-US" dirty="0">
              <a:solidFill>
                <a:srgbClr val="737A7E"/>
              </a:solidFill>
              <a:cs typeface="Arial" charset="0"/>
            </a:endParaRPr>
          </a:p>
        </p:txBody>
      </p:sp>
      <p:sp>
        <p:nvSpPr>
          <p:cNvPr id="6" name="Slide Number Placeholder 5"/>
          <p:cNvSpPr>
            <a:spLocks noGrp="1"/>
          </p:cNvSpPr>
          <p:nvPr>
            <p:ph type="sldNum" sz="quarter" idx="4"/>
          </p:nvPr>
        </p:nvSpPr>
        <p:spPr>
          <a:xfrm>
            <a:off x="36000" y="6444000"/>
            <a:ext cx="360000" cy="180000"/>
          </a:xfrm>
          <a:prstGeom prst="rect">
            <a:avLst/>
          </a:prstGeom>
        </p:spPr>
        <p:txBody>
          <a:bodyPr vert="horz" lIns="0" tIns="0" rIns="0" bIns="0" rtlCol="0" anchor="b" anchorCtr="0"/>
          <a:lstStyle>
            <a:lvl1pPr algn="ctr">
              <a:defRPr sz="1000" b="1" cap="all" baseline="0">
                <a:solidFill>
                  <a:schemeClr val="tx1"/>
                </a:solidFill>
              </a:defRPr>
            </a:lvl1pPr>
          </a:lstStyle>
          <a:p>
            <a:fld id="{0A49D836-FBB6-4C9B-8CA5-B082B434A601}" type="slidenum">
              <a:rPr lang="en-US" smtClean="0">
                <a:solidFill>
                  <a:srgbClr val="737A7E"/>
                </a:solidFill>
                <a:cs typeface="Arial" charset="0"/>
              </a:rPr>
              <a:pPr/>
              <a:t>‹#›</a:t>
            </a:fld>
            <a:endParaRPr lang="en-US">
              <a:solidFill>
                <a:srgbClr val="737A7E"/>
              </a:solidFill>
              <a:cs typeface="Arial" charset="0"/>
            </a:endParaRPr>
          </a:p>
        </p:txBody>
      </p:sp>
    </p:spTree>
    <p:extLst>
      <p:ext uri="{BB962C8B-B14F-4D97-AF65-F5344CB8AC3E}">
        <p14:creationId xmlns:p14="http://schemas.microsoft.com/office/powerpoint/2010/main" val="137635341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Font typeface="Wingdings" pitchFamily="2" charset="2"/>
        <a:buChar char="§"/>
        <a:defRPr sz="1800" kern="1200">
          <a:solidFill>
            <a:schemeClr val="tx1"/>
          </a:solidFill>
          <a:latin typeface="+mn-lt"/>
          <a:ea typeface="+mn-ea"/>
          <a:cs typeface="+mn-cs"/>
        </a:defRPr>
      </a:lvl1pPr>
      <a:lvl2pPr marL="57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2pPr>
      <a:lvl3pPr marL="93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3pPr>
      <a:lvl4pPr marL="129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4pPr>
      <a:lvl5pPr marL="165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uismanwelltech.co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nl/url?sa=i&amp;rct=j&amp;q=&amp;esrc=s&amp;frm=1&amp;source=images&amp;cd=&amp;cad=rja&amp;uact=8&amp;ved=0CAcQjRw&amp;url=http%3A%2F%2Fwww.offshore-technology.com%2Fprojects%2Fmacondoprospect%2F&amp;ei=jBXrVNf4E4OEPYufgZAK&amp;bvm=bv.86475890,d.ZWU&amp;psig=AFQjCNFZN-o_eetX-llFRN_0J5Ia7mMT6w&amp;ust=142477882638718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google.nl/url?sa=i&amp;rct=j&amp;q=&amp;esrc=s&amp;frm=1&amp;source=images&amp;cd=&amp;cad=rja&amp;uact=8&amp;ved=0CAcQjRw&amp;url=http%3A%2F%2Fwww.od205sl.nl%2Fnl%2Fproject%2F29%2Fkern-wateringen&amp;ei=zRfrVNHeJIqqPNucgIAO&amp;bvm=bv.86475890,d.ZWU&amp;psig=AFQjCNH7E-mRnbXIF4B_WAM3C5pLiOPeOA&amp;ust=142477956351459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800" y="3574800"/>
            <a:ext cx="9119300" cy="1440000"/>
          </a:xfrm>
        </p:spPr>
        <p:txBody>
          <a:bodyPr>
            <a:noAutofit/>
          </a:bodyPr>
          <a:lstStyle/>
          <a:p>
            <a:r>
              <a:rPr lang="en-US" sz="3600" dirty="0" smtClean="0"/>
              <a:t>Innovations in drilling</a:t>
            </a:r>
            <a:br>
              <a:rPr lang="en-US" sz="3600" dirty="0" smtClean="0"/>
            </a:br>
            <a:r>
              <a:rPr lang="en-US" sz="3600" dirty="0" smtClean="0"/>
              <a:t>DAP 2015</a:t>
            </a:r>
            <a:endParaRPr lang="en-US" sz="3600" dirty="0"/>
          </a:p>
        </p:txBody>
      </p:sp>
      <p:sp>
        <p:nvSpPr>
          <p:cNvPr id="5" name="Subtitle 4"/>
          <p:cNvSpPr>
            <a:spLocks noGrp="1"/>
          </p:cNvSpPr>
          <p:nvPr>
            <p:ph type="subTitle" idx="1"/>
          </p:nvPr>
        </p:nvSpPr>
        <p:spPr/>
        <p:txBody>
          <a:bodyPr>
            <a:normAutofit lnSpcReduction="10000"/>
          </a:bodyPr>
          <a:lstStyle/>
          <a:p>
            <a:r>
              <a:rPr lang="en-US" dirty="0" smtClean="0"/>
              <a:t>Maarten </a:t>
            </a:r>
            <a:r>
              <a:rPr lang="en-US" dirty="0" err="1" smtClean="0"/>
              <a:t>middelburg</a:t>
            </a:r>
            <a:r>
              <a:rPr lang="en-US" dirty="0" smtClean="0"/>
              <a:t> </a:t>
            </a:r>
            <a:r>
              <a:rPr lang="en-US" dirty="0"/>
              <a:t>(</a:t>
            </a:r>
            <a:r>
              <a:rPr lang="en-US" dirty="0" smtClean="0"/>
              <a:t>HWT &amp; WEP)</a:t>
            </a:r>
            <a:endParaRPr lang="en-US" dirty="0" smtClean="0"/>
          </a:p>
          <a:p>
            <a:r>
              <a:rPr lang="en-US" dirty="0" smtClean="0"/>
              <a:t>February 25, </a:t>
            </a:r>
            <a:r>
              <a:rPr lang="en-US" dirty="0" smtClean="0"/>
              <a:t>2015</a:t>
            </a:r>
          </a:p>
          <a:p>
            <a:r>
              <a:rPr lang="en-US" dirty="0" smtClean="0"/>
              <a:t>Delft</a:t>
            </a:r>
            <a:endParaRPr lang="en-US" dirty="0"/>
          </a:p>
        </p:txBody>
      </p:sp>
      <p:pic>
        <p:nvPicPr>
          <p:cNvPr id="1026" name="Picture 2" descr="M:\201 ECI\02 Development\A - Testing 2014\Gallery\2014-08-08 18.33.58.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1" y="3770"/>
            <a:ext cx="7200293" cy="342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73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a:t>ECI - Enhanced Casing Installation</a:t>
            </a:r>
            <a:endParaRPr lang="en-US" dirty="0"/>
          </a:p>
        </p:txBody>
      </p:sp>
      <p:sp>
        <p:nvSpPr>
          <p:cNvPr id="3" name="Content Placeholder 2"/>
          <p:cNvSpPr>
            <a:spLocks noGrp="1"/>
          </p:cNvSpPr>
          <p:nvPr>
            <p:ph idx="1"/>
          </p:nvPr>
        </p:nvSpPr>
        <p:spPr/>
        <p:txBody>
          <a:bodyPr/>
          <a:lstStyle/>
          <a:p>
            <a:pPr lvl="1"/>
            <a:endParaRPr lang="en-US" dirty="0"/>
          </a:p>
          <a:p>
            <a:pPr lvl="1"/>
            <a:endParaRPr lang="en-US" dirty="0"/>
          </a:p>
          <a:p>
            <a:pPr marL="360000" lvl="1" indent="0">
              <a:buNone/>
            </a:pPr>
            <a:endParaRPr lang="en-US" dirty="0"/>
          </a:p>
          <a:p>
            <a:endParaRPr lang="nl-NL" dirty="0"/>
          </a:p>
        </p:txBody>
      </p:sp>
      <p:sp>
        <p:nvSpPr>
          <p:cNvPr id="10" name="Content Placeholder 2"/>
          <p:cNvSpPr txBox="1">
            <a:spLocks/>
          </p:cNvSpPr>
          <p:nvPr/>
        </p:nvSpPr>
        <p:spPr>
          <a:xfrm>
            <a:off x="432000" y="1483200"/>
            <a:ext cx="6660000" cy="4536000"/>
          </a:xfrm>
          <a:prstGeom prst="rect">
            <a:avLst/>
          </a:prstGeom>
        </p:spPr>
        <p:txBody>
          <a:bodyPr vert="horz" lIns="0" tIns="0" rIns="0" bIns="0" rtlCol="0">
            <a:normAutofit/>
          </a:bodyPr>
          <a:lstStyle>
            <a:lvl1pPr marL="216000" indent="-216000" algn="l" defTabSz="914400" rtl="0" eaLnBrk="1" latinLnBrk="0" hangingPunct="1">
              <a:spcBef>
                <a:spcPts val="0"/>
              </a:spcBef>
              <a:buClr>
                <a:schemeClr val="accent1"/>
              </a:buClr>
              <a:buFont typeface="Wingdings" pitchFamily="2" charset="2"/>
              <a:buChar char="§"/>
              <a:defRPr sz="1800" kern="1200">
                <a:solidFill>
                  <a:schemeClr val="tx1"/>
                </a:solidFill>
                <a:latin typeface="+mn-lt"/>
                <a:ea typeface="+mn-ea"/>
                <a:cs typeface="+mn-cs"/>
              </a:defRPr>
            </a:lvl1pPr>
            <a:lvl2pPr marL="57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2pPr>
            <a:lvl3pPr marL="93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3pPr>
            <a:lvl4pPr marL="129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4pPr>
            <a:lvl5pPr marL="165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NL" dirty="0"/>
          </a:p>
        </p:txBody>
      </p:sp>
      <p:pic>
        <p:nvPicPr>
          <p:cNvPr id="11"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63" y="1762938"/>
            <a:ext cx="2383344" cy="3516351"/>
          </a:xfrm>
          <a:prstGeom prst="rect">
            <a:avLst/>
          </a:prstGeom>
          <a:effectLst>
            <a:outerShdw blurRad="50800" dist="38100" dir="2700000" algn="tl" rotWithShape="0">
              <a:prstClr val="black">
                <a:alpha val="40000"/>
              </a:prstClr>
            </a:outerShdw>
          </a:effectLst>
        </p:spPr>
      </p:pic>
      <p:sp>
        <p:nvSpPr>
          <p:cNvPr id="12" name="Rectangle 11"/>
          <p:cNvSpPr/>
          <p:nvPr/>
        </p:nvSpPr>
        <p:spPr>
          <a:xfrm>
            <a:off x="2858505" y="1762938"/>
            <a:ext cx="5205883" cy="3970318"/>
          </a:xfrm>
          <a:prstGeom prst="rect">
            <a:avLst/>
          </a:prstGeom>
        </p:spPr>
        <p:txBody>
          <a:bodyPr wrap="square">
            <a:spAutoFit/>
          </a:bodyPr>
          <a:lstStyle/>
          <a:p>
            <a:pPr marL="342900" indent="-342900">
              <a:buFont typeface="Arial" panose="020B0604020202020204" pitchFamily="34" charset="0"/>
              <a:buChar char="•"/>
            </a:pPr>
            <a:r>
              <a:rPr lang="en-US" dirty="0" smtClean="0"/>
              <a:t>Retrievable </a:t>
            </a:r>
            <a:r>
              <a:rPr lang="en-US" dirty="0" smtClean="0"/>
              <a:t>&amp; Directional casing </a:t>
            </a:r>
            <a:r>
              <a:rPr lang="en-US" dirty="0"/>
              <a:t>drill system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Well stabilized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Minimal stick-out (&lt;1m</a:t>
            </a:r>
            <a:r>
              <a:rPr lang="en-US" dirty="0" smtClean="0"/>
              <a:t>) even with M/LWD in BHA</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Cable, drill pipe, pressure retrievable</a:t>
            </a:r>
          </a:p>
          <a:p>
            <a:pPr marL="342900" indent="-342900">
              <a:buFont typeface="Arial" panose="020B0604020202020204" pitchFamily="34" charset="0"/>
              <a:buChar char="•"/>
            </a:pPr>
            <a:endParaRPr lang="en-US" kern="0" dirty="0">
              <a:latin typeface="Arial" pitchFamily="34" charset="0"/>
              <a:cs typeface="Arial" pitchFamily="34" charset="0"/>
            </a:endParaRPr>
          </a:p>
          <a:p>
            <a:pPr marL="342900" indent="-342900">
              <a:buFont typeface="Arial" panose="020B0604020202020204" pitchFamily="34" charset="0"/>
              <a:buChar char="•"/>
            </a:pPr>
            <a:r>
              <a:rPr lang="en-US" kern="0" dirty="0" smtClean="0">
                <a:latin typeface="Arial" pitchFamily="34" charset="0"/>
                <a:cs typeface="Arial" pitchFamily="34" charset="0"/>
              </a:rPr>
              <a:t>Equipment inside casing i.e. low lost-in-hole risk &amp; minimum </a:t>
            </a:r>
            <a:r>
              <a:rPr lang="en-US" kern="0" dirty="0" smtClean="0">
                <a:latin typeface="Arial" pitchFamily="34" charset="0"/>
                <a:cs typeface="Arial" pitchFamily="34" charset="0"/>
              </a:rPr>
              <a:t>wear; composite casing </a:t>
            </a:r>
            <a:r>
              <a:rPr lang="en-US" kern="0" dirty="0" err="1" smtClean="0">
                <a:latin typeface="Arial" pitchFamily="34" charset="0"/>
                <a:cs typeface="Arial" pitchFamily="34" charset="0"/>
              </a:rPr>
              <a:t>shoetrack</a:t>
            </a:r>
            <a:r>
              <a:rPr lang="en-US" kern="0" dirty="0" smtClean="0">
                <a:latin typeface="Arial" pitchFamily="34" charset="0"/>
                <a:cs typeface="Arial" pitchFamily="34" charset="0"/>
              </a:rPr>
              <a:t> allows logging through casing.</a:t>
            </a:r>
          </a:p>
          <a:p>
            <a:pPr marL="342900" indent="-342900">
              <a:buFont typeface="Arial" panose="020B0604020202020204" pitchFamily="34" charset="0"/>
              <a:buChar char="•"/>
            </a:pPr>
            <a:endParaRPr lang="en-US" kern="0" dirty="0">
              <a:latin typeface="Arial" pitchFamily="34" charset="0"/>
              <a:cs typeface="Arial" pitchFamily="34" charset="0"/>
            </a:endParaRPr>
          </a:p>
          <a:p>
            <a:pPr marL="342900" indent="-342900">
              <a:buFont typeface="Arial" panose="020B0604020202020204" pitchFamily="34" charset="0"/>
              <a:buChar char="•"/>
            </a:pPr>
            <a:r>
              <a:rPr lang="en-US" kern="0" dirty="0" smtClean="0">
                <a:latin typeface="Arial" pitchFamily="34" charset="0"/>
                <a:cs typeface="Arial" pitchFamily="34" charset="0"/>
              </a:rPr>
              <a:t>Operated by rig crew (no external DD service)</a:t>
            </a:r>
            <a:endParaRPr lang="en-US" kern="0" dirty="0">
              <a:latin typeface="Arial" pitchFamily="34" charset="0"/>
              <a:cs typeface="Arial" pitchFamily="34" charset="0"/>
            </a:endParaRPr>
          </a:p>
        </p:txBody>
      </p:sp>
      <p:pic>
        <p:nvPicPr>
          <p:cNvPr id="13"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763" y="1302327"/>
            <a:ext cx="878701" cy="4835121"/>
          </a:xfrm>
          <a:prstGeom prst="rect">
            <a:avLst/>
          </a:prstGeom>
          <a:effectLst>
            <a:outerShdw blurRad="50800" dist="38100" dir="2700000" algn="tl" rotWithShape="0">
              <a:prstClr val="black">
                <a:alpha val="40000"/>
              </a:prstClr>
            </a:outerShdw>
          </a:effectLst>
        </p:spPr>
      </p:pic>
      <p:sp>
        <p:nvSpPr>
          <p:cNvPr id="14" name="Footer Placeholder 3"/>
          <p:cNvSpPr>
            <a:spLocks noGrp="1"/>
          </p:cNvSpPr>
          <p:nvPr>
            <p:ph type="ftr" sz="quarter" idx="11"/>
          </p:nvPr>
        </p:nvSpPr>
        <p:spPr>
          <a:xfrm>
            <a:off x="432000" y="6444000"/>
            <a:ext cx="4680000" cy="180000"/>
          </a:xfrm>
        </p:spPr>
        <p:txBody>
          <a:bodyPr/>
          <a:lstStyle/>
          <a:p>
            <a:r>
              <a:rPr lang="en-US" dirty="0"/>
              <a:t>DAP 2015</a:t>
            </a:r>
          </a:p>
          <a:p>
            <a:r>
              <a:rPr lang="en-US" dirty="0" err="1"/>
              <a:t>FeBRUAry</a:t>
            </a:r>
            <a:r>
              <a:rPr lang="en-US" dirty="0"/>
              <a:t> 25, 2015</a:t>
            </a:r>
            <a:endParaRPr lang="en-US" dirty="0"/>
          </a:p>
        </p:txBody>
      </p:sp>
    </p:spTree>
    <p:extLst>
      <p:ext uri="{BB962C8B-B14F-4D97-AF65-F5344CB8AC3E}">
        <p14:creationId xmlns:p14="http://schemas.microsoft.com/office/powerpoint/2010/main" val="2884113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smtClean="0"/>
              <a:t>ECI Advantages</a:t>
            </a:r>
            <a:endParaRPr lang="en-US" dirty="0"/>
          </a:p>
        </p:txBody>
      </p:sp>
      <p:sp>
        <p:nvSpPr>
          <p:cNvPr id="3" name="Content Placeholder 2"/>
          <p:cNvSpPr>
            <a:spLocks noGrp="1"/>
          </p:cNvSpPr>
          <p:nvPr>
            <p:ph idx="1"/>
          </p:nvPr>
        </p:nvSpPr>
        <p:spPr/>
        <p:txBody>
          <a:bodyPr/>
          <a:lstStyle/>
          <a:p>
            <a:pPr lvl="1"/>
            <a:endParaRPr lang="en-US" dirty="0"/>
          </a:p>
          <a:p>
            <a:pPr lvl="1"/>
            <a:endParaRPr lang="en-US" dirty="0"/>
          </a:p>
          <a:p>
            <a:pPr marL="360000" lvl="1" indent="0">
              <a:buNone/>
            </a:pPr>
            <a:endParaRPr lang="en-US" dirty="0"/>
          </a:p>
          <a:p>
            <a:endParaRPr lang="nl-NL" dirty="0"/>
          </a:p>
        </p:txBody>
      </p:sp>
      <p:sp>
        <p:nvSpPr>
          <p:cNvPr id="9" name="Footer Placeholder 3"/>
          <p:cNvSpPr txBox="1">
            <a:spLocks/>
          </p:cNvSpPr>
          <p:nvPr/>
        </p:nvSpPr>
        <p:spPr>
          <a:xfrm>
            <a:off x="432000" y="6444000"/>
            <a:ext cx="4680000" cy="180000"/>
          </a:xfrm>
          <a:prstGeom prst="rect">
            <a:avLst/>
          </a:prstGeom>
        </p:spPr>
        <p:txBody>
          <a:bodyPr vert="horz" lIns="0" tIns="0" rIns="0" bIns="0" rtlCol="0" anchor="b" anchorCtr="0"/>
          <a:lstStyle>
            <a:defPPr>
              <a:defRPr lang="en-US"/>
            </a:defPPr>
            <a:lvl1pPr marL="0" algn="l" defTabSz="914400" rtl="0" eaLnBrk="1" latinLnBrk="0" hangingPunct="1">
              <a:defRPr sz="10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Content Placeholder 2"/>
          <p:cNvSpPr txBox="1">
            <a:spLocks/>
          </p:cNvSpPr>
          <p:nvPr/>
        </p:nvSpPr>
        <p:spPr>
          <a:xfrm>
            <a:off x="432000" y="1483200"/>
            <a:ext cx="6660000" cy="4536000"/>
          </a:xfrm>
          <a:prstGeom prst="rect">
            <a:avLst/>
          </a:prstGeom>
        </p:spPr>
        <p:txBody>
          <a:bodyPr vert="horz" lIns="0" tIns="0" rIns="0" bIns="0" rtlCol="0">
            <a:normAutofit/>
          </a:bodyPr>
          <a:lstStyle>
            <a:lvl1pPr marL="216000" indent="-216000" algn="l" defTabSz="914400" rtl="0" eaLnBrk="1" latinLnBrk="0" hangingPunct="1">
              <a:spcBef>
                <a:spcPts val="0"/>
              </a:spcBef>
              <a:buClr>
                <a:schemeClr val="accent1"/>
              </a:buClr>
              <a:buFont typeface="Wingdings" pitchFamily="2" charset="2"/>
              <a:buChar char="§"/>
              <a:defRPr sz="1800" kern="1200">
                <a:solidFill>
                  <a:schemeClr val="tx1"/>
                </a:solidFill>
                <a:latin typeface="+mn-lt"/>
                <a:ea typeface="+mn-ea"/>
                <a:cs typeface="+mn-cs"/>
              </a:defRPr>
            </a:lvl1pPr>
            <a:lvl2pPr marL="57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2pPr>
            <a:lvl3pPr marL="93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3pPr>
            <a:lvl4pPr marL="129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4pPr>
            <a:lvl5pPr marL="165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buFont typeface="Arial" pitchFamily="34" charset="0"/>
              <a:buChar char="•"/>
            </a:pPr>
            <a:r>
              <a:rPr lang="en-US" dirty="0" smtClean="0"/>
              <a:t>Fast tripping for BHA changes (cable or pressure assisted):	Less handling increases personnel safety, saves time, 	reduces energy consumption and </a:t>
            </a:r>
            <a:r>
              <a:rPr lang="en-US" dirty="0"/>
              <a:t>reduces rig footprints</a:t>
            </a:r>
            <a:r>
              <a:rPr lang="en-US" dirty="0" smtClean="0"/>
              <a:t>. </a:t>
            </a:r>
          </a:p>
          <a:p>
            <a:pPr marL="0" lvl="0" indent="0">
              <a:buNone/>
            </a:pPr>
            <a:endParaRPr lang="en-US" dirty="0"/>
          </a:p>
          <a:p>
            <a:pPr marL="342900" indent="-342900">
              <a:buFont typeface="Arial" pitchFamily="34" charset="0"/>
              <a:buChar char="•"/>
            </a:pPr>
            <a:r>
              <a:rPr lang="en-US" dirty="0" smtClean="0"/>
              <a:t>Drill </a:t>
            </a:r>
            <a:r>
              <a:rPr lang="en-US" dirty="0"/>
              <a:t>pipe vs ECI drilling: </a:t>
            </a:r>
            <a:r>
              <a:rPr lang="en-US" dirty="0" smtClean="0"/>
              <a:t>smaller </a:t>
            </a:r>
            <a:r>
              <a:rPr lang="en-US" dirty="0"/>
              <a:t>and near flush </a:t>
            </a:r>
            <a:r>
              <a:rPr lang="en-US" dirty="0" smtClean="0"/>
              <a:t>annulus: </a:t>
            </a:r>
            <a:endParaRPr lang="en-US" dirty="0"/>
          </a:p>
          <a:p>
            <a:pPr marL="360000" lvl="1" indent="0">
              <a:buNone/>
            </a:pPr>
            <a:r>
              <a:rPr lang="en-US" dirty="0" smtClean="0"/>
              <a:t>	Increased drilling efficiency: </a:t>
            </a:r>
            <a:r>
              <a:rPr lang="en-US" dirty="0"/>
              <a:t>better hole cleaning, simpler </a:t>
            </a:r>
            <a:r>
              <a:rPr lang="en-US" dirty="0" smtClean="0"/>
              <a:t>	mud system, lower mud weight, </a:t>
            </a:r>
            <a:r>
              <a:rPr lang="en-US" dirty="0"/>
              <a:t>less losses, less </a:t>
            </a:r>
            <a:r>
              <a:rPr lang="en-US" dirty="0" smtClean="0"/>
              <a:t>	reservoir </a:t>
            </a:r>
            <a:r>
              <a:rPr lang="en-US" dirty="0"/>
              <a:t>damage, better </a:t>
            </a:r>
            <a:r>
              <a:rPr lang="en-US" dirty="0" smtClean="0"/>
              <a:t>cement jobs, dynamic kill 	method in case of influx. </a:t>
            </a:r>
            <a:endParaRPr lang="en-US" dirty="0"/>
          </a:p>
          <a:p>
            <a:pPr marL="360000" lvl="1" indent="0">
              <a:buNone/>
            </a:pPr>
            <a:r>
              <a:rPr lang="en-US" dirty="0"/>
              <a:t>	</a:t>
            </a:r>
            <a:r>
              <a:rPr lang="en-US" dirty="0" smtClean="0"/>
              <a:t>Less </a:t>
            </a:r>
            <a:r>
              <a:rPr lang="en-US" dirty="0"/>
              <a:t>drill string failures and inspections </a:t>
            </a:r>
            <a:r>
              <a:rPr lang="en-US" dirty="0" smtClean="0"/>
              <a:t>needed</a:t>
            </a:r>
            <a:endParaRPr lang="en-US" dirty="0"/>
          </a:p>
          <a:p>
            <a:endParaRPr lang="en-US" dirty="0"/>
          </a:p>
          <a:p>
            <a:pPr marL="342900" indent="-342900">
              <a:buFont typeface="Arial" pitchFamily="34" charset="0"/>
              <a:buChar char="•"/>
            </a:pPr>
            <a:r>
              <a:rPr lang="en-US" dirty="0"/>
              <a:t>Casing sits directly in place after drilling: </a:t>
            </a:r>
          </a:p>
          <a:p>
            <a:pPr marL="360000" lvl="1" indent="0">
              <a:buNone/>
            </a:pPr>
            <a:r>
              <a:rPr lang="en-US" dirty="0" smtClean="0"/>
              <a:t>	Less </a:t>
            </a:r>
            <a:r>
              <a:rPr lang="en-US" dirty="0"/>
              <a:t>open hole time, less hole quality problems, smaller </a:t>
            </a:r>
            <a:r>
              <a:rPr lang="en-US" dirty="0" smtClean="0"/>
              <a:t>	hole </a:t>
            </a:r>
            <a:r>
              <a:rPr lang="en-US" dirty="0"/>
              <a:t>being drilled, lean casing profile, immediate </a:t>
            </a:r>
            <a:r>
              <a:rPr lang="en-US" dirty="0" smtClean="0"/>
              <a:t>	contingency sidetracking</a:t>
            </a:r>
            <a:r>
              <a:rPr lang="en-US" dirty="0"/>
              <a:t>.</a:t>
            </a:r>
            <a:endParaRPr lang="en-US" dirty="0"/>
          </a:p>
        </p:txBody>
      </p:sp>
      <p:sp>
        <p:nvSpPr>
          <p:cNvPr id="15" name="Footer Placeholder 3"/>
          <p:cNvSpPr>
            <a:spLocks noGrp="1"/>
          </p:cNvSpPr>
          <p:nvPr>
            <p:ph type="ftr" sz="quarter" idx="11"/>
          </p:nvPr>
        </p:nvSpPr>
        <p:spPr/>
        <p:txBody>
          <a:bodyPr/>
          <a:lstStyle/>
          <a:p>
            <a:r>
              <a:rPr lang="en-US" dirty="0"/>
              <a:t>DAP 2015</a:t>
            </a:r>
          </a:p>
          <a:p>
            <a:r>
              <a:rPr lang="en-US" dirty="0" err="1"/>
              <a:t>FeBRUAry</a:t>
            </a:r>
            <a:r>
              <a:rPr lang="en-US" dirty="0"/>
              <a:t> 25, 2015</a:t>
            </a:r>
            <a:endParaRPr lang="en-US" dirty="0"/>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478" r="7048"/>
          <a:stretch/>
        </p:blipFill>
        <p:spPr bwMode="auto">
          <a:xfrm>
            <a:off x="7536301" y="1310185"/>
            <a:ext cx="1602545" cy="487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148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08620" y="296652"/>
            <a:ext cx="70437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smtClean="0"/>
              <a:t>ECI/RSS - Rotary </a:t>
            </a:r>
            <a:r>
              <a:rPr lang="en-US" dirty="0" smtClean="0"/>
              <a:t>Steerable System</a:t>
            </a:r>
          </a:p>
        </p:txBody>
      </p:sp>
      <p:sp>
        <p:nvSpPr>
          <p:cNvPr id="19462" name="Rectangle 5"/>
          <p:cNvSpPr>
            <a:spLocks/>
          </p:cNvSpPr>
          <p:nvPr/>
        </p:nvSpPr>
        <p:spPr bwMode="auto">
          <a:xfrm>
            <a:off x="88900" y="1276676"/>
            <a:ext cx="8813800" cy="476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spcBef>
                <a:spcPct val="40000"/>
              </a:spcBef>
              <a:buClr>
                <a:srgbClr val="008AC9"/>
              </a:buClr>
              <a:buFont typeface="Wingdings" pitchFamily="2" charset="2"/>
              <a:buChar char="§"/>
            </a:pPr>
            <a:r>
              <a:rPr lang="en-US" dirty="0" smtClean="0">
                <a:solidFill>
                  <a:srgbClr val="737A7E"/>
                </a:solidFill>
                <a:cs typeface="Arial" charset="0"/>
              </a:rPr>
              <a:t>Development of a cost </a:t>
            </a:r>
            <a:r>
              <a:rPr lang="en-US" dirty="0" smtClean="0">
                <a:solidFill>
                  <a:srgbClr val="737A7E"/>
                </a:solidFill>
                <a:cs typeface="Arial" charset="0"/>
              </a:rPr>
              <a:t>efficient RSS</a:t>
            </a:r>
            <a:endParaRPr lang="nl-NL" dirty="0">
              <a:solidFill>
                <a:srgbClr val="737A7E"/>
              </a:solidFill>
              <a:cs typeface="Arial" charset="0"/>
            </a:endParaRPr>
          </a:p>
          <a:p>
            <a:pPr marL="342900" indent="-342900">
              <a:spcBef>
                <a:spcPct val="40000"/>
              </a:spcBef>
              <a:buClr>
                <a:srgbClr val="008AC9"/>
              </a:buClr>
              <a:buFont typeface="Wingdings" pitchFamily="2" charset="2"/>
              <a:buChar char="§"/>
            </a:pPr>
            <a:r>
              <a:rPr lang="nl-NL" dirty="0" err="1" smtClean="0">
                <a:solidFill>
                  <a:srgbClr val="737A7E"/>
                </a:solidFill>
                <a:cs typeface="Arial" charset="0"/>
              </a:rPr>
              <a:t>Drill</a:t>
            </a:r>
            <a:r>
              <a:rPr lang="nl-NL" dirty="0" smtClean="0">
                <a:solidFill>
                  <a:srgbClr val="737A7E"/>
                </a:solidFill>
                <a:cs typeface="Arial" charset="0"/>
              </a:rPr>
              <a:t> </a:t>
            </a:r>
            <a:r>
              <a:rPr lang="nl-NL" dirty="0" err="1" smtClean="0">
                <a:solidFill>
                  <a:srgbClr val="737A7E"/>
                </a:solidFill>
                <a:cs typeface="Arial" charset="0"/>
              </a:rPr>
              <a:t>vertical</a:t>
            </a:r>
            <a:r>
              <a:rPr lang="nl-NL" dirty="0" smtClean="0">
                <a:solidFill>
                  <a:srgbClr val="737A7E"/>
                </a:solidFill>
                <a:cs typeface="Arial" charset="0"/>
              </a:rPr>
              <a:t> </a:t>
            </a:r>
            <a:r>
              <a:rPr lang="nl-NL" dirty="0" err="1" smtClean="0">
                <a:solidFill>
                  <a:srgbClr val="737A7E"/>
                </a:solidFill>
                <a:cs typeface="Arial" charset="0"/>
              </a:rPr>
              <a:t>to</a:t>
            </a:r>
            <a:r>
              <a:rPr lang="nl-NL" dirty="0" smtClean="0">
                <a:solidFill>
                  <a:srgbClr val="737A7E"/>
                </a:solidFill>
                <a:cs typeface="Arial" charset="0"/>
              </a:rPr>
              <a:t> </a:t>
            </a:r>
            <a:r>
              <a:rPr lang="nl-NL" dirty="0" err="1" smtClean="0">
                <a:solidFill>
                  <a:srgbClr val="737A7E"/>
                </a:solidFill>
                <a:cs typeface="Arial" charset="0"/>
              </a:rPr>
              <a:t>horizontal</a:t>
            </a:r>
            <a:r>
              <a:rPr lang="nl-NL" dirty="0" smtClean="0">
                <a:solidFill>
                  <a:srgbClr val="737A7E"/>
                </a:solidFill>
                <a:cs typeface="Arial" charset="0"/>
              </a:rPr>
              <a:t> </a:t>
            </a:r>
            <a:r>
              <a:rPr lang="nl-NL" dirty="0" err="1" smtClean="0">
                <a:solidFill>
                  <a:srgbClr val="737A7E"/>
                </a:solidFill>
                <a:cs typeface="Arial" charset="0"/>
              </a:rPr>
              <a:t>section</a:t>
            </a:r>
            <a:r>
              <a:rPr lang="nl-NL" dirty="0" smtClean="0">
                <a:solidFill>
                  <a:srgbClr val="737A7E"/>
                </a:solidFill>
                <a:cs typeface="Arial" charset="0"/>
              </a:rPr>
              <a:t> </a:t>
            </a:r>
            <a:r>
              <a:rPr lang="nl-NL" dirty="0" err="1" smtClean="0">
                <a:solidFill>
                  <a:srgbClr val="737A7E"/>
                </a:solidFill>
                <a:cs typeface="Arial" charset="0"/>
              </a:rPr>
              <a:t>with</a:t>
            </a:r>
            <a:r>
              <a:rPr lang="nl-NL" dirty="0" smtClean="0">
                <a:solidFill>
                  <a:srgbClr val="737A7E"/>
                </a:solidFill>
                <a:cs typeface="Arial" charset="0"/>
              </a:rPr>
              <a:t> the </a:t>
            </a:r>
            <a:r>
              <a:rPr lang="nl-NL" dirty="0" err="1" smtClean="0">
                <a:solidFill>
                  <a:srgbClr val="737A7E"/>
                </a:solidFill>
                <a:cs typeface="Arial" charset="0"/>
              </a:rPr>
              <a:t>same</a:t>
            </a:r>
            <a:r>
              <a:rPr lang="nl-NL" dirty="0" smtClean="0">
                <a:solidFill>
                  <a:srgbClr val="737A7E"/>
                </a:solidFill>
                <a:cs typeface="Arial" charset="0"/>
              </a:rPr>
              <a:t> </a:t>
            </a:r>
            <a:r>
              <a:rPr lang="nl-NL" dirty="0" err="1" smtClean="0">
                <a:solidFill>
                  <a:srgbClr val="737A7E"/>
                </a:solidFill>
                <a:cs typeface="Arial" charset="0"/>
              </a:rPr>
              <a:t>casing</a:t>
            </a:r>
            <a:r>
              <a:rPr lang="nl-NL" dirty="0" smtClean="0">
                <a:solidFill>
                  <a:srgbClr val="737A7E"/>
                </a:solidFill>
                <a:cs typeface="Arial" charset="0"/>
              </a:rPr>
              <a:t> </a:t>
            </a:r>
            <a:r>
              <a:rPr lang="nl-NL" dirty="0" err="1" smtClean="0">
                <a:solidFill>
                  <a:srgbClr val="737A7E"/>
                </a:solidFill>
                <a:cs typeface="Arial" charset="0"/>
              </a:rPr>
              <a:t>size</a:t>
            </a:r>
            <a:endParaRPr lang="nl-NL" dirty="0" smtClean="0">
              <a:solidFill>
                <a:srgbClr val="737A7E"/>
              </a:solidFill>
              <a:cs typeface="Arial" charset="0"/>
            </a:endParaRPr>
          </a:p>
          <a:p>
            <a:pPr marL="342900" indent="-342900">
              <a:spcBef>
                <a:spcPct val="40000"/>
              </a:spcBef>
              <a:buClr>
                <a:srgbClr val="008AC9"/>
              </a:buClr>
              <a:buFont typeface="Wingdings" pitchFamily="2" charset="2"/>
              <a:buChar char="§"/>
            </a:pPr>
            <a:r>
              <a:rPr lang="nl-NL" dirty="0" smtClean="0">
                <a:solidFill>
                  <a:srgbClr val="737A7E"/>
                </a:solidFill>
                <a:cs typeface="Arial" charset="0"/>
              </a:rPr>
              <a:t>Point the bit technology -&gt; precise steering, also in soft soils</a:t>
            </a:r>
          </a:p>
          <a:p>
            <a:pPr marL="342900" indent="-342900">
              <a:spcBef>
                <a:spcPct val="40000"/>
              </a:spcBef>
              <a:buClr>
                <a:srgbClr val="008AC9"/>
              </a:buClr>
              <a:buFont typeface="Wingdings" pitchFamily="2" charset="2"/>
              <a:buChar char="§"/>
            </a:pPr>
            <a:r>
              <a:rPr lang="nl-NL" dirty="0" smtClean="0">
                <a:solidFill>
                  <a:srgbClr val="737A7E"/>
                </a:solidFill>
                <a:cs typeface="Arial" charset="0"/>
              </a:rPr>
              <a:t>Continous controlled from surface without down linking</a:t>
            </a:r>
          </a:p>
          <a:p>
            <a:pPr marL="342900" indent="-342900">
              <a:spcBef>
                <a:spcPct val="40000"/>
              </a:spcBef>
              <a:buClr>
                <a:srgbClr val="008AC9"/>
              </a:buClr>
              <a:buFont typeface="Wingdings" pitchFamily="2" charset="2"/>
              <a:buChar char="§"/>
            </a:pPr>
            <a:r>
              <a:rPr lang="nl-NL" dirty="0" smtClean="0">
                <a:solidFill>
                  <a:srgbClr val="737A7E"/>
                </a:solidFill>
                <a:cs typeface="Arial" charset="0"/>
              </a:rPr>
              <a:t>Controls </a:t>
            </a:r>
            <a:r>
              <a:rPr lang="nl-NL" dirty="0">
                <a:solidFill>
                  <a:srgbClr val="737A7E"/>
                </a:solidFill>
                <a:cs typeface="Arial" charset="0"/>
              </a:rPr>
              <a:t>integrated in </a:t>
            </a:r>
            <a:r>
              <a:rPr lang="nl-NL" dirty="0" smtClean="0">
                <a:solidFill>
                  <a:srgbClr val="737A7E"/>
                </a:solidFill>
                <a:cs typeface="Arial" charset="0"/>
              </a:rPr>
              <a:t>rig so </a:t>
            </a:r>
            <a:r>
              <a:rPr lang="nl-NL" dirty="0">
                <a:solidFill>
                  <a:srgbClr val="737A7E"/>
                </a:solidFill>
                <a:cs typeface="Arial" charset="0"/>
              </a:rPr>
              <a:t>o</a:t>
            </a:r>
            <a:r>
              <a:rPr lang="nl-NL" dirty="0" smtClean="0">
                <a:solidFill>
                  <a:srgbClr val="737A7E"/>
                </a:solidFill>
                <a:cs typeface="Arial" charset="0"/>
              </a:rPr>
              <a:t>perated by rig, crew or remote: </a:t>
            </a:r>
          </a:p>
          <a:p>
            <a:pPr marL="800100" lvl="1" indent="-342900">
              <a:spcBef>
                <a:spcPct val="40000"/>
              </a:spcBef>
              <a:buClr>
                <a:srgbClr val="008AC9"/>
              </a:buClr>
              <a:buFont typeface="Wingdings" pitchFamily="2" charset="2"/>
              <a:buChar char="§"/>
            </a:pPr>
            <a:r>
              <a:rPr lang="nl-NL" b="1" dirty="0" smtClean="0">
                <a:solidFill>
                  <a:srgbClr val="737A7E"/>
                </a:solidFill>
                <a:cs typeface="Arial" charset="0"/>
              </a:rPr>
              <a:t>no need for 3rd party directional drillers or steering tools required</a:t>
            </a:r>
          </a:p>
          <a:p>
            <a:pPr marL="342900" indent="-342900">
              <a:spcBef>
                <a:spcPct val="40000"/>
              </a:spcBef>
              <a:buClr>
                <a:srgbClr val="008AC9"/>
              </a:buClr>
              <a:buFont typeface="Wingdings" pitchFamily="2" charset="2"/>
              <a:buChar char="§"/>
            </a:pPr>
            <a:r>
              <a:rPr lang="nl-NL" dirty="0">
                <a:solidFill>
                  <a:srgbClr val="737A7E"/>
                </a:solidFill>
                <a:cs typeface="Arial" charset="0"/>
              </a:rPr>
              <a:t>Only standard MWD electronics are used downhole</a:t>
            </a:r>
          </a:p>
          <a:p>
            <a:pPr marL="342900" indent="-342900">
              <a:spcBef>
                <a:spcPct val="40000"/>
              </a:spcBef>
              <a:buClr>
                <a:srgbClr val="008AC9"/>
              </a:buClr>
              <a:buFont typeface="Wingdings" pitchFamily="2" charset="2"/>
              <a:buChar char="§"/>
            </a:pPr>
            <a:r>
              <a:rPr lang="nl-NL" dirty="0" smtClean="0">
                <a:solidFill>
                  <a:srgbClr val="737A7E"/>
                </a:solidFill>
                <a:cs typeface="Arial" charset="0"/>
              </a:rPr>
              <a:t>DLS capability upto 5 degree/30m</a:t>
            </a:r>
          </a:p>
          <a:p>
            <a:pPr marL="342900" indent="-342900">
              <a:spcBef>
                <a:spcPct val="40000"/>
              </a:spcBef>
              <a:buClr>
                <a:srgbClr val="008AC9"/>
              </a:buClr>
              <a:buFont typeface="Wingdings" pitchFamily="2" charset="2"/>
              <a:buChar char="§"/>
            </a:pPr>
            <a:r>
              <a:rPr lang="nl-NL" dirty="0" smtClean="0">
                <a:solidFill>
                  <a:srgbClr val="737A7E"/>
                </a:solidFill>
                <a:cs typeface="Arial" charset="0"/>
              </a:rPr>
              <a:t>Equipment sits inside casing so small stick-out (&lt;1m) and well protected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95" y="4977172"/>
            <a:ext cx="7607135" cy="135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txBox="1">
            <a:spLocks/>
          </p:cNvSpPr>
          <p:nvPr/>
        </p:nvSpPr>
        <p:spPr>
          <a:xfrm>
            <a:off x="432000" y="6444000"/>
            <a:ext cx="4680000" cy="180000"/>
          </a:xfrm>
          <a:prstGeom prst="rect">
            <a:avLst/>
          </a:prstGeom>
        </p:spPr>
        <p:txBody>
          <a:bodyPr vert="horz" lIns="0" tIns="0" rIns="0" bIns="0" rtlCol="0" anchor="b" anchorCtr="0"/>
          <a:lstStyle>
            <a:defPPr>
              <a:defRPr lang="en-US"/>
            </a:defPPr>
            <a:lvl1pPr marL="0" algn="l" defTabSz="914400" rtl="0" eaLnBrk="1" latinLnBrk="0" hangingPunct="1">
              <a:defRPr sz="10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DAP 2015</a:t>
            </a:r>
          </a:p>
          <a:p>
            <a:r>
              <a:rPr lang="en-US" dirty="0" err="1"/>
              <a:t>FeBRUAry</a:t>
            </a:r>
            <a:r>
              <a:rPr lang="en-US" dirty="0"/>
              <a:t> 25, 2015</a:t>
            </a:r>
            <a:endParaRPr lang="en-US" dirty="0"/>
          </a:p>
        </p:txBody>
      </p:sp>
    </p:spTree>
    <p:extLst>
      <p:ext uri="{BB962C8B-B14F-4D97-AF65-F5344CB8AC3E}">
        <p14:creationId xmlns:p14="http://schemas.microsoft.com/office/powerpoint/2010/main" val="1789242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a:t>MPD - Managed pressure </a:t>
            </a:r>
            <a:r>
              <a:rPr lang="en-US" dirty="0" smtClean="0"/>
              <a:t>drilling</a:t>
            </a:r>
            <a:endParaRPr lang="en-US" dirty="0"/>
          </a:p>
        </p:txBody>
      </p:sp>
      <p:sp>
        <p:nvSpPr>
          <p:cNvPr id="4" name="Footer Placeholder 3"/>
          <p:cNvSpPr>
            <a:spLocks noGrp="1"/>
          </p:cNvSpPr>
          <p:nvPr>
            <p:ph type="ftr" sz="quarter" idx="11"/>
          </p:nvPr>
        </p:nvSpPr>
        <p:spPr/>
        <p:txBody>
          <a:bodyPr/>
          <a:lstStyle/>
          <a:p>
            <a:r>
              <a:rPr lang="en-US" dirty="0"/>
              <a:t>DAP 2015</a:t>
            </a:r>
          </a:p>
          <a:p>
            <a:r>
              <a:rPr lang="en-US" dirty="0" err="1"/>
              <a:t>FeBRUAry</a:t>
            </a:r>
            <a:r>
              <a:rPr lang="en-US" dirty="0"/>
              <a:t> 25, </a:t>
            </a:r>
            <a:r>
              <a:rPr lang="en-US" dirty="0" smtClean="0"/>
              <a:t>2015</a:t>
            </a:r>
            <a:endParaRPr lang="en-US" dirty="0"/>
          </a:p>
        </p:txBody>
      </p:sp>
      <p:sp>
        <p:nvSpPr>
          <p:cNvPr id="3" name="Content Placeholder 2"/>
          <p:cNvSpPr>
            <a:spLocks noGrp="1"/>
          </p:cNvSpPr>
          <p:nvPr>
            <p:ph idx="1"/>
          </p:nvPr>
        </p:nvSpPr>
        <p:spPr/>
        <p:txBody>
          <a:bodyPr/>
          <a:lstStyle/>
          <a:p>
            <a:pPr lvl="1"/>
            <a:endParaRPr lang="en-US" dirty="0"/>
          </a:p>
          <a:p>
            <a:pPr lvl="1"/>
            <a:endParaRPr lang="en-US" dirty="0"/>
          </a:p>
          <a:p>
            <a:pPr marL="360000" lvl="1" indent="0">
              <a:buNone/>
            </a:pPr>
            <a:endParaRPr lang="en-US" dirty="0"/>
          </a:p>
          <a:p>
            <a:endParaRPr lang="nl-NL" dirty="0"/>
          </a:p>
        </p:txBody>
      </p:sp>
      <p:sp>
        <p:nvSpPr>
          <p:cNvPr id="9" name="Footer Placeholder 3"/>
          <p:cNvSpPr txBox="1">
            <a:spLocks/>
          </p:cNvSpPr>
          <p:nvPr/>
        </p:nvSpPr>
        <p:spPr>
          <a:xfrm>
            <a:off x="432000" y="6444000"/>
            <a:ext cx="4680000" cy="180000"/>
          </a:xfrm>
          <a:prstGeom prst="rect">
            <a:avLst/>
          </a:prstGeom>
        </p:spPr>
        <p:txBody>
          <a:bodyPr vert="horz" lIns="0" tIns="0" rIns="0" bIns="0" rtlCol="0" anchor="b" anchorCtr="0"/>
          <a:lstStyle>
            <a:defPPr>
              <a:defRPr lang="en-US"/>
            </a:defPPr>
            <a:lvl1pPr marL="0" algn="l" defTabSz="914400" rtl="0" eaLnBrk="1" latinLnBrk="0" hangingPunct="1">
              <a:defRPr sz="10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Content Placeholder 2"/>
          <p:cNvSpPr txBox="1">
            <a:spLocks/>
          </p:cNvSpPr>
          <p:nvPr/>
        </p:nvSpPr>
        <p:spPr>
          <a:xfrm>
            <a:off x="432000" y="1483200"/>
            <a:ext cx="5134100" cy="4536000"/>
          </a:xfrm>
          <a:prstGeom prst="rect">
            <a:avLst/>
          </a:prstGeom>
        </p:spPr>
        <p:txBody>
          <a:bodyPr vert="horz" lIns="0" tIns="0" rIns="0" bIns="0" rtlCol="0">
            <a:normAutofit/>
          </a:bodyPr>
          <a:lstStyle>
            <a:lvl1pPr marL="216000" indent="-216000" algn="l" defTabSz="914400" rtl="0" eaLnBrk="1" latinLnBrk="0" hangingPunct="1">
              <a:spcBef>
                <a:spcPts val="0"/>
              </a:spcBef>
              <a:buClr>
                <a:schemeClr val="accent1"/>
              </a:buClr>
              <a:buFont typeface="Wingdings" pitchFamily="2" charset="2"/>
              <a:buChar char="§"/>
              <a:defRPr sz="1800" kern="1200">
                <a:solidFill>
                  <a:schemeClr val="tx1"/>
                </a:solidFill>
                <a:latin typeface="+mn-lt"/>
                <a:ea typeface="+mn-ea"/>
                <a:cs typeface="+mn-cs"/>
              </a:defRPr>
            </a:lvl1pPr>
            <a:lvl2pPr marL="57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2pPr>
            <a:lvl3pPr marL="93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3pPr>
            <a:lvl4pPr marL="129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4pPr>
            <a:lvl5pPr marL="165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MPD - Managed pressure drilling system</a:t>
            </a:r>
          </a:p>
          <a:p>
            <a:pPr marL="360000" lvl="1" indent="0">
              <a:buFont typeface="Wingdings" pitchFamily="2" charset="2"/>
              <a:buNone/>
            </a:pPr>
            <a:endParaRPr lang="en-US" dirty="0" smtClean="0"/>
          </a:p>
          <a:p>
            <a:pPr marL="342900" indent="-342900">
              <a:buFont typeface="Arial" panose="020B0604020202020204" pitchFamily="34" charset="0"/>
              <a:buChar char="•"/>
            </a:pPr>
            <a:r>
              <a:rPr lang="en-US" kern="0" dirty="0">
                <a:latin typeface="Arial" pitchFamily="34" charset="0"/>
                <a:cs typeface="Arial" pitchFamily="34" charset="0"/>
              </a:rPr>
              <a:t>Control </a:t>
            </a:r>
            <a:r>
              <a:rPr lang="en-US" kern="0" dirty="0" smtClean="0">
                <a:latin typeface="Arial" pitchFamily="34" charset="0"/>
                <a:cs typeface="Arial" pitchFamily="34" charset="0"/>
              </a:rPr>
              <a:t>annular pressure close to balance </a:t>
            </a:r>
            <a:r>
              <a:rPr lang="en-US" kern="0" dirty="0">
                <a:latin typeface="Arial" pitchFamily="34" charset="0"/>
                <a:cs typeface="Arial" pitchFamily="34" charset="0"/>
              </a:rPr>
              <a:t>with formation </a:t>
            </a:r>
            <a:r>
              <a:rPr lang="en-US" kern="0" dirty="0" smtClean="0">
                <a:latin typeface="Arial" pitchFamily="34" charset="0"/>
                <a:cs typeface="Arial" pitchFamily="34" charset="0"/>
              </a:rPr>
              <a:t>pressure</a:t>
            </a:r>
          </a:p>
          <a:p>
            <a:pPr marL="342900" indent="-342900">
              <a:buFont typeface="Arial" panose="020B0604020202020204" pitchFamily="34" charset="0"/>
              <a:buChar char="•"/>
            </a:pPr>
            <a:r>
              <a:rPr lang="en-US" kern="0" dirty="0" smtClean="0">
                <a:latin typeface="Arial" pitchFamily="34" charset="0"/>
                <a:cs typeface="Arial" pitchFamily="34" charset="0"/>
              </a:rPr>
              <a:t>Maintain pressure control at all times (also in narrow pressure window)</a:t>
            </a:r>
          </a:p>
          <a:p>
            <a:pPr marL="342900" indent="-342900">
              <a:buFont typeface="Arial" panose="020B0604020202020204" pitchFamily="34" charset="0"/>
              <a:buChar char="•"/>
            </a:pPr>
            <a:r>
              <a:rPr lang="en-US" kern="0" dirty="0" smtClean="0">
                <a:latin typeface="Arial" pitchFamily="34" charset="0"/>
                <a:cs typeface="Arial" pitchFamily="34" charset="0"/>
              </a:rPr>
              <a:t>Control ECD effect</a:t>
            </a:r>
          </a:p>
          <a:p>
            <a:pPr marL="342900" indent="-342900">
              <a:buFont typeface="Arial" panose="020B0604020202020204" pitchFamily="34" charset="0"/>
              <a:buChar char="•"/>
            </a:pPr>
            <a:endParaRPr lang="en-US" kern="0" dirty="0" smtClean="0">
              <a:latin typeface="Arial" pitchFamily="34" charset="0"/>
              <a:cs typeface="Arial" pitchFamily="34" charset="0"/>
            </a:endParaRPr>
          </a:p>
          <a:p>
            <a:r>
              <a:rPr lang="en-US" dirty="0" smtClean="0"/>
              <a:t>MPD Advantages</a:t>
            </a:r>
          </a:p>
          <a:p>
            <a:pPr marL="0" indent="0">
              <a:buNone/>
            </a:pPr>
            <a:endParaRPr lang="en-US" dirty="0"/>
          </a:p>
          <a:p>
            <a:pPr marL="342900" indent="-342900">
              <a:buFont typeface="Arial" panose="020B0604020202020204" pitchFamily="34" charset="0"/>
              <a:buChar char="•"/>
            </a:pPr>
            <a:r>
              <a:rPr lang="en-US" kern="0" dirty="0">
                <a:latin typeface="Arial" pitchFamily="34" charset="0"/>
                <a:cs typeface="Arial" pitchFamily="34" charset="0"/>
              </a:rPr>
              <a:t>Faster penetration </a:t>
            </a:r>
            <a:r>
              <a:rPr lang="en-US" kern="0" dirty="0" smtClean="0">
                <a:latin typeface="Arial" pitchFamily="34" charset="0"/>
                <a:cs typeface="Arial" pitchFamily="34" charset="0"/>
              </a:rPr>
              <a:t>rates</a:t>
            </a:r>
          </a:p>
          <a:p>
            <a:pPr marL="342900" indent="-342900">
              <a:buFont typeface="Arial" panose="020B0604020202020204" pitchFamily="34" charset="0"/>
              <a:buChar char="•"/>
            </a:pPr>
            <a:r>
              <a:rPr lang="en-US" kern="0" dirty="0" smtClean="0">
                <a:latin typeface="Arial" pitchFamily="34" charset="0"/>
                <a:cs typeface="Arial" pitchFamily="34" charset="0"/>
              </a:rPr>
              <a:t>Improved </a:t>
            </a:r>
            <a:r>
              <a:rPr lang="en-US" kern="0" dirty="0">
                <a:latin typeface="Arial" pitchFamily="34" charset="0"/>
                <a:cs typeface="Arial" pitchFamily="34" charset="0"/>
              </a:rPr>
              <a:t>wellbore </a:t>
            </a:r>
            <a:r>
              <a:rPr lang="en-US" kern="0" dirty="0" smtClean="0">
                <a:latin typeface="Arial" pitchFamily="34" charset="0"/>
                <a:cs typeface="Arial" pitchFamily="34" charset="0"/>
              </a:rPr>
              <a:t>integrity</a:t>
            </a:r>
            <a:endParaRPr lang="en-US" kern="0" dirty="0">
              <a:latin typeface="Arial" pitchFamily="34" charset="0"/>
              <a:cs typeface="Arial" pitchFamily="34" charset="0"/>
            </a:endParaRPr>
          </a:p>
          <a:p>
            <a:pPr marL="342900" indent="-342900">
              <a:buFont typeface="Arial" panose="020B0604020202020204" pitchFamily="34" charset="0"/>
              <a:buChar char="•"/>
            </a:pPr>
            <a:r>
              <a:rPr lang="en-US" kern="0" dirty="0">
                <a:latin typeface="Arial" pitchFamily="34" charset="0"/>
                <a:cs typeface="Arial" pitchFamily="34" charset="0"/>
              </a:rPr>
              <a:t>Reduced fluid loss and reservoir </a:t>
            </a:r>
            <a:r>
              <a:rPr lang="en-US" kern="0" dirty="0" smtClean="0">
                <a:latin typeface="Arial" pitchFamily="34" charset="0"/>
                <a:cs typeface="Arial" pitchFamily="34" charset="0"/>
              </a:rPr>
              <a:t>influx</a:t>
            </a:r>
          </a:p>
          <a:p>
            <a:pPr marL="342900" indent="-342900">
              <a:buFont typeface="Arial" panose="020B0604020202020204" pitchFamily="34" charset="0"/>
              <a:buChar char="•"/>
            </a:pPr>
            <a:r>
              <a:rPr lang="en-US" kern="0" dirty="0" smtClean="0">
                <a:latin typeface="Arial" pitchFamily="34" charset="0"/>
                <a:cs typeface="Arial" pitchFamily="34" charset="0"/>
              </a:rPr>
              <a:t>Avoid </a:t>
            </a:r>
            <a:r>
              <a:rPr lang="en-US" kern="0" dirty="0">
                <a:latin typeface="Arial" pitchFamily="34" charset="0"/>
                <a:cs typeface="Arial" pitchFamily="34" charset="0"/>
              </a:rPr>
              <a:t>reservoir damage</a:t>
            </a:r>
            <a:endParaRPr lang="en-US" kern="0" dirty="0">
              <a:latin typeface="Arial" pitchFamily="34" charset="0"/>
              <a:cs typeface="Arial" pitchFamily="34" charset="0"/>
            </a:endParaRPr>
          </a:p>
          <a:p>
            <a:pPr marL="342900" indent="-342900">
              <a:buFont typeface="Arial" panose="020B0604020202020204" pitchFamily="34" charset="0"/>
              <a:buChar char="•"/>
            </a:pPr>
            <a:endParaRPr lang="en-US" kern="0" dirty="0">
              <a:latin typeface="Arial" pitchFamily="34" charset="0"/>
              <a:cs typeface="Arial" pitchFamily="34" charset="0"/>
            </a:endParaRPr>
          </a:p>
          <a:p>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486" y="1483200"/>
            <a:ext cx="3617633" cy="453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gray">
          <a:xfrm>
            <a:off x="6840252" y="1700808"/>
            <a:ext cx="900100"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p>
        </p:txBody>
      </p:sp>
    </p:spTree>
    <p:extLst>
      <p:ext uri="{BB962C8B-B14F-4D97-AF65-F5344CB8AC3E}">
        <p14:creationId xmlns:p14="http://schemas.microsoft.com/office/powerpoint/2010/main" val="2311700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smtClean="0"/>
              <a:t>Simplify drilling process</a:t>
            </a:r>
            <a:endParaRPr lang="en-US" dirty="0"/>
          </a:p>
        </p:txBody>
      </p:sp>
      <p:sp>
        <p:nvSpPr>
          <p:cNvPr id="3" name="Content Placeholder 2"/>
          <p:cNvSpPr>
            <a:spLocks noGrp="1"/>
          </p:cNvSpPr>
          <p:nvPr>
            <p:ph idx="1"/>
          </p:nvPr>
        </p:nvSpPr>
        <p:spPr>
          <a:xfrm>
            <a:off x="432000" y="1483200"/>
            <a:ext cx="5148112" cy="4536000"/>
          </a:xfrm>
        </p:spPr>
        <p:txBody>
          <a:bodyPr/>
          <a:lstStyle/>
          <a:p>
            <a:r>
              <a:rPr lang="en-US" dirty="0" smtClean="0"/>
              <a:t>Increase Process Efficiency:</a:t>
            </a:r>
          </a:p>
          <a:p>
            <a:pPr lvl="1">
              <a:buClr>
                <a:schemeClr val="accent2"/>
              </a:buClr>
            </a:pPr>
            <a:r>
              <a:rPr lang="en-US" dirty="0" smtClean="0"/>
              <a:t>ECI </a:t>
            </a:r>
          </a:p>
          <a:p>
            <a:pPr lvl="1">
              <a:buClr>
                <a:schemeClr val="accent2"/>
              </a:buClr>
            </a:pPr>
            <a:r>
              <a:rPr lang="en-US" dirty="0" smtClean="0"/>
              <a:t>Automated Rotary Steerable</a:t>
            </a:r>
          </a:p>
          <a:p>
            <a:pPr lvl="1">
              <a:buClr>
                <a:schemeClr val="accent2"/>
              </a:buClr>
            </a:pPr>
            <a:r>
              <a:rPr lang="en-US" dirty="0" smtClean="0"/>
              <a:t>Integrated Continuous MPD</a:t>
            </a:r>
            <a:endParaRPr lang="en-US" dirty="0"/>
          </a:p>
          <a:p>
            <a:endParaRPr lang="en-US" dirty="0" smtClean="0"/>
          </a:p>
          <a:p>
            <a:r>
              <a:rPr lang="en-US" dirty="0" smtClean="0"/>
              <a:t>Reduce rig (size) requirements (reduce </a:t>
            </a:r>
            <a:r>
              <a:rPr lang="en-US" dirty="0" err="1" smtClean="0"/>
              <a:t>dayrate</a:t>
            </a:r>
            <a:r>
              <a:rPr lang="en-US" dirty="0" smtClean="0"/>
              <a:t>)</a:t>
            </a:r>
          </a:p>
          <a:p>
            <a:pPr lvl="1"/>
            <a:r>
              <a:rPr lang="en-US" dirty="0" smtClean="0"/>
              <a:t>Reduce </a:t>
            </a:r>
            <a:r>
              <a:rPr lang="en-US" dirty="0" err="1" smtClean="0"/>
              <a:t>hookload</a:t>
            </a:r>
            <a:r>
              <a:rPr lang="en-US" dirty="0" smtClean="0"/>
              <a:t> &gt;&gt; composite casing</a:t>
            </a:r>
          </a:p>
          <a:p>
            <a:pPr lvl="1"/>
            <a:r>
              <a:rPr lang="en-US" dirty="0" smtClean="0"/>
              <a:t>Reduce footprint</a:t>
            </a:r>
          </a:p>
          <a:p>
            <a:pPr lvl="1"/>
            <a:r>
              <a:rPr lang="en-US" dirty="0" smtClean="0"/>
              <a:t>Reduce pump capacity (ECI)</a:t>
            </a:r>
          </a:p>
          <a:p>
            <a:pPr lvl="1"/>
            <a:r>
              <a:rPr lang="en-US" dirty="0" smtClean="0"/>
              <a:t>Reduce Energy requirements</a:t>
            </a:r>
          </a:p>
          <a:p>
            <a:pPr lvl="1"/>
            <a:r>
              <a:rPr lang="en-US" dirty="0" smtClean="0"/>
              <a:t>Reduce specialist services (and personnel) </a:t>
            </a:r>
          </a:p>
          <a:p>
            <a:pPr lvl="2"/>
            <a:r>
              <a:rPr lang="en-US" dirty="0" smtClean="0"/>
              <a:t>directional drilling (rig crew operates ECI)</a:t>
            </a:r>
          </a:p>
          <a:p>
            <a:pPr lvl="2"/>
            <a:r>
              <a:rPr lang="en-US" dirty="0" smtClean="0"/>
              <a:t>TRS (rig </a:t>
            </a:r>
            <a:r>
              <a:rPr lang="en-US" dirty="0" err="1" smtClean="0"/>
              <a:t>equiped</a:t>
            </a:r>
            <a:r>
              <a:rPr lang="en-US" dirty="0" smtClean="0"/>
              <a:t> with casing drive, power slips, torque m/u software)</a:t>
            </a:r>
          </a:p>
          <a:p>
            <a:pPr lvl="1"/>
            <a:r>
              <a:rPr lang="en-US" dirty="0" smtClean="0"/>
              <a:t>Eliminate </a:t>
            </a:r>
            <a:r>
              <a:rPr lang="en-US" dirty="0" err="1" smtClean="0"/>
              <a:t>topdrive</a:t>
            </a:r>
            <a:endParaRPr lang="en-US" dirty="0" smtClean="0"/>
          </a:p>
          <a:p>
            <a:pPr lvl="1"/>
            <a:endParaRPr lang="en-US" dirty="0" smtClean="0"/>
          </a:p>
          <a:p>
            <a:pPr marL="360000" lvl="1" indent="0">
              <a:buNone/>
            </a:pPr>
            <a:endParaRPr lang="en-US" dirty="0"/>
          </a:p>
          <a:p>
            <a:endParaRPr lang="nl-NL" dirty="0"/>
          </a:p>
        </p:txBody>
      </p:sp>
      <p:pic>
        <p:nvPicPr>
          <p:cNvPr id="14" name="Afbeelding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240" y="1245379"/>
            <a:ext cx="3096344" cy="4927350"/>
          </a:xfrm>
          <a:prstGeom prst="rect">
            <a:avLst/>
          </a:prstGeom>
          <a:effectLst>
            <a:outerShdw blurRad="50800" dist="38100" dir="2700000" algn="tl" rotWithShape="0">
              <a:prstClr val="black">
                <a:alpha val="40000"/>
              </a:prstClr>
            </a:outerShdw>
          </a:effectLst>
        </p:spPr>
      </p:pic>
      <p:pic>
        <p:nvPicPr>
          <p:cNvPr id="15" name="Afbeelding 30"/>
          <p:cNvPicPr>
            <a:picLocks noChangeAspect="1"/>
          </p:cNvPicPr>
          <p:nvPr/>
        </p:nvPicPr>
        <p:blipFill rotWithShape="1">
          <a:blip r:embed="rId4" cstate="print">
            <a:extLst>
              <a:ext uri="{28A0092B-C50C-407E-A947-70E740481C1C}">
                <a14:useLocalDpi xmlns:a14="http://schemas.microsoft.com/office/drawing/2010/main" val="0"/>
              </a:ext>
            </a:extLst>
          </a:blip>
          <a:srcRect b="2340"/>
          <a:stretch/>
        </p:blipFill>
        <p:spPr>
          <a:xfrm>
            <a:off x="5899047" y="2204864"/>
            <a:ext cx="2888434" cy="4072599"/>
          </a:xfrm>
          <a:prstGeom prst="rect">
            <a:avLst/>
          </a:prstGeom>
        </p:spPr>
      </p:pic>
      <p:grpSp>
        <p:nvGrpSpPr>
          <p:cNvPr id="16" name="Groep 42"/>
          <p:cNvGrpSpPr/>
          <p:nvPr/>
        </p:nvGrpSpPr>
        <p:grpSpPr>
          <a:xfrm>
            <a:off x="6407931" y="1295966"/>
            <a:ext cx="1730950" cy="1696413"/>
            <a:chOff x="6336196" y="623426"/>
            <a:chExt cx="2180975" cy="1880922"/>
          </a:xfrm>
        </p:grpSpPr>
        <p:pic>
          <p:nvPicPr>
            <p:cNvPr id="17" name="Afbeelding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360" y="623426"/>
              <a:ext cx="1606488" cy="1880922"/>
            </a:xfrm>
            <a:prstGeom prst="rect">
              <a:avLst/>
            </a:prstGeom>
          </p:spPr>
        </p:pic>
        <p:sp>
          <p:nvSpPr>
            <p:cNvPr id="18" name="Tekstvak 44"/>
            <p:cNvSpPr txBox="1"/>
            <p:nvPr/>
          </p:nvSpPr>
          <p:spPr>
            <a:xfrm>
              <a:off x="6336196" y="1676636"/>
              <a:ext cx="569051" cy="219473"/>
            </a:xfrm>
            <a:prstGeom prst="rect">
              <a:avLst/>
            </a:prstGeom>
            <a:solidFill>
              <a:schemeClr val="bg1"/>
            </a:solidFill>
          </p:spPr>
          <p:txBody>
            <a:bodyPr wrap="none" lIns="0" tIns="0" rIns="45720" bIns="0" rtlCol="0">
              <a:spAutoFit/>
            </a:bodyPr>
            <a:lstStyle/>
            <a:p>
              <a:r>
                <a:rPr lang="en-US" sz="1100" dirty="0" smtClean="0">
                  <a:solidFill>
                    <a:schemeClr val="tx2"/>
                  </a:solidFill>
                </a:rPr>
                <a:t>Winch</a:t>
              </a:r>
              <a:endParaRPr lang="nl-NL" sz="1100" dirty="0" smtClean="0">
                <a:solidFill>
                  <a:schemeClr val="tx2"/>
                </a:solidFill>
              </a:endParaRPr>
            </a:p>
          </p:txBody>
        </p:sp>
        <p:cxnSp>
          <p:nvCxnSpPr>
            <p:cNvPr id="19" name="Rechte verbindingslijn 45"/>
            <p:cNvCxnSpPr/>
            <p:nvPr/>
          </p:nvCxnSpPr>
          <p:spPr bwMode="gray">
            <a:xfrm flipH="1">
              <a:off x="6388876" y="2028585"/>
              <a:ext cx="4325" cy="388902"/>
            </a:xfrm>
            <a:prstGeom prst="line">
              <a:avLst/>
            </a:prstGeom>
            <a:ln w="6350">
              <a:solidFill>
                <a:schemeClr val="tx2"/>
              </a:solidFill>
              <a:tailEnd type="stealth" w="sm" len="med"/>
            </a:ln>
          </p:spPr>
          <p:style>
            <a:lnRef idx="1">
              <a:schemeClr val="accent1"/>
            </a:lnRef>
            <a:fillRef idx="0">
              <a:schemeClr val="accent1"/>
            </a:fillRef>
            <a:effectRef idx="0">
              <a:schemeClr val="accent1"/>
            </a:effectRef>
            <a:fontRef idx="minor">
              <a:schemeClr val="tx1"/>
            </a:fontRef>
          </p:style>
        </p:cxnSp>
        <p:sp>
          <p:nvSpPr>
            <p:cNvPr id="20" name="Tekstvak 46"/>
            <p:cNvSpPr txBox="1"/>
            <p:nvPr/>
          </p:nvSpPr>
          <p:spPr>
            <a:xfrm>
              <a:off x="7688487" y="1484352"/>
              <a:ext cx="828684" cy="508638"/>
            </a:xfrm>
            <a:prstGeom prst="rect">
              <a:avLst/>
            </a:prstGeom>
            <a:solidFill>
              <a:schemeClr val="bg1"/>
            </a:solidFill>
          </p:spPr>
          <p:txBody>
            <a:bodyPr wrap="square" lIns="0" tIns="0" rIns="45720" bIns="0" rtlCol="0">
              <a:spAutoFit/>
            </a:bodyPr>
            <a:lstStyle/>
            <a:p>
              <a:pPr algn="ctr"/>
              <a:r>
                <a:rPr lang="en-US" sz="1100" dirty="0" smtClean="0">
                  <a:solidFill>
                    <a:schemeClr val="tx2"/>
                  </a:solidFill>
                </a:rPr>
                <a:t>Casing</a:t>
              </a:r>
            </a:p>
            <a:p>
              <a:pPr algn="ctr"/>
              <a:r>
                <a:rPr lang="en-US" sz="1100" dirty="0" smtClean="0">
                  <a:solidFill>
                    <a:schemeClr val="tx2"/>
                  </a:solidFill>
                </a:rPr>
                <a:t>drive</a:t>
              </a:r>
              <a:endParaRPr lang="nl-NL" sz="1100" dirty="0" smtClean="0">
                <a:solidFill>
                  <a:schemeClr val="tx2"/>
                </a:solidFill>
              </a:endParaRPr>
            </a:p>
          </p:txBody>
        </p:sp>
        <p:cxnSp>
          <p:nvCxnSpPr>
            <p:cNvPr id="21" name="Rechte verbindingslijn 47"/>
            <p:cNvCxnSpPr/>
            <p:nvPr/>
          </p:nvCxnSpPr>
          <p:spPr bwMode="gray">
            <a:xfrm flipH="1">
              <a:off x="7469530" y="1738670"/>
              <a:ext cx="286820" cy="0"/>
            </a:xfrm>
            <a:prstGeom prst="line">
              <a:avLst/>
            </a:prstGeom>
            <a:ln w="6350">
              <a:solidFill>
                <a:schemeClr val="tx2"/>
              </a:solidFill>
              <a:tailEnd type="stealth" w="sm" len="med"/>
            </a:ln>
          </p:spPr>
          <p:style>
            <a:lnRef idx="1">
              <a:schemeClr val="accent1"/>
            </a:lnRef>
            <a:fillRef idx="0">
              <a:schemeClr val="accent1"/>
            </a:fillRef>
            <a:effectRef idx="0">
              <a:schemeClr val="accent1"/>
            </a:effectRef>
            <a:fontRef idx="minor">
              <a:schemeClr val="tx1"/>
            </a:fontRef>
          </p:style>
        </p:cxnSp>
      </p:grpSp>
      <p:pic>
        <p:nvPicPr>
          <p:cNvPr id="40"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2140" y="3022261"/>
            <a:ext cx="559102" cy="839658"/>
          </a:xfrm>
          <a:prstGeom prst="rect">
            <a:avLst/>
          </a:prstGeom>
          <a:effectLst>
            <a:outerShdw blurRad="63500" sx="102000" sy="102000" algn="ctr" rotWithShape="0">
              <a:prstClr val="black">
                <a:alpha val="40000"/>
              </a:prstClr>
            </a:outerShdw>
          </a:effectLst>
        </p:spPr>
      </p:pic>
      <p:sp>
        <p:nvSpPr>
          <p:cNvPr id="41" name="Tekstvak 13"/>
          <p:cNvSpPr txBox="1"/>
          <p:nvPr/>
        </p:nvSpPr>
        <p:spPr>
          <a:xfrm>
            <a:off x="5880363" y="3861919"/>
            <a:ext cx="511037" cy="323165"/>
          </a:xfrm>
          <a:prstGeom prst="rect">
            <a:avLst/>
          </a:prstGeom>
          <a:solidFill>
            <a:schemeClr val="bg1"/>
          </a:solidFill>
        </p:spPr>
        <p:txBody>
          <a:bodyPr wrap="none" lIns="0" tIns="0" rIns="45720" bIns="0" rtlCol="0">
            <a:spAutoFit/>
          </a:bodyPr>
          <a:lstStyle/>
          <a:p>
            <a:pPr algn="ctr"/>
            <a:r>
              <a:rPr lang="en-US" sz="1050" dirty="0" smtClean="0">
                <a:solidFill>
                  <a:schemeClr val="tx2"/>
                </a:solidFill>
              </a:rPr>
              <a:t>Torque</a:t>
            </a:r>
          </a:p>
          <a:p>
            <a:pPr algn="ctr"/>
            <a:r>
              <a:rPr lang="en-US" sz="1050" dirty="0" smtClean="0">
                <a:solidFill>
                  <a:schemeClr val="tx2"/>
                </a:solidFill>
              </a:rPr>
              <a:t>arrester</a:t>
            </a:r>
            <a:endParaRPr lang="nl-NL" sz="1050" dirty="0" smtClean="0">
              <a:solidFill>
                <a:schemeClr val="tx2"/>
              </a:solidFill>
            </a:endParaRPr>
          </a:p>
        </p:txBody>
      </p:sp>
      <p:sp>
        <p:nvSpPr>
          <p:cNvPr id="45" name="Footer Placeholder 3"/>
          <p:cNvSpPr>
            <a:spLocks noGrp="1"/>
          </p:cNvSpPr>
          <p:nvPr>
            <p:ph type="ftr" sz="quarter" idx="11"/>
          </p:nvPr>
        </p:nvSpPr>
        <p:spPr>
          <a:xfrm>
            <a:off x="432000" y="6444000"/>
            <a:ext cx="4680000" cy="180000"/>
          </a:xfrm>
        </p:spPr>
        <p:txBody>
          <a:bodyPr/>
          <a:lstStyle/>
          <a:p>
            <a:r>
              <a:rPr lang="en-US" dirty="0"/>
              <a:t>DAP 2015</a:t>
            </a:r>
          </a:p>
          <a:p>
            <a:r>
              <a:rPr lang="en-US" dirty="0" err="1"/>
              <a:t>FeBRUAry</a:t>
            </a:r>
            <a:r>
              <a:rPr lang="en-US" dirty="0"/>
              <a:t> 25, </a:t>
            </a:r>
            <a:r>
              <a:rPr lang="en-US" dirty="0" smtClean="0"/>
              <a:t>2015</a:t>
            </a:r>
            <a:endParaRPr lang="en-US" dirty="0"/>
          </a:p>
        </p:txBody>
      </p:sp>
    </p:spTree>
    <p:extLst>
      <p:ext uri="{BB962C8B-B14F-4D97-AF65-F5344CB8AC3E}">
        <p14:creationId xmlns:p14="http://schemas.microsoft.com/office/powerpoint/2010/main" val="3384306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32000" y="288000"/>
            <a:ext cx="8280000" cy="792000"/>
          </a:xfrm>
        </p:spPr>
        <p:txBody>
          <a:bodyPr/>
          <a:lstStyle/>
          <a:p>
            <a:r>
              <a:rPr lang="nl-NL" altLang="en-US" dirty="0" smtClean="0"/>
              <a:t>Roadmap for Geothermal</a:t>
            </a:r>
            <a:endParaRPr lang="nl-NL" altLang="en-US" dirty="0" smtClean="0"/>
          </a:p>
        </p:txBody>
      </p:sp>
      <p:sp>
        <p:nvSpPr>
          <p:cNvPr id="3" name="Content Placeholder 2"/>
          <p:cNvSpPr>
            <a:spLocks noGrp="1"/>
          </p:cNvSpPr>
          <p:nvPr>
            <p:ph idx="1"/>
          </p:nvPr>
        </p:nvSpPr>
        <p:spPr/>
        <p:txBody>
          <a:bodyPr/>
          <a:lstStyle/>
          <a:p>
            <a:pPr>
              <a:defRPr/>
            </a:pPr>
            <a:r>
              <a:rPr lang="nl-NL" dirty="0" smtClean="0"/>
              <a:t>Everyone </a:t>
            </a:r>
            <a:r>
              <a:rPr lang="nl-NL" dirty="0" smtClean="0"/>
              <a:t>wants innovations but nobody wants to be the first (</a:t>
            </a:r>
            <a:r>
              <a:rPr lang="nl-NL" dirty="0"/>
              <a:t>s</a:t>
            </a:r>
            <a:r>
              <a:rPr lang="nl-NL" dirty="0" smtClean="0"/>
              <a:t>erial no.1 </a:t>
            </a:r>
            <a:r>
              <a:rPr lang="nl-NL" dirty="0"/>
              <a:t>s</a:t>
            </a:r>
            <a:r>
              <a:rPr lang="nl-NL" dirty="0" smtClean="0"/>
              <a:t>yndrome) </a:t>
            </a:r>
            <a:r>
              <a:rPr lang="nl-NL" dirty="0" smtClean="0"/>
              <a:t>&gt;&gt; Will DAP be first?</a:t>
            </a:r>
          </a:p>
          <a:p>
            <a:pPr>
              <a:defRPr/>
            </a:pPr>
            <a:endParaRPr lang="nl-NL" dirty="0" smtClean="0"/>
          </a:p>
          <a:p>
            <a:pPr>
              <a:defRPr/>
            </a:pPr>
            <a:r>
              <a:rPr lang="nl-NL" dirty="0" smtClean="0"/>
              <a:t>HWT developments will lead to cost efficient drilling, but this will not happen overnight and we welcome operators to explore the possibilities with us. </a:t>
            </a:r>
          </a:p>
          <a:p>
            <a:pPr>
              <a:defRPr/>
            </a:pPr>
            <a:endParaRPr lang="nl-NL" dirty="0"/>
          </a:p>
          <a:p>
            <a:pPr>
              <a:defRPr/>
            </a:pPr>
            <a:r>
              <a:rPr lang="nl-NL" dirty="0"/>
              <a:t>I</a:t>
            </a:r>
            <a:r>
              <a:rPr lang="nl-NL" dirty="0" smtClean="0"/>
              <a:t>mplement new technology and start realise savings.</a:t>
            </a:r>
          </a:p>
          <a:p>
            <a:pPr marL="0" indent="0">
              <a:buNone/>
              <a:defRPr/>
            </a:pPr>
            <a:endParaRPr lang="nl-NL" dirty="0" smtClean="0"/>
          </a:p>
          <a:p>
            <a:pPr marL="0" indent="0">
              <a:buNone/>
              <a:defRPr/>
            </a:pPr>
            <a:endParaRPr lang="nl-NL" dirty="0" smtClean="0"/>
          </a:p>
          <a:p>
            <a:pPr marL="0" indent="0">
              <a:buFont typeface="Arial" charset="0"/>
              <a:buNone/>
              <a:defRPr/>
            </a:pPr>
            <a:endParaRPr lang="nl-NL" dirty="0" smtClean="0"/>
          </a:p>
          <a:p>
            <a:pPr marL="0" indent="0">
              <a:buFont typeface="Arial" charset="0"/>
              <a:buNone/>
              <a:defRPr/>
            </a:pPr>
            <a:endParaRPr lang="nl-NL" dirty="0" smtClean="0"/>
          </a:p>
          <a:p>
            <a:pPr>
              <a:defRPr/>
            </a:pPr>
            <a:endParaRPr lang="nl-NL" dirty="0"/>
          </a:p>
        </p:txBody>
      </p:sp>
      <p:grpSp>
        <p:nvGrpSpPr>
          <p:cNvPr id="5" name="Group 4"/>
          <p:cNvGrpSpPr/>
          <p:nvPr/>
        </p:nvGrpSpPr>
        <p:grpSpPr>
          <a:xfrm>
            <a:off x="3108597" y="3883865"/>
            <a:ext cx="2926806" cy="2242594"/>
            <a:chOff x="3108597" y="3883865"/>
            <a:chExt cx="2926806" cy="2242594"/>
          </a:xfrm>
        </p:grpSpPr>
        <p:cxnSp>
          <p:nvCxnSpPr>
            <p:cNvPr id="9" name="Straight Connector 8"/>
            <p:cNvCxnSpPr/>
            <p:nvPr/>
          </p:nvCxnSpPr>
          <p:spPr>
            <a:xfrm>
              <a:off x="3533988" y="3943975"/>
              <a:ext cx="0" cy="1983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33988" y="5927611"/>
              <a:ext cx="250141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3016452" y="4121393"/>
              <a:ext cx="399372" cy="215081"/>
            </a:xfrm>
            <a:prstGeom prst="rect">
              <a:avLst/>
            </a:prstGeom>
            <a:noFill/>
          </p:spPr>
          <p:txBody>
            <a:bodyPr wrap="none" rtlCol="0">
              <a:spAutoFit/>
            </a:bodyPr>
            <a:lstStyle/>
            <a:p>
              <a:r>
                <a:rPr lang="nl-NL" sz="1200" dirty="0" smtClean="0">
                  <a:solidFill>
                    <a:schemeClr val="tx2"/>
                  </a:solidFill>
                </a:rPr>
                <a:t>Depth</a:t>
              </a:r>
              <a:endParaRPr lang="nl-NL" sz="1200" dirty="0">
                <a:solidFill>
                  <a:schemeClr val="tx2"/>
                </a:solidFill>
              </a:endParaRPr>
            </a:p>
          </p:txBody>
        </p:sp>
        <p:cxnSp>
          <p:nvCxnSpPr>
            <p:cNvPr id="12" name="Straight Connector 11"/>
            <p:cNvCxnSpPr/>
            <p:nvPr/>
          </p:nvCxnSpPr>
          <p:spPr>
            <a:xfrm>
              <a:off x="3533988" y="3943975"/>
              <a:ext cx="146612" cy="5710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80600" y="4515022"/>
              <a:ext cx="5184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09807" y="4515022"/>
              <a:ext cx="403184" cy="8114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12992" y="5326509"/>
              <a:ext cx="36653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79523" y="5326509"/>
              <a:ext cx="387122" cy="4808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99054" y="4515022"/>
              <a:ext cx="293225"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90044" y="4515022"/>
              <a:ext cx="403184" cy="81148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93228" y="5326509"/>
              <a:ext cx="62533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29320" y="5326509"/>
              <a:ext cx="387122" cy="480881"/>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34613" y="3939024"/>
              <a:ext cx="146612" cy="571047"/>
            </a:xfrm>
            <a:prstGeom prst="line">
              <a:avLst/>
            </a:prstGeom>
            <a:ln w="28575">
              <a:solidFill>
                <a:srgbClr val="2EFC24"/>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87106" y="4510071"/>
              <a:ext cx="151459" cy="0"/>
            </a:xfrm>
            <a:prstGeom prst="line">
              <a:avLst/>
            </a:prstGeom>
            <a:ln w="28575">
              <a:solidFill>
                <a:srgbClr val="2EFC24"/>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42207" y="4510071"/>
              <a:ext cx="403184" cy="811487"/>
            </a:xfrm>
            <a:prstGeom prst="line">
              <a:avLst/>
            </a:prstGeom>
            <a:ln w="28575">
              <a:solidFill>
                <a:srgbClr val="2EFC24"/>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45391" y="5321558"/>
              <a:ext cx="116918" cy="0"/>
            </a:xfrm>
            <a:prstGeom prst="line">
              <a:avLst/>
            </a:prstGeom>
            <a:ln w="28575">
              <a:solidFill>
                <a:srgbClr val="2EFC2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362309" y="5326510"/>
              <a:ext cx="387122" cy="480881"/>
            </a:xfrm>
            <a:prstGeom prst="line">
              <a:avLst/>
            </a:prstGeom>
            <a:ln w="28575">
              <a:solidFill>
                <a:srgbClr val="2EFC24"/>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32026" y="4441161"/>
              <a:ext cx="387344" cy="176060"/>
            </a:xfrm>
            <a:prstGeom prst="rect">
              <a:avLst/>
            </a:prstGeom>
            <a:noFill/>
          </p:spPr>
          <p:txBody>
            <a:bodyPr wrap="none" rtlCol="0">
              <a:spAutoFit/>
            </a:bodyPr>
            <a:lstStyle/>
            <a:p>
              <a:r>
                <a:rPr lang="nl-NL" sz="1050" dirty="0" smtClean="0">
                  <a:solidFill>
                    <a:schemeClr val="tx2"/>
                  </a:solidFill>
                </a:rPr>
                <a:t>1000</a:t>
              </a:r>
              <a:endParaRPr lang="nl-NL" sz="1050" dirty="0">
                <a:solidFill>
                  <a:schemeClr val="tx2"/>
                </a:solidFill>
              </a:endParaRPr>
            </a:p>
          </p:txBody>
        </p:sp>
        <p:sp>
          <p:nvSpPr>
            <p:cNvPr id="27" name="TextBox 26"/>
            <p:cNvSpPr txBox="1"/>
            <p:nvPr/>
          </p:nvSpPr>
          <p:spPr>
            <a:xfrm>
              <a:off x="3132026" y="5040970"/>
              <a:ext cx="387344" cy="176060"/>
            </a:xfrm>
            <a:prstGeom prst="rect">
              <a:avLst/>
            </a:prstGeom>
            <a:noFill/>
          </p:spPr>
          <p:txBody>
            <a:bodyPr wrap="none" rtlCol="0">
              <a:spAutoFit/>
            </a:bodyPr>
            <a:lstStyle/>
            <a:p>
              <a:r>
                <a:rPr lang="nl-NL" sz="1050" dirty="0">
                  <a:solidFill>
                    <a:schemeClr val="tx2"/>
                  </a:solidFill>
                </a:rPr>
                <a:t>2</a:t>
              </a:r>
              <a:r>
                <a:rPr lang="nl-NL" sz="1050" dirty="0" smtClean="0">
                  <a:solidFill>
                    <a:schemeClr val="tx2"/>
                  </a:solidFill>
                </a:rPr>
                <a:t>000</a:t>
              </a:r>
              <a:endParaRPr lang="nl-NL" sz="1050" dirty="0">
                <a:solidFill>
                  <a:schemeClr val="tx2"/>
                </a:solidFill>
              </a:endParaRPr>
            </a:p>
          </p:txBody>
        </p:sp>
        <p:sp>
          <p:nvSpPr>
            <p:cNvPr id="28" name="TextBox 27"/>
            <p:cNvSpPr txBox="1"/>
            <p:nvPr/>
          </p:nvSpPr>
          <p:spPr>
            <a:xfrm>
              <a:off x="3132026" y="5640779"/>
              <a:ext cx="362450" cy="165704"/>
            </a:xfrm>
            <a:prstGeom prst="rect">
              <a:avLst/>
            </a:prstGeom>
            <a:noFill/>
          </p:spPr>
          <p:txBody>
            <a:bodyPr wrap="none" rtlCol="0">
              <a:spAutoFit/>
            </a:bodyPr>
            <a:lstStyle/>
            <a:p>
              <a:r>
                <a:rPr lang="nl-NL" sz="1000" dirty="0">
                  <a:solidFill>
                    <a:schemeClr val="tx2"/>
                  </a:solidFill>
                </a:rPr>
                <a:t>3</a:t>
              </a:r>
              <a:r>
                <a:rPr lang="nl-NL" sz="1000" dirty="0" smtClean="0">
                  <a:solidFill>
                    <a:schemeClr val="tx2"/>
                  </a:solidFill>
                </a:rPr>
                <a:t>000</a:t>
              </a:r>
              <a:endParaRPr lang="nl-NL" sz="1050" dirty="0">
                <a:solidFill>
                  <a:schemeClr val="tx2"/>
                </a:solidFill>
              </a:endParaRPr>
            </a:p>
          </p:txBody>
        </p:sp>
        <p:sp>
          <p:nvSpPr>
            <p:cNvPr id="29" name="TextBox 28"/>
            <p:cNvSpPr txBox="1"/>
            <p:nvPr/>
          </p:nvSpPr>
          <p:spPr>
            <a:xfrm>
              <a:off x="3318699" y="3883865"/>
              <a:ext cx="204377" cy="176060"/>
            </a:xfrm>
            <a:prstGeom prst="rect">
              <a:avLst/>
            </a:prstGeom>
            <a:noFill/>
          </p:spPr>
          <p:txBody>
            <a:bodyPr wrap="none" rtlCol="0">
              <a:spAutoFit/>
            </a:bodyPr>
            <a:lstStyle/>
            <a:p>
              <a:r>
                <a:rPr lang="nl-NL" sz="1050" dirty="0" smtClean="0">
                  <a:solidFill>
                    <a:schemeClr val="tx2"/>
                  </a:solidFill>
                </a:rPr>
                <a:t>0</a:t>
              </a:r>
              <a:endParaRPr lang="nl-NL" sz="1050" dirty="0">
                <a:solidFill>
                  <a:schemeClr val="tx2"/>
                </a:solidFill>
              </a:endParaRPr>
            </a:p>
          </p:txBody>
        </p:sp>
        <p:sp>
          <p:nvSpPr>
            <p:cNvPr id="32" name="TextBox 31"/>
            <p:cNvSpPr txBox="1"/>
            <p:nvPr/>
          </p:nvSpPr>
          <p:spPr>
            <a:xfrm>
              <a:off x="5292778" y="5940042"/>
              <a:ext cx="742625" cy="186417"/>
            </a:xfrm>
            <a:prstGeom prst="rect">
              <a:avLst/>
            </a:prstGeom>
            <a:noFill/>
          </p:spPr>
          <p:txBody>
            <a:bodyPr wrap="none" rtlCol="0">
              <a:spAutoFit/>
            </a:bodyPr>
            <a:lstStyle/>
            <a:p>
              <a:r>
                <a:rPr lang="nl-NL" sz="1200" dirty="0" smtClean="0">
                  <a:solidFill>
                    <a:schemeClr val="tx2"/>
                  </a:solidFill>
                </a:rPr>
                <a:t>Time/Days </a:t>
              </a:r>
              <a:endParaRPr lang="nl-NL" sz="1200" dirty="0">
                <a:solidFill>
                  <a:schemeClr val="tx2"/>
                </a:solidFill>
              </a:endParaRPr>
            </a:p>
          </p:txBody>
        </p:sp>
      </p:grpSp>
      <p:grpSp>
        <p:nvGrpSpPr>
          <p:cNvPr id="36" name="Group 35"/>
          <p:cNvGrpSpPr/>
          <p:nvPr/>
        </p:nvGrpSpPr>
        <p:grpSpPr>
          <a:xfrm>
            <a:off x="3697350" y="4529191"/>
            <a:ext cx="2035776" cy="1297320"/>
            <a:chOff x="3687106" y="4510071"/>
            <a:chExt cx="2035776" cy="1297320"/>
          </a:xfrm>
        </p:grpSpPr>
        <p:cxnSp>
          <p:nvCxnSpPr>
            <p:cNvPr id="37" name="Straight Connector 36"/>
            <p:cNvCxnSpPr/>
            <p:nvPr/>
          </p:nvCxnSpPr>
          <p:spPr bwMode="gray">
            <a:xfrm>
              <a:off x="3687106" y="4510071"/>
              <a:ext cx="356693" cy="129732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762836" y="5723630"/>
              <a:ext cx="1960046" cy="0"/>
            </a:xfrm>
            <a:prstGeom prst="straightConnector1">
              <a:avLst/>
            </a:prstGeom>
            <a:ln w="76200">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grpSp>
      <p:sp>
        <p:nvSpPr>
          <p:cNvPr id="39" name="Footer Placeholder 3"/>
          <p:cNvSpPr>
            <a:spLocks noGrp="1"/>
          </p:cNvSpPr>
          <p:nvPr>
            <p:ph type="ftr" sz="quarter" idx="11"/>
          </p:nvPr>
        </p:nvSpPr>
        <p:spPr>
          <a:xfrm>
            <a:off x="432000" y="6444000"/>
            <a:ext cx="4680000" cy="180000"/>
          </a:xfrm>
        </p:spPr>
        <p:txBody>
          <a:bodyPr/>
          <a:lstStyle/>
          <a:p>
            <a:r>
              <a:rPr lang="en-US" dirty="0"/>
              <a:t>DAP 2015</a:t>
            </a:r>
          </a:p>
          <a:p>
            <a:r>
              <a:rPr lang="en-US" dirty="0" err="1"/>
              <a:t>FeBRUAry</a:t>
            </a:r>
            <a:r>
              <a:rPr lang="en-US" dirty="0"/>
              <a:t> 25, </a:t>
            </a:r>
            <a:r>
              <a:rPr lang="en-US" dirty="0" smtClean="0"/>
              <a:t>2015</a:t>
            </a:r>
            <a:endParaRPr lang="en-US" dirty="0"/>
          </a:p>
        </p:txBody>
      </p:sp>
    </p:spTree>
    <p:extLst>
      <p:ext uri="{BB962C8B-B14F-4D97-AF65-F5344CB8AC3E}">
        <p14:creationId xmlns:p14="http://schemas.microsoft.com/office/powerpoint/2010/main" val="31612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23528" y="3537012"/>
            <a:ext cx="4752528" cy="3240359"/>
          </a:xfrm>
          <a:prstGeom prst="rect">
            <a:avLst/>
          </a:prstGeom>
          <a:noFill/>
          <a:ln w="9525">
            <a:noFill/>
            <a:miter lim="800000"/>
            <a:headEnd/>
            <a:tailEnd/>
          </a:ln>
        </p:spPr>
        <p:txBody>
          <a:bodyPr anchor="ctr"/>
          <a:lstStyle/>
          <a:p>
            <a:r>
              <a:rPr lang="en-US" sz="2800" dirty="0" smtClean="0">
                <a:solidFill>
                  <a:schemeClr val="accent1"/>
                </a:solidFill>
                <a:latin typeface="Calibri" pitchFamily="34" charset="0"/>
                <a:cs typeface="Calibri" pitchFamily="34" charset="0"/>
                <a:hlinkClick r:id="rId3"/>
              </a:rPr>
              <a:t>www.huismanwelltech.com</a:t>
            </a:r>
            <a:endParaRPr lang="en-US" sz="2800" dirty="0" smtClean="0">
              <a:solidFill>
                <a:schemeClr val="accent1"/>
              </a:solidFill>
              <a:latin typeface="Calibri" pitchFamily="34" charset="0"/>
              <a:cs typeface="Calibri" pitchFamily="34" charset="0"/>
            </a:endParaRPr>
          </a:p>
          <a:p>
            <a:endParaRPr lang="en-US" sz="2800" dirty="0" smtClean="0">
              <a:solidFill>
                <a:schemeClr val="accent1"/>
              </a:solidFill>
              <a:latin typeface="Calibri" pitchFamily="34" charset="0"/>
              <a:cs typeface="Calibri" pitchFamily="34" charset="0"/>
            </a:endParaRPr>
          </a:p>
          <a:p>
            <a:r>
              <a:rPr lang="en-US" sz="2800" dirty="0" smtClean="0">
                <a:solidFill>
                  <a:schemeClr val="accent1"/>
                </a:solidFill>
                <a:latin typeface="Calibri" pitchFamily="34" charset="0"/>
                <a:cs typeface="Calibri" pitchFamily="34" charset="0"/>
              </a:rPr>
              <a:t>info@huismanwelltech.com</a:t>
            </a:r>
            <a:endParaRPr lang="en-US" sz="2800" dirty="0">
              <a:solidFill>
                <a:schemeClr val="accent1"/>
              </a:solidFill>
              <a:latin typeface="Calibri" pitchFamily="34" charset="0"/>
              <a:cs typeface="Calibri" pitchFamily="34" charset="0"/>
            </a:endParaRPr>
          </a:p>
        </p:txBody>
      </p:sp>
      <p:pic>
        <p:nvPicPr>
          <p:cNvPr id="5124" name="Picture 4" descr="es_6340"/>
          <p:cNvPicPr>
            <a:picLocks noChangeAspect="1" noChangeArrowheads="1"/>
          </p:cNvPicPr>
          <p:nvPr/>
        </p:nvPicPr>
        <p:blipFill>
          <a:blip r:embed="rId4" cstate="print"/>
          <a:srcRect/>
          <a:stretch>
            <a:fillRect/>
          </a:stretch>
        </p:blipFill>
        <p:spPr bwMode="auto">
          <a:xfrm>
            <a:off x="4795342" y="1304764"/>
            <a:ext cx="3919933" cy="4867436"/>
          </a:xfrm>
          <a:prstGeom prst="rect">
            <a:avLst/>
          </a:prstGeom>
          <a:noFill/>
          <a:ln w="9525">
            <a:noFill/>
            <a:miter lim="800000"/>
            <a:headEnd/>
            <a:tailEnd/>
          </a:ln>
        </p:spPr>
      </p:pic>
      <p:pic>
        <p:nvPicPr>
          <p:cNvPr id="2050" name="Picture 2" descr="M:\250 HWT\Logo and Identity\HWT logo.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677" r="39367" b="75758"/>
          <a:stretch/>
        </p:blipFill>
        <p:spPr bwMode="auto">
          <a:xfrm>
            <a:off x="-9525" y="2456890"/>
            <a:ext cx="4803544" cy="155077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79512" y="1483200"/>
            <a:ext cx="8748972" cy="4536000"/>
          </a:xfrm>
          <a:prstGeom prst="rect">
            <a:avLst/>
          </a:prstGeom>
        </p:spPr>
        <p:txBody>
          <a:bodyPr vert="horz" lIns="0" tIns="0" rIns="0" bIns="0" rtlCol="0">
            <a:normAutofit/>
          </a:bodyPr>
          <a:lstStyle>
            <a:lvl1pPr marL="0" indent="0" algn="ctr" defTabSz="914400" rtl="0" eaLnBrk="1" latinLnBrk="0" hangingPunct="1">
              <a:spcBef>
                <a:spcPts val="0"/>
              </a:spcBef>
              <a:buClr>
                <a:schemeClr val="accent1"/>
              </a:buClr>
              <a:buFont typeface="Wingdings" pitchFamily="2" charset="2"/>
              <a:buNone/>
              <a:defRPr sz="1800" kern="1200">
                <a:solidFill>
                  <a:schemeClr val="tx1"/>
                </a:solidFill>
                <a:latin typeface="+mn-lt"/>
                <a:ea typeface="+mn-ea"/>
                <a:cs typeface="+mn-cs"/>
              </a:defRPr>
            </a:lvl1pPr>
            <a:lvl2pPr marL="457200" indent="0" algn="ctr" defTabSz="914400" rtl="0" eaLnBrk="1" latinLnBrk="0" hangingPunct="1">
              <a:spcBef>
                <a:spcPts val="0"/>
              </a:spcBef>
              <a:buFont typeface="Wingdings" pitchFamily="2" charset="2"/>
              <a:buNone/>
              <a:defRPr sz="1800" kern="1200">
                <a:solidFill>
                  <a:schemeClr val="tx1"/>
                </a:solidFill>
                <a:latin typeface="+mn-lt"/>
                <a:ea typeface="+mn-ea"/>
                <a:cs typeface="+mn-cs"/>
              </a:defRPr>
            </a:lvl2pPr>
            <a:lvl3pPr marL="914400" indent="0" algn="ctr" defTabSz="914400" rtl="0" eaLnBrk="1" latinLnBrk="0" hangingPunct="1">
              <a:spcBef>
                <a:spcPts val="0"/>
              </a:spcBef>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spcBef>
                <a:spcPts val="0"/>
              </a:spcBef>
              <a:buFont typeface="Wingdings" pitchFamily="2" charset="2"/>
              <a:buNone/>
              <a:defRPr sz="1800" kern="1200">
                <a:solidFill>
                  <a:schemeClr val="tx1"/>
                </a:solidFill>
                <a:latin typeface="+mn-lt"/>
                <a:ea typeface="+mn-ea"/>
                <a:cs typeface="+mn-cs"/>
              </a:defRPr>
            </a:lvl4pPr>
            <a:lvl5pPr marL="1828800" indent="0" algn="ctr" defTabSz="914400" rtl="0" eaLnBrk="1" latinLnBrk="0" hangingPunct="1">
              <a:spcBef>
                <a:spcPts val="0"/>
              </a:spcBef>
              <a:buFont typeface="Wingdings" pitchFamily="2" charset="2"/>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en-US" dirty="0" smtClean="0"/>
          </a:p>
          <a:p>
            <a:pPr marL="645750" lvl="2" indent="-285750">
              <a:buClr>
                <a:schemeClr val="accent1"/>
              </a:buClr>
            </a:pPr>
            <a:endParaRPr lang="en-US" dirty="0" smtClean="0"/>
          </a:p>
          <a:p>
            <a:pPr marL="645750" lvl="2" indent="-285750">
              <a:buClr>
                <a:schemeClr val="accent1"/>
              </a:buClr>
            </a:pPr>
            <a:endParaRPr lang="en-US" dirty="0" smtClean="0"/>
          </a:p>
          <a:p>
            <a:pPr lvl="1"/>
            <a:endParaRPr lang="en-US" dirty="0" smtClean="0"/>
          </a:p>
          <a:p>
            <a:endParaRPr lang="nl-NL" dirty="0"/>
          </a:p>
        </p:txBody>
      </p:sp>
    </p:spTree>
    <p:extLst>
      <p:ext uri="{BB962C8B-B14F-4D97-AF65-F5344CB8AC3E}">
        <p14:creationId xmlns:p14="http://schemas.microsoft.com/office/powerpoint/2010/main" val="32338476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a:t>History of drilling</a:t>
            </a:r>
            <a:br>
              <a:rPr lang="en-US" dirty="0"/>
            </a:br>
            <a:endParaRPr lang="en-US" dirty="0"/>
          </a:p>
        </p:txBody>
      </p:sp>
      <p:sp>
        <p:nvSpPr>
          <p:cNvPr id="4" name="Footer Placeholder 3"/>
          <p:cNvSpPr>
            <a:spLocks noGrp="1"/>
          </p:cNvSpPr>
          <p:nvPr>
            <p:ph type="ftr" sz="quarter" idx="11"/>
          </p:nvPr>
        </p:nvSpPr>
        <p:spPr/>
        <p:txBody>
          <a:bodyPr/>
          <a:lstStyle/>
          <a:p>
            <a:r>
              <a:rPr lang="en-US" dirty="0" smtClean="0"/>
              <a:t>DAP 2015</a:t>
            </a:r>
          </a:p>
          <a:p>
            <a:r>
              <a:rPr lang="en-US" dirty="0" err="1" smtClean="0"/>
              <a:t>FeBRUAry</a:t>
            </a:r>
            <a:r>
              <a:rPr lang="en-US" dirty="0" smtClean="0"/>
              <a:t> 25, 2015</a:t>
            </a:r>
            <a:endParaRPr lang="en-US" dirty="0"/>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304283"/>
            <a:ext cx="3984009" cy="224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953" y="1916832"/>
            <a:ext cx="2916323" cy="356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62686" y="5774678"/>
            <a:ext cx="2855590" cy="276999"/>
          </a:xfrm>
          <a:prstGeom prst="rect">
            <a:avLst/>
          </a:prstGeom>
          <a:noFill/>
        </p:spPr>
        <p:txBody>
          <a:bodyPr wrap="none" lIns="0" tIns="0" rIns="0" bIns="0" rtlCol="0">
            <a:spAutoFit/>
          </a:bodyPr>
          <a:lstStyle/>
          <a:p>
            <a:r>
              <a:rPr lang="nl-NL" dirty="0"/>
              <a:t>Ruffner </a:t>
            </a:r>
            <a:r>
              <a:rPr lang="nl-NL" dirty="0" smtClean="0"/>
              <a:t>Brothers </a:t>
            </a:r>
            <a:r>
              <a:rPr lang="nl-NL" dirty="0"/>
              <a:t>1806-1808</a:t>
            </a:r>
            <a:endParaRPr lang="nl-NL" dirty="0" smtClean="0"/>
          </a:p>
        </p:txBody>
      </p:sp>
      <p:sp>
        <p:nvSpPr>
          <p:cNvPr id="12" name="TextBox 11"/>
          <p:cNvSpPr txBox="1"/>
          <p:nvPr/>
        </p:nvSpPr>
        <p:spPr>
          <a:xfrm>
            <a:off x="755576" y="4689140"/>
            <a:ext cx="3077766" cy="276999"/>
          </a:xfrm>
          <a:prstGeom prst="rect">
            <a:avLst/>
          </a:prstGeom>
          <a:noFill/>
        </p:spPr>
        <p:txBody>
          <a:bodyPr wrap="none" lIns="0" tIns="0" rIns="0" bIns="0" rtlCol="0">
            <a:spAutoFit/>
          </a:bodyPr>
          <a:lstStyle/>
          <a:p>
            <a:r>
              <a:rPr lang="nl-NL" dirty="0" smtClean="0"/>
              <a:t>Spring Pole drilling, 1000 B.C.</a:t>
            </a:r>
            <a:endParaRPr lang="nl-NL" dirty="0" smtClean="0"/>
          </a:p>
        </p:txBody>
      </p:sp>
    </p:spTree>
    <p:extLst>
      <p:ext uri="{BB962C8B-B14F-4D97-AF65-F5344CB8AC3E}">
        <p14:creationId xmlns:p14="http://schemas.microsoft.com/office/powerpoint/2010/main" val="17746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a:t>History of drilling</a:t>
            </a:r>
            <a:br>
              <a:rPr lang="en-US" dirty="0"/>
            </a:br>
            <a:endParaRPr lang="en-US" dirty="0"/>
          </a:p>
        </p:txBody>
      </p:sp>
      <p:sp>
        <p:nvSpPr>
          <p:cNvPr id="4" name="Footer Placeholder 3"/>
          <p:cNvSpPr>
            <a:spLocks noGrp="1"/>
          </p:cNvSpPr>
          <p:nvPr>
            <p:ph type="ftr" sz="quarter" idx="11"/>
          </p:nvPr>
        </p:nvSpPr>
        <p:spPr/>
        <p:txBody>
          <a:bodyPr/>
          <a:lstStyle/>
          <a:p>
            <a:r>
              <a:rPr lang="en-US" dirty="0"/>
              <a:t>DAP 2015</a:t>
            </a:r>
          </a:p>
          <a:p>
            <a:r>
              <a:rPr lang="en-US" dirty="0" err="1"/>
              <a:t>FeBRUAry</a:t>
            </a:r>
            <a:r>
              <a:rPr lang="en-US" dirty="0"/>
              <a:t> 25, 2015</a:t>
            </a:r>
            <a:endParaRPr lang="en-US" dirty="0"/>
          </a:p>
        </p:txBody>
      </p:sp>
      <p:pic>
        <p:nvPicPr>
          <p:cNvPr id="103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44" r="1761" b="1444"/>
          <a:stretch/>
        </p:blipFill>
        <p:spPr bwMode="auto">
          <a:xfrm>
            <a:off x="719572" y="1700808"/>
            <a:ext cx="3749216" cy="2811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149" y="1700808"/>
            <a:ext cx="2352303" cy="281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007700" y="4791635"/>
            <a:ext cx="3535199" cy="276999"/>
          </a:xfrm>
          <a:prstGeom prst="rect">
            <a:avLst/>
          </a:prstGeom>
          <a:noFill/>
        </p:spPr>
        <p:txBody>
          <a:bodyPr wrap="none" lIns="0" tIns="0" rIns="0" bIns="0" rtlCol="0">
            <a:spAutoFit/>
          </a:bodyPr>
          <a:lstStyle/>
          <a:p>
            <a:r>
              <a:rPr lang="nl-NL" dirty="0" smtClean="0"/>
              <a:t>Colonel Drake, Titusville PA,1859</a:t>
            </a:r>
            <a:endParaRPr lang="nl-NL" dirty="0" smtClean="0"/>
          </a:p>
        </p:txBody>
      </p:sp>
      <p:sp>
        <p:nvSpPr>
          <p:cNvPr id="16" name="TextBox 15"/>
          <p:cNvSpPr txBox="1"/>
          <p:nvPr/>
        </p:nvSpPr>
        <p:spPr>
          <a:xfrm>
            <a:off x="882173" y="4791635"/>
            <a:ext cx="3424014" cy="276999"/>
          </a:xfrm>
          <a:prstGeom prst="rect">
            <a:avLst/>
          </a:prstGeom>
          <a:noFill/>
        </p:spPr>
        <p:txBody>
          <a:bodyPr wrap="none" lIns="0" tIns="0" rIns="0" bIns="0" rtlCol="0">
            <a:spAutoFit/>
          </a:bodyPr>
          <a:lstStyle/>
          <a:p>
            <a:r>
              <a:rPr lang="nl-NL" dirty="0" smtClean="0"/>
              <a:t>China, </a:t>
            </a:r>
            <a:r>
              <a:rPr lang="nl-NL" dirty="0"/>
              <a:t>Sichuan </a:t>
            </a:r>
            <a:r>
              <a:rPr lang="nl-NL" dirty="0" smtClean="0"/>
              <a:t>Province, 200BC </a:t>
            </a:r>
            <a:endParaRPr lang="nl-NL" dirty="0" smtClean="0"/>
          </a:p>
        </p:txBody>
      </p:sp>
    </p:spTree>
    <p:extLst>
      <p:ext uri="{BB962C8B-B14F-4D97-AF65-F5344CB8AC3E}">
        <p14:creationId xmlns:p14="http://schemas.microsoft.com/office/powerpoint/2010/main" val="334508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smtClean="0"/>
              <a:t>Evolution</a:t>
            </a:r>
            <a:endParaRPr lang="en-US" dirty="0"/>
          </a:p>
        </p:txBody>
      </p:sp>
      <p:sp>
        <p:nvSpPr>
          <p:cNvPr id="4" name="Footer Placeholder 3"/>
          <p:cNvSpPr>
            <a:spLocks noGrp="1"/>
          </p:cNvSpPr>
          <p:nvPr>
            <p:ph type="ftr" sz="quarter" idx="11"/>
          </p:nvPr>
        </p:nvSpPr>
        <p:spPr/>
        <p:txBody>
          <a:bodyPr/>
          <a:lstStyle/>
          <a:p>
            <a:r>
              <a:rPr lang="en-US" dirty="0"/>
              <a:t>DAP 2015</a:t>
            </a:r>
          </a:p>
          <a:p>
            <a:r>
              <a:rPr lang="en-US" dirty="0" err="1"/>
              <a:t>FeBRUAry</a:t>
            </a:r>
            <a:r>
              <a:rPr lang="en-US" dirty="0"/>
              <a:t> 25, 2015</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254508"/>
            <a:ext cx="5715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1088740"/>
            <a:ext cx="2306313" cy="307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hollandmarinelifts.com/images/hml_divisies_slide/940x280/4f6b25e578914bully-1-globetrott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149653"/>
            <a:ext cx="7140822" cy="212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82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smtClean="0"/>
              <a:t>Better Control of process </a:t>
            </a:r>
            <a:r>
              <a:rPr lang="en-US" dirty="0" smtClean="0"/>
              <a:t>needed</a:t>
            </a:r>
            <a:br>
              <a:rPr lang="en-US" dirty="0" smtClean="0"/>
            </a:br>
            <a:r>
              <a:rPr lang="en-US" dirty="0" smtClean="0"/>
              <a:t>Reduce Risk</a:t>
            </a:r>
            <a:endParaRPr lang="en-US" dirty="0"/>
          </a:p>
        </p:txBody>
      </p:sp>
      <p:sp>
        <p:nvSpPr>
          <p:cNvPr id="4" name="Footer Placeholder 3"/>
          <p:cNvSpPr>
            <a:spLocks noGrp="1"/>
          </p:cNvSpPr>
          <p:nvPr>
            <p:ph type="ftr" sz="quarter" idx="11"/>
          </p:nvPr>
        </p:nvSpPr>
        <p:spPr/>
        <p:txBody>
          <a:bodyPr/>
          <a:lstStyle/>
          <a:p>
            <a:r>
              <a:rPr lang="en-US" dirty="0"/>
              <a:t>DAP 2015</a:t>
            </a:r>
          </a:p>
          <a:p>
            <a:r>
              <a:rPr lang="en-US" dirty="0" err="1"/>
              <a:t>FeBRUAry</a:t>
            </a:r>
            <a:r>
              <a:rPr lang="en-US" dirty="0"/>
              <a:t> 25, 2015</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508" y="1952836"/>
            <a:ext cx="4241050" cy="335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www.offshore-technology.com/projects/macondoprospect/images/1-rig-blaz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3" y="1952836"/>
            <a:ext cx="4464495" cy="334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8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smtClean="0"/>
              <a:t>simpler operations</a:t>
            </a:r>
            <a:endParaRPr lang="en-US" dirty="0"/>
          </a:p>
        </p:txBody>
      </p:sp>
      <p:sp>
        <p:nvSpPr>
          <p:cNvPr id="4" name="Footer Placeholder 3"/>
          <p:cNvSpPr>
            <a:spLocks noGrp="1"/>
          </p:cNvSpPr>
          <p:nvPr>
            <p:ph type="ftr" sz="quarter" idx="11"/>
          </p:nvPr>
        </p:nvSpPr>
        <p:spPr/>
        <p:txBody>
          <a:bodyPr/>
          <a:lstStyle/>
          <a:p>
            <a:r>
              <a:rPr lang="en-US" dirty="0"/>
              <a:t>DAP 2015</a:t>
            </a:r>
          </a:p>
          <a:p>
            <a:r>
              <a:rPr lang="en-US" dirty="0" err="1"/>
              <a:t>FeBRUAry</a:t>
            </a:r>
            <a:r>
              <a:rPr lang="en-US" dirty="0"/>
              <a:t> 25, 2015</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516" y="1784042"/>
            <a:ext cx="3025444" cy="211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od205sl.nl/wallpapers/7184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4148" y="3897052"/>
            <a:ext cx="3016280" cy="21130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741" t="4712" r="5464"/>
          <a:stretch/>
        </p:blipFill>
        <p:spPr bwMode="auto">
          <a:xfrm>
            <a:off x="3305919" y="2566045"/>
            <a:ext cx="2533650" cy="268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0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88000"/>
            <a:ext cx="8280000" cy="792000"/>
          </a:xfrm>
        </p:spPr>
        <p:txBody>
          <a:bodyPr/>
          <a:lstStyle/>
          <a:p>
            <a:r>
              <a:rPr lang="en-US" dirty="0" smtClean="0"/>
              <a:t>Automation</a:t>
            </a:r>
            <a:endParaRPr lang="en-US" dirty="0"/>
          </a:p>
        </p:txBody>
      </p:sp>
      <p:sp>
        <p:nvSpPr>
          <p:cNvPr id="4" name="Footer Placeholder 3"/>
          <p:cNvSpPr>
            <a:spLocks noGrp="1"/>
          </p:cNvSpPr>
          <p:nvPr>
            <p:ph type="ftr" sz="quarter" idx="11"/>
          </p:nvPr>
        </p:nvSpPr>
        <p:spPr/>
        <p:txBody>
          <a:bodyPr/>
          <a:lstStyle/>
          <a:p>
            <a:r>
              <a:rPr lang="en-US" dirty="0"/>
              <a:t>DAP 2015</a:t>
            </a:r>
          </a:p>
          <a:p>
            <a:r>
              <a:rPr lang="en-US" dirty="0" err="1"/>
              <a:t>FeBRUAry</a:t>
            </a:r>
            <a:r>
              <a:rPr lang="en-US" dirty="0"/>
              <a:t> 25, 2015</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631" y="2478631"/>
            <a:ext cx="3903809" cy="2927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http://1.bp.blogspot.com/-fqSVb_CHpkw/UcQwv8LYQhI/AAAAAAAAHYQ/hJ7XZAvTzVk/s1600/drill-b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1540" y="2456892"/>
            <a:ext cx="1942121" cy="29495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2.bp.blogspot.com/-VOjegxxHKlk/UcGOAXSELGI/AAAAAAAAHXs/keNQ0wQ_bFg/s1600/drill-stem.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73661" y="2456892"/>
            <a:ext cx="2008639" cy="29495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39728" y="5589240"/>
            <a:ext cx="867866" cy="276999"/>
          </a:xfrm>
          <a:prstGeom prst="rect">
            <a:avLst/>
          </a:prstGeom>
          <a:noFill/>
        </p:spPr>
        <p:txBody>
          <a:bodyPr wrap="none" lIns="0" tIns="0" rIns="0" bIns="0" rtlCol="0">
            <a:spAutoFit/>
          </a:bodyPr>
          <a:lstStyle/>
          <a:p>
            <a:r>
              <a:rPr lang="nl-NL" dirty="0" smtClean="0"/>
              <a:t>1950’s ?</a:t>
            </a:r>
            <a:endParaRPr lang="nl-NL" dirty="0" smtClean="0"/>
          </a:p>
        </p:txBody>
      </p:sp>
      <p:sp>
        <p:nvSpPr>
          <p:cNvPr id="14" name="TextBox 13"/>
          <p:cNvSpPr txBox="1"/>
          <p:nvPr/>
        </p:nvSpPr>
        <p:spPr>
          <a:xfrm>
            <a:off x="6146602" y="5580566"/>
            <a:ext cx="564257" cy="276999"/>
          </a:xfrm>
          <a:prstGeom prst="rect">
            <a:avLst/>
          </a:prstGeom>
          <a:noFill/>
        </p:spPr>
        <p:txBody>
          <a:bodyPr wrap="none" lIns="0" tIns="0" rIns="0" bIns="0" rtlCol="0">
            <a:spAutoFit/>
          </a:bodyPr>
          <a:lstStyle/>
          <a:p>
            <a:r>
              <a:rPr lang="nl-NL" dirty="0" smtClean="0"/>
              <a:t>today</a:t>
            </a:r>
            <a:endParaRPr lang="nl-NL" dirty="0" smtClean="0"/>
          </a:p>
        </p:txBody>
      </p:sp>
    </p:spTree>
    <p:extLst>
      <p:ext uri="{BB962C8B-B14F-4D97-AF65-F5344CB8AC3E}">
        <p14:creationId xmlns:p14="http://schemas.microsoft.com/office/powerpoint/2010/main" val="1297257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INNOVATION</a:t>
            </a:r>
            <a:r>
              <a:rPr lang="nl-NL" sz="2800" dirty="0">
                <a:solidFill>
                  <a:schemeClr val="bg1"/>
                </a:solidFill>
              </a:rPr>
              <a:t/>
            </a:r>
            <a:br>
              <a:rPr lang="nl-NL" sz="2800" dirty="0">
                <a:solidFill>
                  <a:schemeClr val="bg1"/>
                </a:solidFill>
              </a:rPr>
            </a:br>
            <a:endParaRPr lang="en-US" dirty="0"/>
          </a:p>
        </p:txBody>
      </p:sp>
      <p:sp>
        <p:nvSpPr>
          <p:cNvPr id="33" name="Rectangle 37"/>
          <p:cNvSpPr>
            <a:spLocks/>
          </p:cNvSpPr>
          <p:nvPr/>
        </p:nvSpPr>
        <p:spPr bwMode="auto">
          <a:xfrm>
            <a:off x="323528" y="1371519"/>
            <a:ext cx="4317607" cy="47519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0" tIns="0" rIns="0" bIns="0" rtlCol="0">
            <a:noAutofit/>
          </a:bodyPr>
          <a:lstStyle/>
          <a:p>
            <a:pPr>
              <a:spcBef>
                <a:spcPct val="40000"/>
              </a:spcBef>
              <a:buClr>
                <a:schemeClr val="accent1"/>
              </a:buClr>
            </a:pPr>
            <a:r>
              <a:rPr lang="en-US" sz="2400" dirty="0" smtClean="0"/>
              <a:t>"</a:t>
            </a:r>
            <a:r>
              <a:rPr lang="en-US" sz="2400" dirty="0"/>
              <a:t>Any intelligent fool can make things bigger, more complex, and more violent. It takes a touch of genius -- and a lot of courage -- to move in the opposite direction</a:t>
            </a:r>
            <a:r>
              <a:rPr lang="en-US" sz="2400" dirty="0" smtClean="0"/>
              <a:t>.“</a:t>
            </a:r>
          </a:p>
        </p:txBody>
      </p:sp>
      <p:pic>
        <p:nvPicPr>
          <p:cNvPr id="1026" name="Picture 2" descr="http://media.npr.org/assets/img/2011/09/28/93434191-einstein-tongue_custom-36fb0ce35776dc2d92eda90880022bf48a67e192-s6-c3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3838" y="1328697"/>
            <a:ext cx="4310162" cy="48376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37811" y="3747498"/>
            <a:ext cx="1603324" cy="461665"/>
          </a:xfrm>
          <a:prstGeom prst="rect">
            <a:avLst/>
          </a:prstGeom>
        </p:spPr>
        <p:txBody>
          <a:bodyPr wrap="none">
            <a:spAutoFit/>
          </a:bodyPr>
          <a:lstStyle/>
          <a:p>
            <a:pPr lvl="0">
              <a:buClr>
                <a:srgbClr val="008AC9"/>
              </a:buClr>
            </a:pPr>
            <a:r>
              <a:rPr lang="en-US" sz="2400" b="1" dirty="0">
                <a:solidFill>
                  <a:srgbClr val="008AC9"/>
                </a:solidFill>
              </a:rPr>
              <a:t>EINSTEIN</a:t>
            </a:r>
          </a:p>
        </p:txBody>
      </p:sp>
      <p:sp>
        <p:nvSpPr>
          <p:cNvPr id="7" name="Footer Placeholder 3"/>
          <p:cNvSpPr>
            <a:spLocks noGrp="1"/>
          </p:cNvSpPr>
          <p:nvPr>
            <p:ph type="ftr" sz="quarter" idx="11"/>
          </p:nvPr>
        </p:nvSpPr>
        <p:spPr>
          <a:xfrm>
            <a:off x="432000" y="6444000"/>
            <a:ext cx="4680000" cy="180000"/>
          </a:xfrm>
        </p:spPr>
        <p:txBody>
          <a:bodyPr/>
          <a:lstStyle/>
          <a:p>
            <a:r>
              <a:rPr lang="en-US" dirty="0"/>
              <a:t>DAP 2015</a:t>
            </a:r>
          </a:p>
          <a:p>
            <a:r>
              <a:rPr lang="en-US" dirty="0" err="1"/>
              <a:t>FeBRUAry</a:t>
            </a:r>
            <a:r>
              <a:rPr lang="en-US" dirty="0"/>
              <a:t> 25, 2015</a:t>
            </a:r>
            <a:endParaRPr lang="en-US" dirty="0"/>
          </a:p>
        </p:txBody>
      </p:sp>
    </p:spTree>
    <p:extLst>
      <p:ext uri="{BB962C8B-B14F-4D97-AF65-F5344CB8AC3E}">
        <p14:creationId xmlns:p14="http://schemas.microsoft.com/office/powerpoint/2010/main" val="1649318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600" dirty="0" smtClean="0"/>
              <a:t>Efficiency up, cost down</a:t>
            </a:r>
            <a:r>
              <a:rPr lang="nl-NL" sz="2800" dirty="0">
                <a:solidFill>
                  <a:schemeClr val="bg1"/>
                </a:solidFill>
              </a:rPr>
              <a:t/>
            </a:r>
            <a:br>
              <a:rPr lang="nl-NL" sz="2800" dirty="0">
                <a:solidFill>
                  <a:schemeClr val="bg1"/>
                </a:solidFill>
              </a:rPr>
            </a:br>
            <a:endParaRPr lang="en-US" dirty="0"/>
          </a:p>
        </p:txBody>
      </p:sp>
      <p:sp>
        <p:nvSpPr>
          <p:cNvPr id="7" name="Content Placeholder 2"/>
          <p:cNvSpPr txBox="1">
            <a:spLocks/>
          </p:cNvSpPr>
          <p:nvPr/>
        </p:nvSpPr>
        <p:spPr>
          <a:xfrm>
            <a:off x="432000" y="1483200"/>
            <a:ext cx="4835108" cy="4536000"/>
          </a:xfrm>
          <a:prstGeom prst="rect">
            <a:avLst/>
          </a:prstGeom>
        </p:spPr>
        <p:txBody>
          <a:bodyPr vert="horz" lIns="0" tIns="0" rIns="0" bIns="0" rtlCol="0">
            <a:normAutofit/>
          </a:bodyPr>
          <a:lstStyle>
            <a:lvl1pPr marL="216000" indent="-216000" algn="l" defTabSz="914400" rtl="0" eaLnBrk="1" latinLnBrk="0" hangingPunct="1">
              <a:spcBef>
                <a:spcPts val="0"/>
              </a:spcBef>
              <a:buClr>
                <a:schemeClr val="accent1"/>
              </a:buClr>
              <a:buFont typeface="Wingdings" pitchFamily="2" charset="2"/>
              <a:buChar char="§"/>
              <a:defRPr sz="1800" kern="1200">
                <a:solidFill>
                  <a:schemeClr val="tx1"/>
                </a:solidFill>
                <a:latin typeface="+mn-lt"/>
                <a:ea typeface="+mn-ea"/>
                <a:cs typeface="+mn-cs"/>
              </a:defRPr>
            </a:lvl1pPr>
            <a:lvl2pPr marL="57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2pPr>
            <a:lvl3pPr marL="93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3pPr>
            <a:lvl4pPr marL="129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4pPr>
            <a:lvl5pPr marL="1656000" indent="-216000" algn="l" defTabSz="914400" rtl="0" eaLnBrk="1" latinLnBrk="0" hangingPunct="1">
              <a:spcBef>
                <a:spcPts val="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r>
              <a:rPr lang="en-US" dirty="0" smtClean="0"/>
              <a:t>Well Construction Cost plus Cost of Risk show stopper for many Geothermal projects </a:t>
            </a:r>
          </a:p>
          <a:p>
            <a:pPr marL="342900" indent="-342900">
              <a:buFont typeface="Arial" pitchFamily="34" charset="0"/>
              <a:buChar char="•"/>
            </a:pPr>
            <a:endParaRPr lang="en-US" dirty="0" smtClean="0"/>
          </a:p>
          <a:p>
            <a:pPr marL="342900" indent="-342900">
              <a:buFont typeface="Arial" pitchFamily="34" charset="0"/>
              <a:buChar char="•"/>
            </a:pPr>
            <a:r>
              <a:rPr lang="en-US" dirty="0" smtClean="0"/>
              <a:t>Need </a:t>
            </a:r>
            <a:r>
              <a:rPr lang="en-US" dirty="0"/>
              <a:t>for:</a:t>
            </a:r>
          </a:p>
          <a:p>
            <a:pPr marL="800100" lvl="1" indent="-342900">
              <a:buFont typeface="Arial" pitchFamily="34" charset="0"/>
              <a:buChar char="•"/>
            </a:pPr>
            <a:r>
              <a:rPr lang="en-US" dirty="0" smtClean="0"/>
              <a:t>Higher </a:t>
            </a:r>
            <a:r>
              <a:rPr lang="en-US" dirty="0"/>
              <a:t>operating </a:t>
            </a:r>
            <a:r>
              <a:rPr lang="en-US" dirty="0" smtClean="0"/>
              <a:t>efficiency</a:t>
            </a:r>
          </a:p>
          <a:p>
            <a:pPr marL="800100" lvl="1" indent="-342900">
              <a:buFont typeface="Arial" pitchFamily="34" charset="0"/>
              <a:buChar char="•"/>
            </a:pPr>
            <a:r>
              <a:rPr lang="en-US" dirty="0" smtClean="0"/>
              <a:t>Reduce risk</a:t>
            </a:r>
            <a:endParaRPr lang="en-US" dirty="0"/>
          </a:p>
          <a:p>
            <a:pPr marL="800100" lvl="1" indent="-342900">
              <a:buFont typeface="Arial" pitchFamily="34" charset="0"/>
              <a:buChar char="•"/>
            </a:pPr>
            <a:r>
              <a:rPr lang="en-US" dirty="0" smtClean="0"/>
              <a:t>Smaller </a:t>
            </a:r>
            <a:r>
              <a:rPr lang="en-US" dirty="0"/>
              <a:t>and cheaper rigs</a:t>
            </a:r>
          </a:p>
          <a:p>
            <a:pPr marL="800100" lvl="1" indent="-342900">
              <a:buFont typeface="Arial" pitchFamily="34" charset="0"/>
              <a:buChar char="•"/>
            </a:pPr>
            <a:r>
              <a:rPr lang="en-US" dirty="0"/>
              <a:t>Safer and less human </a:t>
            </a:r>
            <a:r>
              <a:rPr lang="en-US" dirty="0" smtClean="0"/>
              <a:t>interaction</a:t>
            </a:r>
            <a:endParaRPr lang="en-US" dirty="0"/>
          </a:p>
          <a:p>
            <a:pPr marL="800100" lvl="1" indent="-342900">
              <a:buFont typeface="Arial" pitchFamily="34" charset="0"/>
              <a:buChar char="•"/>
            </a:pPr>
            <a:r>
              <a:rPr lang="en-US" dirty="0"/>
              <a:t>Wells with a longer life and less maintenance</a:t>
            </a:r>
          </a:p>
          <a:p>
            <a:pPr marL="360000" lvl="1" indent="0">
              <a:buFont typeface="Wingdings" pitchFamily="2" charset="2"/>
              <a:buNone/>
            </a:pPr>
            <a:endParaRPr lang="en-US" dirty="0" smtClean="0"/>
          </a:p>
        </p:txBody>
      </p:sp>
      <p:sp>
        <p:nvSpPr>
          <p:cNvPr id="35" name="Footer Placeholder 3"/>
          <p:cNvSpPr>
            <a:spLocks noGrp="1"/>
          </p:cNvSpPr>
          <p:nvPr>
            <p:ph type="ftr" sz="quarter" idx="11"/>
          </p:nvPr>
        </p:nvSpPr>
        <p:spPr>
          <a:xfrm>
            <a:off x="432000" y="6444000"/>
            <a:ext cx="4680000" cy="180000"/>
          </a:xfrm>
        </p:spPr>
        <p:txBody>
          <a:bodyPr/>
          <a:lstStyle/>
          <a:p>
            <a:r>
              <a:rPr lang="en-US" dirty="0"/>
              <a:t>DAP 2015</a:t>
            </a:r>
          </a:p>
          <a:p>
            <a:r>
              <a:rPr lang="en-US" dirty="0" err="1"/>
              <a:t>FeBRUAry</a:t>
            </a:r>
            <a:r>
              <a:rPr lang="en-US" dirty="0"/>
              <a:t> 25, 2015</a:t>
            </a:r>
            <a:endParaRPr lang="en-US" dirty="0"/>
          </a:p>
        </p:txBody>
      </p:sp>
      <p:sp>
        <p:nvSpPr>
          <p:cNvPr id="12" name="TextBox 11"/>
          <p:cNvSpPr txBox="1"/>
          <p:nvPr/>
        </p:nvSpPr>
        <p:spPr>
          <a:xfrm>
            <a:off x="8224096" y="4761148"/>
            <a:ext cx="956416" cy="276999"/>
          </a:xfrm>
          <a:prstGeom prst="rect">
            <a:avLst/>
          </a:prstGeom>
          <a:noFill/>
        </p:spPr>
        <p:txBody>
          <a:bodyPr wrap="none" rtlCol="0">
            <a:spAutoFit/>
          </a:bodyPr>
          <a:lstStyle/>
          <a:p>
            <a:r>
              <a:rPr lang="nl-NL" sz="1200" dirty="0" smtClean="0">
                <a:solidFill>
                  <a:schemeClr val="tx2"/>
                </a:solidFill>
              </a:rPr>
              <a:t>Time/Days </a:t>
            </a:r>
            <a:endParaRPr lang="nl-NL" sz="1200" dirty="0">
              <a:solidFill>
                <a:schemeClr val="tx2"/>
              </a:solidFill>
            </a:endParaRPr>
          </a:p>
        </p:txBody>
      </p:sp>
      <p:cxnSp>
        <p:nvCxnSpPr>
          <p:cNvPr id="9" name="Straight Connector 8"/>
          <p:cNvCxnSpPr/>
          <p:nvPr/>
        </p:nvCxnSpPr>
        <p:spPr>
          <a:xfrm>
            <a:off x="5814961" y="1790126"/>
            <a:ext cx="0" cy="2947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14961" y="4737633"/>
            <a:ext cx="322153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5108892" y="2075049"/>
            <a:ext cx="593432" cy="276999"/>
          </a:xfrm>
          <a:prstGeom prst="rect">
            <a:avLst/>
          </a:prstGeom>
          <a:noFill/>
        </p:spPr>
        <p:txBody>
          <a:bodyPr wrap="none" rtlCol="0">
            <a:spAutoFit/>
          </a:bodyPr>
          <a:lstStyle/>
          <a:p>
            <a:r>
              <a:rPr lang="nl-NL" sz="1200" dirty="0" smtClean="0">
                <a:solidFill>
                  <a:schemeClr val="tx2"/>
                </a:solidFill>
              </a:rPr>
              <a:t>Depth</a:t>
            </a:r>
            <a:endParaRPr lang="nl-NL" sz="1200" dirty="0">
              <a:solidFill>
                <a:schemeClr val="tx2"/>
              </a:solidFill>
            </a:endParaRPr>
          </a:p>
        </p:txBody>
      </p:sp>
      <p:cxnSp>
        <p:nvCxnSpPr>
          <p:cNvPr id="13" name="Straight Connector 12"/>
          <p:cNvCxnSpPr/>
          <p:nvPr/>
        </p:nvCxnSpPr>
        <p:spPr>
          <a:xfrm>
            <a:off x="5814961" y="1790126"/>
            <a:ext cx="188820" cy="848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03781" y="2638651"/>
            <a:ext cx="6677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85338" y="2638651"/>
            <a:ext cx="519255" cy="12057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04594" y="3844449"/>
            <a:ext cx="47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76644" y="3844449"/>
            <a:ext cx="498568" cy="714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71490" y="2638651"/>
            <a:ext cx="37764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46251" y="2638651"/>
            <a:ext cx="519255" cy="1205798"/>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65506" y="3844449"/>
            <a:ext cx="80536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84719" y="3844449"/>
            <a:ext cx="498568" cy="714547"/>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15766" y="1782769"/>
            <a:ext cx="188820" cy="848525"/>
          </a:xfrm>
          <a:prstGeom prst="line">
            <a:avLst/>
          </a:prstGeom>
          <a:ln w="28575">
            <a:solidFill>
              <a:srgbClr val="2EFC24"/>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12160" y="2631294"/>
            <a:ext cx="195062" cy="0"/>
          </a:xfrm>
          <a:prstGeom prst="line">
            <a:avLst/>
          </a:prstGeom>
          <a:ln w="28575">
            <a:solidFill>
              <a:srgbClr val="2EFC24"/>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11912" y="2631294"/>
            <a:ext cx="519255" cy="1205798"/>
          </a:xfrm>
          <a:prstGeom prst="line">
            <a:avLst/>
          </a:prstGeom>
          <a:ln w="28575">
            <a:solidFill>
              <a:srgbClr val="2EFC24"/>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31167" y="3837092"/>
            <a:ext cx="150577" cy="0"/>
          </a:xfrm>
          <a:prstGeom prst="line">
            <a:avLst/>
          </a:prstGeom>
          <a:ln w="28575">
            <a:solidFill>
              <a:srgbClr val="2EFC2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81744" y="3844450"/>
            <a:ext cx="498568" cy="714547"/>
          </a:xfrm>
          <a:prstGeom prst="line">
            <a:avLst/>
          </a:prstGeom>
          <a:ln w="28575">
            <a:solidFill>
              <a:srgbClr val="2EFC24"/>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97281" y="2528900"/>
            <a:ext cx="498855" cy="261610"/>
          </a:xfrm>
          <a:prstGeom prst="rect">
            <a:avLst/>
          </a:prstGeom>
          <a:noFill/>
        </p:spPr>
        <p:txBody>
          <a:bodyPr wrap="none" rtlCol="0">
            <a:spAutoFit/>
          </a:bodyPr>
          <a:lstStyle/>
          <a:p>
            <a:r>
              <a:rPr lang="nl-NL" sz="1050" dirty="0" smtClean="0">
                <a:solidFill>
                  <a:schemeClr val="tx2"/>
                </a:solidFill>
              </a:rPr>
              <a:t>1000</a:t>
            </a:r>
            <a:endParaRPr lang="nl-NL" sz="1050" dirty="0">
              <a:solidFill>
                <a:schemeClr val="tx2"/>
              </a:solidFill>
            </a:endParaRPr>
          </a:p>
        </p:txBody>
      </p:sp>
      <p:sp>
        <p:nvSpPr>
          <p:cNvPr id="30" name="TextBox 29"/>
          <p:cNvSpPr txBox="1"/>
          <p:nvPr/>
        </p:nvSpPr>
        <p:spPr>
          <a:xfrm>
            <a:off x="5297281" y="3420163"/>
            <a:ext cx="498855" cy="261610"/>
          </a:xfrm>
          <a:prstGeom prst="rect">
            <a:avLst/>
          </a:prstGeom>
          <a:noFill/>
        </p:spPr>
        <p:txBody>
          <a:bodyPr wrap="none" rtlCol="0">
            <a:spAutoFit/>
          </a:bodyPr>
          <a:lstStyle/>
          <a:p>
            <a:r>
              <a:rPr lang="nl-NL" sz="1050" dirty="0">
                <a:solidFill>
                  <a:schemeClr val="tx2"/>
                </a:solidFill>
              </a:rPr>
              <a:t>2</a:t>
            </a:r>
            <a:r>
              <a:rPr lang="nl-NL" sz="1050" dirty="0" smtClean="0">
                <a:solidFill>
                  <a:schemeClr val="tx2"/>
                </a:solidFill>
              </a:rPr>
              <a:t>000</a:t>
            </a:r>
            <a:endParaRPr lang="nl-NL" sz="1050" dirty="0">
              <a:solidFill>
                <a:schemeClr val="tx2"/>
              </a:solidFill>
            </a:endParaRPr>
          </a:p>
        </p:txBody>
      </p:sp>
      <p:sp>
        <p:nvSpPr>
          <p:cNvPr id="31" name="TextBox 30"/>
          <p:cNvSpPr txBox="1"/>
          <p:nvPr/>
        </p:nvSpPr>
        <p:spPr>
          <a:xfrm>
            <a:off x="5297281" y="4311426"/>
            <a:ext cx="466794" cy="246221"/>
          </a:xfrm>
          <a:prstGeom prst="rect">
            <a:avLst/>
          </a:prstGeom>
          <a:noFill/>
        </p:spPr>
        <p:txBody>
          <a:bodyPr wrap="none" rtlCol="0">
            <a:spAutoFit/>
          </a:bodyPr>
          <a:lstStyle/>
          <a:p>
            <a:r>
              <a:rPr lang="nl-NL" sz="1000" dirty="0">
                <a:solidFill>
                  <a:schemeClr val="tx2"/>
                </a:solidFill>
              </a:rPr>
              <a:t>3</a:t>
            </a:r>
            <a:r>
              <a:rPr lang="nl-NL" sz="1000" dirty="0" smtClean="0">
                <a:solidFill>
                  <a:schemeClr val="tx2"/>
                </a:solidFill>
              </a:rPr>
              <a:t>000</a:t>
            </a:r>
            <a:endParaRPr lang="nl-NL" sz="1050" dirty="0">
              <a:solidFill>
                <a:schemeClr val="tx2"/>
              </a:solidFill>
            </a:endParaRPr>
          </a:p>
        </p:txBody>
      </p:sp>
      <p:sp>
        <p:nvSpPr>
          <p:cNvPr id="32" name="TextBox 31"/>
          <p:cNvSpPr txBox="1"/>
          <p:nvPr/>
        </p:nvSpPr>
        <p:spPr>
          <a:xfrm>
            <a:off x="5537694" y="1700808"/>
            <a:ext cx="263214" cy="261610"/>
          </a:xfrm>
          <a:prstGeom prst="rect">
            <a:avLst/>
          </a:prstGeom>
          <a:noFill/>
        </p:spPr>
        <p:txBody>
          <a:bodyPr wrap="none" rtlCol="0">
            <a:spAutoFit/>
          </a:bodyPr>
          <a:lstStyle/>
          <a:p>
            <a:r>
              <a:rPr lang="nl-NL" sz="1050" dirty="0" smtClean="0">
                <a:solidFill>
                  <a:schemeClr val="tx2"/>
                </a:solidFill>
              </a:rPr>
              <a:t>0</a:t>
            </a:r>
            <a:endParaRPr lang="nl-NL" sz="1050" dirty="0">
              <a:solidFill>
                <a:schemeClr val="tx2"/>
              </a:solidFill>
            </a:endParaRPr>
          </a:p>
        </p:txBody>
      </p:sp>
    </p:spTree>
    <p:extLst>
      <p:ext uri="{BB962C8B-B14F-4D97-AF65-F5344CB8AC3E}">
        <p14:creationId xmlns:p14="http://schemas.microsoft.com/office/powerpoint/2010/main" val="1751042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uisman">
      <a:dk1>
        <a:srgbClr val="737A7E"/>
      </a:dk1>
      <a:lt1>
        <a:sysClr val="window" lastClr="FFFFFF"/>
      </a:lt1>
      <a:dk2>
        <a:srgbClr val="000000"/>
      </a:dk2>
      <a:lt2>
        <a:srgbClr val="EEEFEF"/>
      </a:lt2>
      <a:accent1>
        <a:srgbClr val="008AC9"/>
      </a:accent1>
      <a:accent2>
        <a:srgbClr val="737A7E"/>
      </a:accent2>
      <a:accent3>
        <a:srgbClr val="7FC4E4"/>
      </a:accent3>
      <a:accent4>
        <a:srgbClr val="C5C8CA"/>
      </a:accent4>
      <a:accent5>
        <a:srgbClr val="BFE2F1"/>
      </a:accent5>
      <a:accent6>
        <a:srgbClr val="DCDEDF"/>
      </a:accent6>
      <a:hlink>
        <a:srgbClr val="008AC9"/>
      </a:hlink>
      <a:folHlink>
        <a:srgbClr val="737A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1_Office Theme">
  <a:themeElements>
    <a:clrScheme name="Huisman">
      <a:dk1>
        <a:srgbClr val="737A7E"/>
      </a:dk1>
      <a:lt1>
        <a:sysClr val="window" lastClr="FFFFFF"/>
      </a:lt1>
      <a:dk2>
        <a:srgbClr val="000000"/>
      </a:dk2>
      <a:lt2>
        <a:srgbClr val="EEEFEF"/>
      </a:lt2>
      <a:accent1>
        <a:srgbClr val="008AC9"/>
      </a:accent1>
      <a:accent2>
        <a:srgbClr val="737A7E"/>
      </a:accent2>
      <a:accent3>
        <a:srgbClr val="7FC4E4"/>
      </a:accent3>
      <a:accent4>
        <a:srgbClr val="C5C8CA"/>
      </a:accent4>
      <a:accent5>
        <a:srgbClr val="BFE2F1"/>
      </a:accent5>
      <a:accent6>
        <a:srgbClr val="DCDEDF"/>
      </a:accent6>
      <a:hlink>
        <a:srgbClr val="008AC9"/>
      </a:hlink>
      <a:folHlink>
        <a:srgbClr val="737A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Huisman">
      <a:dk1>
        <a:srgbClr val="737A7E"/>
      </a:dk1>
      <a:lt1>
        <a:sysClr val="window" lastClr="FFFFFF"/>
      </a:lt1>
      <a:dk2>
        <a:srgbClr val="000000"/>
      </a:dk2>
      <a:lt2>
        <a:srgbClr val="EEEFEF"/>
      </a:lt2>
      <a:accent1>
        <a:srgbClr val="008AC9"/>
      </a:accent1>
      <a:accent2>
        <a:srgbClr val="737A7E"/>
      </a:accent2>
      <a:accent3>
        <a:srgbClr val="7FC4E4"/>
      </a:accent3>
      <a:accent4>
        <a:srgbClr val="C5C8CA"/>
      </a:accent4>
      <a:accent5>
        <a:srgbClr val="BFE2F1"/>
      </a:accent5>
      <a:accent6>
        <a:srgbClr val="DCDEDF"/>
      </a:accent6>
      <a:hlink>
        <a:srgbClr val="008AC9"/>
      </a:hlink>
      <a:folHlink>
        <a:srgbClr val="737A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Huisman">
      <a:dk1>
        <a:srgbClr val="737A7E"/>
      </a:dk1>
      <a:lt1>
        <a:sysClr val="window" lastClr="FFFFFF"/>
      </a:lt1>
      <a:dk2>
        <a:srgbClr val="000000"/>
      </a:dk2>
      <a:lt2>
        <a:srgbClr val="EEEFEF"/>
      </a:lt2>
      <a:accent1>
        <a:srgbClr val="008AC9"/>
      </a:accent1>
      <a:accent2>
        <a:srgbClr val="737A7E"/>
      </a:accent2>
      <a:accent3>
        <a:srgbClr val="7FC4E4"/>
      </a:accent3>
      <a:accent4>
        <a:srgbClr val="C5C8CA"/>
      </a:accent4>
      <a:accent5>
        <a:srgbClr val="BFE2F1"/>
      </a:accent5>
      <a:accent6>
        <a:srgbClr val="DCDEDF"/>
      </a:accent6>
      <a:hlink>
        <a:srgbClr val="008AC9"/>
      </a:hlink>
      <a:folHlink>
        <a:srgbClr val="737A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BD88F82AC3CC40BC6D90F50AF286FB" ma:contentTypeVersion="1" ma:contentTypeDescription="Create a new document." ma:contentTypeScope="" ma:versionID="171ad9f3c52ef1cd0199747edd4c3476">
  <xsd:schema xmlns:xsd="http://www.w3.org/2001/XMLSchema" xmlns:xs="http://www.w3.org/2001/XMLSchema" xmlns:p="http://schemas.microsoft.com/office/2006/metadata/properties" xmlns:ns2="b06b1d87-aa6a-45c6-8d10-affcb251eca0" targetNamespace="http://schemas.microsoft.com/office/2006/metadata/properties" ma:root="true" ma:fieldsID="74255bb2bcc45ade3595d02a8a7409e3" ns2:_="">
    <xsd:import namespace="b06b1d87-aa6a-45c6-8d10-affcb251eca0"/>
    <xsd:element name="properties">
      <xsd:complexType>
        <xsd:sequence>
          <xsd:element name="documentManagement">
            <xsd:complexType>
              <xsd:all>
                <xsd:element ref="ns2:Ite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b1d87-aa6a-45c6-8d10-affcb251eca0" elementFormDefault="qualified">
    <xsd:import namespace="http://schemas.microsoft.com/office/2006/documentManagement/types"/>
    <xsd:import namespace="http://schemas.microsoft.com/office/infopath/2007/PartnerControls"/>
    <xsd:element name="Item" ma:index="8" nillable="true" ma:displayName="Item" ma:internalName="Item">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tem xmlns="b06b1d87-aa6a-45c6-8d10-affcb251eca0" xsi:nil="true"/>
  </documentManagement>
</p:properties>
</file>

<file path=customXml/itemProps1.xml><?xml version="1.0" encoding="utf-8"?>
<ds:datastoreItem xmlns:ds="http://schemas.openxmlformats.org/officeDocument/2006/customXml" ds:itemID="{56F51DA6-553E-4837-A656-A46399A7A590}">
  <ds:schemaRefs>
    <ds:schemaRef ds:uri="http://schemas.microsoft.com/sharepoint/v3/contenttype/forms"/>
  </ds:schemaRefs>
</ds:datastoreItem>
</file>

<file path=customXml/itemProps2.xml><?xml version="1.0" encoding="utf-8"?>
<ds:datastoreItem xmlns:ds="http://schemas.openxmlformats.org/officeDocument/2006/customXml" ds:itemID="{94DE8A1E-FECB-46DF-9E35-636B77C51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b1d87-aa6a-45c6-8d10-affcb251e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92C87B-4279-40E8-9FBF-29C81896EB91}">
  <ds:schemaRefs>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 ds:uri="http://purl.org/dc/dcmitype/"/>
    <ds:schemaRef ds:uri="http://schemas.microsoft.com/office/infopath/2007/PartnerControls"/>
    <ds:schemaRef ds:uri="b06b1d87-aa6a-45c6-8d10-affcb251eca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12332</TotalTime>
  <Words>2283</Words>
  <Application>Microsoft Office PowerPoint</Application>
  <PresentationFormat>On-screen Show (4:3)</PresentationFormat>
  <Paragraphs>352</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Innovations in drilling DAP 2015</vt:lpstr>
      <vt:lpstr>History of drilling </vt:lpstr>
      <vt:lpstr>History of drilling </vt:lpstr>
      <vt:lpstr>Evolution</vt:lpstr>
      <vt:lpstr>Better Control of process needed Reduce Risk</vt:lpstr>
      <vt:lpstr>simpler operations</vt:lpstr>
      <vt:lpstr>Automation</vt:lpstr>
      <vt:lpstr>INNOVATION </vt:lpstr>
      <vt:lpstr>Efficiency up, cost down </vt:lpstr>
      <vt:lpstr>ECI - Enhanced Casing Installation</vt:lpstr>
      <vt:lpstr>ECI Advantages</vt:lpstr>
      <vt:lpstr>ECI/RSS - Rotary Steerable System</vt:lpstr>
      <vt:lpstr>MPD - Managed pressure drilling</vt:lpstr>
      <vt:lpstr>Simplify drilling process</vt:lpstr>
      <vt:lpstr>Roadmap for Geothermal</vt:lpstr>
      <vt:lpstr>PowerPoint Presentation</vt:lpstr>
    </vt:vector>
  </TitlesOfParts>
  <Company>Daedalus Presentaties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HWT SHAREHOLDERS MEETING</dc:title>
  <dc:creator>Daedalus</dc:creator>
  <cp:lastModifiedBy>Maarten Middelburg</cp:lastModifiedBy>
  <cp:revision>381</cp:revision>
  <cp:lastPrinted>2015-02-25T07:29:58Z</cp:lastPrinted>
  <dcterms:created xsi:type="dcterms:W3CDTF">2013-02-08T16:56:46Z</dcterms:created>
  <dcterms:modified xsi:type="dcterms:W3CDTF">2015-02-25T07:41:02Z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0x010100C5BD88F82AC3CC40BC6D90F50AF286FB</vt:lpwstr>
  </property>
</Properties>
</file>