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embeddings/Microsoft_Vergelijking1.bin" ContentType="application/vnd.openxmlformats-officedocument.oleObject"/>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37"/>
  </p:notesMasterIdLst>
  <p:sldIdLst>
    <p:sldId id="256" r:id="rId2"/>
    <p:sldId id="258" r:id="rId3"/>
    <p:sldId id="260" r:id="rId4"/>
    <p:sldId id="271" r:id="rId5"/>
    <p:sldId id="272" r:id="rId6"/>
    <p:sldId id="261" r:id="rId7"/>
    <p:sldId id="264" r:id="rId8"/>
    <p:sldId id="314" r:id="rId9"/>
    <p:sldId id="267" r:id="rId10"/>
    <p:sldId id="347" r:id="rId11"/>
    <p:sldId id="348" r:id="rId12"/>
    <p:sldId id="349" r:id="rId13"/>
    <p:sldId id="350" r:id="rId14"/>
    <p:sldId id="273" r:id="rId15"/>
    <p:sldId id="351" r:id="rId16"/>
    <p:sldId id="274" r:id="rId17"/>
    <p:sldId id="275" r:id="rId18"/>
    <p:sldId id="279" r:id="rId19"/>
    <p:sldId id="280" r:id="rId20"/>
    <p:sldId id="346" r:id="rId21"/>
    <p:sldId id="285" r:id="rId22"/>
    <p:sldId id="286" r:id="rId23"/>
    <p:sldId id="299" r:id="rId24"/>
    <p:sldId id="295" r:id="rId25"/>
    <p:sldId id="296" r:id="rId26"/>
    <p:sldId id="312" r:id="rId27"/>
    <p:sldId id="339" r:id="rId28"/>
    <p:sldId id="340" r:id="rId29"/>
    <p:sldId id="289" r:id="rId30"/>
    <p:sldId id="342" r:id="rId31"/>
    <p:sldId id="336" r:id="rId32"/>
    <p:sldId id="337" r:id="rId33"/>
    <p:sldId id="338" r:id="rId34"/>
    <p:sldId id="343" r:id="rId35"/>
    <p:sldId id="33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66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000" autoAdjust="0"/>
    <p:restoredTop sz="94434" autoAdjust="0"/>
  </p:normalViewPr>
  <p:slideViewPr>
    <p:cSldViewPr snapToGrid="0">
      <p:cViewPr varScale="1">
        <p:scale>
          <a:sx n="88" d="100"/>
          <a:sy n="88" d="100"/>
        </p:scale>
        <p:origin x="-112" y="-264"/>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B5B79-8565-465F-8959-6F69B14FD692}" type="datetimeFigureOut">
              <a:rPr lang="en-US" smtClean="0"/>
              <a:pPr/>
              <a:t>24-02-2015</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AECB8-B2DB-4E72-9635-12AD69CA0742}"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631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Times New Roman" pitchFamily="18" charset="0"/>
                <a:cs typeface="Times New Roman" pitchFamily="18" charset="0"/>
              </a:rPr>
              <a:t>Most people are probably aware of the term Well Stimulation, but it may mean different things to different people. This just to define what most people consider as well stimulation. In essence Stimulation is about making sure that the near wellbore area is not the bottleneck for production. So, it addresses all methods that enhance the productivity by affecting the near wellbore area. I.e. just in and outside the perforation area. So it is not about steam drive or </a:t>
            </a:r>
            <a:r>
              <a:rPr lang="en-GB" dirty="0" err="1" smtClean="0">
                <a:latin typeface="Times New Roman" pitchFamily="18" charset="0"/>
                <a:cs typeface="Times New Roman" pitchFamily="18" charset="0"/>
              </a:rPr>
              <a:t>waterflooding</a:t>
            </a:r>
            <a:r>
              <a:rPr lang="en-GB" dirty="0" smtClean="0">
                <a:latin typeface="Times New Roman" pitchFamily="18" charset="0"/>
                <a:cs typeface="Times New Roman" pitchFamily="18" charset="0"/>
              </a:rPr>
              <a:t> which influences the reservoir. Likewise it is also not concerned with removal of wax ,asphalt, scale, etc. from the tubing.</a:t>
            </a:r>
          </a:p>
          <a:p>
            <a:endParaRPr lang="en-US" dirty="0"/>
          </a:p>
        </p:txBody>
      </p:sp>
      <p:sp>
        <p:nvSpPr>
          <p:cNvPr id="4" name="Date Placeholder 3"/>
          <p:cNvSpPr>
            <a:spLocks noGrp="1"/>
          </p:cNvSpPr>
          <p:nvPr>
            <p:ph type="dt" idx="10"/>
          </p:nvPr>
        </p:nvSpPr>
        <p:spPr/>
        <p:txBody>
          <a:bodyPr/>
          <a:lstStyle/>
          <a:p>
            <a:fld id="{D873B09A-D64A-47FD-AB15-30EEDAEEB1D0}" type="datetime5">
              <a:rPr lang="en-US" smtClean="0"/>
              <a:pPr/>
              <a:t>24-feb-15</a:t>
            </a:fld>
            <a:endParaRPr lang="en-US"/>
          </a:p>
        </p:txBody>
      </p:sp>
      <p:sp>
        <p:nvSpPr>
          <p:cNvPr id="5" name="Footer Placeholder 4"/>
          <p:cNvSpPr>
            <a:spLocks noGrp="1"/>
          </p:cNvSpPr>
          <p:nvPr>
            <p:ph type="ftr" sz="quarter" idx="11"/>
          </p:nvPr>
        </p:nvSpPr>
        <p:spPr/>
        <p:txBody>
          <a:bodyPr/>
          <a:lstStyle/>
          <a:p>
            <a:r>
              <a:rPr lang="en-US" smtClean="0"/>
              <a:t>Productivity Optimization course day 1</a:t>
            </a:r>
            <a:endParaRPr lang="en-US"/>
          </a:p>
        </p:txBody>
      </p:sp>
      <p:sp>
        <p:nvSpPr>
          <p:cNvPr id="6" name="Slide Number Placeholder 5"/>
          <p:cNvSpPr>
            <a:spLocks noGrp="1"/>
          </p:cNvSpPr>
          <p:nvPr>
            <p:ph type="sldNum" sz="quarter" idx="12"/>
          </p:nvPr>
        </p:nvSpPr>
        <p:spPr/>
        <p:txBody>
          <a:bodyPr/>
          <a:lstStyle/>
          <a:p>
            <a:fld id="{7818D6AA-4A1D-C343-899B-9A4E77442C86}"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0133210"/>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GB" dirty="0" smtClean="0">
                <a:latin typeface="Times New Roman" pitchFamily="18" charset="0"/>
                <a:cs typeface="Times New Roman" pitchFamily="18" charset="0"/>
              </a:rPr>
              <a:t>A far cry from what stimulation is now. This is what a big </a:t>
            </a:r>
            <a:r>
              <a:rPr lang="en-GB" dirty="0" err="1" smtClean="0">
                <a:latin typeface="Times New Roman" pitchFamily="18" charset="0"/>
                <a:cs typeface="Times New Roman" pitchFamily="18" charset="0"/>
              </a:rPr>
              <a:t>fracjob</a:t>
            </a:r>
            <a:r>
              <a:rPr lang="en-GB" dirty="0" smtClean="0">
                <a:latin typeface="Times New Roman" pitchFamily="18" charset="0"/>
                <a:cs typeface="Times New Roman" pitchFamily="18" charset="0"/>
              </a:rPr>
              <a:t> job actually looks like these days. This is a propped fracture in the Middle East; note the </a:t>
            </a:r>
            <a:r>
              <a:rPr lang="en-GB" dirty="0" err="1" smtClean="0">
                <a:latin typeface="Times New Roman" pitchFamily="18" charset="0"/>
                <a:cs typeface="Times New Roman" pitchFamily="18" charset="0"/>
              </a:rPr>
              <a:t>proppant</a:t>
            </a:r>
            <a:r>
              <a:rPr lang="en-GB" dirty="0" smtClean="0">
                <a:latin typeface="Times New Roman" pitchFamily="18" charset="0"/>
                <a:cs typeface="Times New Roman" pitchFamily="18" charset="0"/>
              </a:rPr>
              <a:t> silo and the large number of pumps; a total of 22000 HHP was available.. And one third is not on the picture. There were eight more fluid tanks. The well head itself is to the right of the photo and so is the control room.</a:t>
            </a:r>
            <a:endParaRPr lang="en-US" dirty="0"/>
          </a:p>
        </p:txBody>
      </p:sp>
      <p:sp>
        <p:nvSpPr>
          <p:cNvPr id="4" name="Date Placeholder 3"/>
          <p:cNvSpPr>
            <a:spLocks noGrp="1"/>
          </p:cNvSpPr>
          <p:nvPr>
            <p:ph type="dt" idx="10"/>
          </p:nvPr>
        </p:nvSpPr>
        <p:spPr/>
        <p:txBody>
          <a:bodyPr/>
          <a:lstStyle/>
          <a:p>
            <a:fld id="{D873B09A-D64A-47FD-AB15-30EEDAEEB1D0}" type="datetime5">
              <a:rPr lang="en-US" smtClean="0"/>
              <a:pPr/>
              <a:t>24-feb-15</a:t>
            </a:fld>
            <a:endParaRPr lang="en-US"/>
          </a:p>
        </p:txBody>
      </p:sp>
      <p:sp>
        <p:nvSpPr>
          <p:cNvPr id="5" name="Footer Placeholder 4"/>
          <p:cNvSpPr>
            <a:spLocks noGrp="1"/>
          </p:cNvSpPr>
          <p:nvPr>
            <p:ph type="ftr" sz="quarter" idx="11"/>
          </p:nvPr>
        </p:nvSpPr>
        <p:spPr/>
        <p:txBody>
          <a:bodyPr/>
          <a:lstStyle/>
          <a:p>
            <a:r>
              <a:rPr lang="en-US" smtClean="0"/>
              <a:t>Productivity Optimization course day 1</a:t>
            </a:r>
            <a:endParaRPr lang="en-US"/>
          </a:p>
        </p:txBody>
      </p:sp>
      <p:sp>
        <p:nvSpPr>
          <p:cNvPr id="6" name="Slide Number Placeholder 5"/>
          <p:cNvSpPr>
            <a:spLocks noGrp="1"/>
          </p:cNvSpPr>
          <p:nvPr>
            <p:ph type="sldNum" sz="quarter" idx="12"/>
          </p:nvPr>
        </p:nvSpPr>
        <p:spPr/>
        <p:txBody>
          <a:bodyPr/>
          <a:lstStyle/>
          <a:p>
            <a:fld id="{7818D6AA-4A1D-C343-899B-9A4E77442C86}"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089865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smtClean="0"/>
              <a:t> Since its inception, hydraulic fracturing has developed from a simple, low-volume, low-rate fracture stimulation method to a highly engineered, complex procedure that is used for many purposes. Fracturing treatments typically have varied in size from the small (e.g. 20-50 m3 ) Skin </a:t>
            </a:r>
            <a:r>
              <a:rPr lang="en-US" dirty="0" err="1" smtClean="0"/>
              <a:t>frac</a:t>
            </a:r>
            <a:r>
              <a:rPr lang="en-US" dirty="0" smtClean="0"/>
              <a:t> treatments, to the deeply penetrating massive hydraulic fracturing (MHF) treatments, of more than1 million gal (4000m3 ) fracturing fluid and 3 million lbs. (1.4 million kg) of propping agent to multiple fracture treatments using many thousands of m3 of liquids in shale gas developments. Hydraulic fracturing is currently the only known process that allows the development of such shale gas reservoirs. Next to this MHF treatments still play a significant role in developing otherwise uneconomical tight gas reservoirs.</a:t>
            </a:r>
            <a:endParaRPr lang="en-US" dirty="0"/>
          </a:p>
        </p:txBody>
      </p:sp>
      <p:sp>
        <p:nvSpPr>
          <p:cNvPr id="4" name="Slide Number Placeholder 3"/>
          <p:cNvSpPr>
            <a:spLocks noGrp="1"/>
          </p:cNvSpPr>
          <p:nvPr>
            <p:ph type="sldNum" sz="quarter" idx="10"/>
          </p:nvPr>
        </p:nvSpPr>
        <p:spPr/>
        <p:txBody>
          <a:bodyPr/>
          <a:lstStyle/>
          <a:p>
            <a:fld id="{552C5B13-0B17-7048-89C8-A84E73162BA6}"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4777816"/>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2C5B13-0B17-7048-89C8-A84E73162BA6}"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7753430"/>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pitchFamily="-1" charset="0"/>
                <a:ea typeface="+mn-ea"/>
                <a:cs typeface="+mn-cs"/>
              </a:rPr>
              <a:t>This table shows that while there are a variety of different additives used in fracturing fluids, these additives are items that people encounter in their daily lives. Because the make-up of each fracturing fluid varies to meet specific needs for a well, it is not possible to provide a single amount or volume present in each additive. However, based on the volume of water that is used in making a fracturing fluid, the concentration of these additives is diluted considerably when considered on an overall volumetric basis. Service companies are also working to develop even more environmentally friendly fluids, including the use of hydrochloric acids which more easily break down into simple salts.</a:t>
            </a:r>
            <a:endParaRPr lang="en-US" dirty="0" smtClean="0"/>
          </a:p>
          <a:p>
            <a:endParaRPr lang="en-US" dirty="0"/>
          </a:p>
        </p:txBody>
      </p:sp>
      <p:sp>
        <p:nvSpPr>
          <p:cNvPr id="4" name="Slide Number Placeholder 3"/>
          <p:cNvSpPr>
            <a:spLocks noGrp="1"/>
          </p:cNvSpPr>
          <p:nvPr>
            <p:ph type="sldNum" sz="quarter" idx="10"/>
          </p:nvPr>
        </p:nvSpPr>
        <p:spPr/>
        <p:txBody>
          <a:bodyPr/>
          <a:lstStyle/>
          <a:p>
            <a:fld id="{7818D6AA-4A1D-C343-899B-9A4E77442C86}"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7470638"/>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18D6AA-4A1D-C343-899B-9A4E77442C86}"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1570072"/>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741363"/>
            <a:ext cx="6518275" cy="36671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18D6AA-4A1D-C343-899B-9A4E77442C86}"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7326234"/>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2500" lnSpcReduction="10000"/>
          </a:bodyPr>
          <a:lstStyle/>
          <a:p>
            <a:r>
              <a:rPr lang="en-US" dirty="0" smtClean="0"/>
              <a:t>Lithology, porosity and permeability are primary inputs for designing matrix acidizing treatments, but also for hydraulic fracturing treatments. Permeability is a measure of the ease with which fluids can flow through a formation. The S.I. permeability unit is m2, but the customary oilfield unit is the </a:t>
            </a:r>
            <a:r>
              <a:rPr lang="en-US" dirty="0" err="1" smtClean="0"/>
              <a:t>millidarcy</a:t>
            </a:r>
            <a:r>
              <a:rPr lang="en-US" dirty="0" smtClean="0"/>
              <a:t> (</a:t>
            </a:r>
            <a:r>
              <a:rPr lang="en-US" dirty="0" err="1" smtClean="0"/>
              <a:t>md</a:t>
            </a:r>
            <a:r>
              <a:rPr lang="en-US" dirty="0" smtClean="0"/>
              <a:t>.). For sandstones the </a:t>
            </a:r>
            <a:r>
              <a:rPr lang="en-US" dirty="0" err="1" smtClean="0"/>
              <a:t>shaliness</a:t>
            </a:r>
            <a:r>
              <a:rPr lang="en-US" dirty="0" smtClean="0"/>
              <a:t> is important as it controls the permeability, but also several rock mechanical parameters such as </a:t>
            </a:r>
            <a:r>
              <a:rPr lang="en-US" dirty="0" err="1" smtClean="0"/>
              <a:t>Youngs</a:t>
            </a:r>
            <a:r>
              <a:rPr lang="en-US" dirty="0" smtClean="0"/>
              <a:t> modulus, that will influence fracture growth. Carbonates dissolve in hydrochloric acid, and are </a:t>
            </a:r>
            <a:r>
              <a:rPr lang="en-US" dirty="0" err="1" smtClean="0"/>
              <a:t>therefor</a:t>
            </a:r>
            <a:r>
              <a:rPr lang="en-US" dirty="0" smtClean="0"/>
              <a:t> easy to clean with some acid. Also a special hydraulic fracturing technique can be applied: acid fracturing. With this techniques hydrochloric acid will create open channels deep into the formation after hydraulically fracturing it first.</a:t>
            </a:r>
          </a:p>
          <a:p>
            <a:r>
              <a:rPr lang="en-US" dirty="0" err="1" smtClean="0"/>
              <a:t>Shales</a:t>
            </a:r>
            <a:r>
              <a:rPr lang="en-US" dirty="0" smtClean="0"/>
              <a:t> are the </a:t>
            </a:r>
            <a:r>
              <a:rPr lang="en-US" dirty="0" err="1" smtClean="0"/>
              <a:t>flavour</a:t>
            </a:r>
            <a:r>
              <a:rPr lang="en-US" dirty="0" smtClean="0"/>
              <a:t> of the year at the moment. Shale gas reservoirs can only be developed using multiple horizontal well bores and multiple hydraulic fracturing treatments creating a huge inflow area.</a:t>
            </a:r>
          </a:p>
          <a:p>
            <a:r>
              <a:rPr lang="en-US" dirty="0" smtClean="0"/>
              <a:t>For coal bed methane reservoirs similar technology is required. Coal beds are very low permeability, like </a:t>
            </a:r>
            <a:r>
              <a:rPr lang="en-US" dirty="0" err="1" smtClean="0"/>
              <a:t>shales</a:t>
            </a:r>
            <a:r>
              <a:rPr lang="en-US" dirty="0" smtClean="0"/>
              <a:t>, and gas production will rely on natural fractures present in the coal beds. Also coal beds are usually saturated with water, which needs to be pumped off prior to producing gas from it.</a:t>
            </a:r>
          </a:p>
          <a:p>
            <a:r>
              <a:rPr lang="en-US" dirty="0" smtClean="0"/>
              <a:t>Geothermal energy is an odd-ball with a bright future. Watch that space! Drilling two parallel horizontal wells in low permeability rock (Dry Rock) and connecting them with hydraulic fractures will produce a subsurface radiator that produces heat instead of oil or gas. Similarly a so-called “doublet” in the aquifer of a good permeability formation can serve to produce</a:t>
            </a:r>
            <a:r>
              <a:rPr lang="en-US" baseline="0" dirty="0" smtClean="0"/>
              <a:t> significant quantities of heat.</a:t>
            </a:r>
            <a:endParaRPr lang="en-US" dirty="0"/>
          </a:p>
        </p:txBody>
      </p:sp>
      <p:sp>
        <p:nvSpPr>
          <p:cNvPr id="4" name="Date Placeholder 3"/>
          <p:cNvSpPr>
            <a:spLocks noGrp="1"/>
          </p:cNvSpPr>
          <p:nvPr>
            <p:ph type="dt" idx="10"/>
          </p:nvPr>
        </p:nvSpPr>
        <p:spPr/>
        <p:txBody>
          <a:bodyPr/>
          <a:lstStyle/>
          <a:p>
            <a:fld id="{D873B09A-D64A-47FD-AB15-30EEDAEEB1D0}" type="datetime5">
              <a:rPr lang="en-US" smtClean="0"/>
              <a:pPr/>
              <a:t>24-feb-15</a:t>
            </a:fld>
            <a:endParaRPr lang="en-US"/>
          </a:p>
        </p:txBody>
      </p:sp>
      <p:sp>
        <p:nvSpPr>
          <p:cNvPr id="5" name="Footer Placeholder 4"/>
          <p:cNvSpPr>
            <a:spLocks noGrp="1"/>
          </p:cNvSpPr>
          <p:nvPr>
            <p:ph type="ftr" sz="quarter" idx="11"/>
          </p:nvPr>
        </p:nvSpPr>
        <p:spPr/>
        <p:txBody>
          <a:bodyPr/>
          <a:lstStyle/>
          <a:p>
            <a:r>
              <a:rPr lang="en-US" smtClean="0"/>
              <a:t>Productivity Optimization course day 1</a:t>
            </a:r>
            <a:endParaRPr lang="en-US"/>
          </a:p>
        </p:txBody>
      </p:sp>
      <p:sp>
        <p:nvSpPr>
          <p:cNvPr id="6" name="Slide Number Placeholder 5"/>
          <p:cNvSpPr>
            <a:spLocks noGrp="1"/>
          </p:cNvSpPr>
          <p:nvPr>
            <p:ph type="sldNum" sz="quarter" idx="12"/>
          </p:nvPr>
        </p:nvSpPr>
        <p:spPr/>
        <p:txBody>
          <a:bodyPr/>
          <a:lstStyle/>
          <a:p>
            <a:fld id="{7818D6AA-4A1D-C343-899B-9A4E77442C86}"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2118580"/>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smtClean="0"/>
              <a:t>Depending on the reservoir’s in-situ stress profile along the well bore, a fracture will grow away from the well bore in a more or less</a:t>
            </a:r>
            <a:r>
              <a:rPr lang="en-US" baseline="0" dirty="0" smtClean="0"/>
              <a:t> rectangular shape if it is contained between an overlaying and an under laying formation with a higher horizontal stress, or it will grow away from the well bore in a radial, penny, shape in case there are no confining boundaries present. Off course any shape in between is also possible depending the in-situ stress profile.</a:t>
            </a:r>
          </a:p>
          <a:p>
            <a:r>
              <a:rPr lang="en-US" baseline="0" dirty="0" smtClean="0"/>
              <a:t>As it is the length of the fracture that determines the productivity improvement, the volume of fluids and </a:t>
            </a:r>
            <a:r>
              <a:rPr lang="en-US" baseline="0" dirty="0" err="1" smtClean="0"/>
              <a:t>proppant</a:t>
            </a:r>
            <a:r>
              <a:rPr lang="en-US" baseline="0" dirty="0" smtClean="0"/>
              <a:t> pumped into the fracture (and therefore the costs) to create this length will depend on the ultimate shape of the fracture. Sophisticated fracture simulators are available to calculate the fluid and </a:t>
            </a:r>
            <a:r>
              <a:rPr lang="en-US" baseline="0" dirty="0" err="1" smtClean="0"/>
              <a:t>proppant</a:t>
            </a:r>
            <a:r>
              <a:rPr lang="en-US" baseline="0" dirty="0" smtClean="0"/>
              <a:t> volume required to generate a certain fracture length, but simple back of the envelope type of calculation as we will see further in this course will give us the early insight we need to select candidates and do the economic </a:t>
            </a:r>
            <a:r>
              <a:rPr lang="en-US" baseline="0" dirty="0" err="1" smtClean="0"/>
              <a:t>optimisations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52C5B13-0B17-7048-89C8-A84E73162BA6}"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4434232"/>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smtClean="0"/>
              <a:t>In recent years, hydraulic fracturing technology has made the next step in facilitating the unlocking the enormous gas reserves in </a:t>
            </a:r>
            <a:r>
              <a:rPr lang="en-US" dirty="0" err="1" smtClean="0"/>
              <a:t>shales</a:t>
            </a:r>
            <a:r>
              <a:rPr lang="en-US" dirty="0" smtClean="0"/>
              <a:t>. In the USA, the Barnett shale and the Marcellus shale development completely changed the American Energy outlook and might make the country independent of imports.</a:t>
            </a:r>
          </a:p>
          <a:p>
            <a:r>
              <a:rPr lang="en-US" dirty="0" smtClean="0"/>
              <a:t>Key to the shale gas development is the drilling of many multi-lateral horizontal holes, each thousands of meters long, and subsequently placing 20 - 30 </a:t>
            </a:r>
            <a:r>
              <a:rPr lang="en-US" dirty="0" err="1" smtClean="0"/>
              <a:t>proppant</a:t>
            </a:r>
            <a:r>
              <a:rPr lang="en-US" dirty="0" smtClean="0"/>
              <a:t> filled hydraulic fractures in each lateral with the aid of complicated isolation techniques</a:t>
            </a:r>
            <a:endParaRPr lang="en-US" dirty="0"/>
          </a:p>
        </p:txBody>
      </p:sp>
      <p:sp>
        <p:nvSpPr>
          <p:cNvPr id="4" name="Slide Number Placeholder 3"/>
          <p:cNvSpPr>
            <a:spLocks noGrp="1"/>
          </p:cNvSpPr>
          <p:nvPr>
            <p:ph type="sldNum" sz="quarter" idx="10"/>
          </p:nvPr>
        </p:nvSpPr>
        <p:spPr/>
        <p:txBody>
          <a:bodyPr/>
          <a:lstStyle/>
          <a:p>
            <a:fld id="{552C5B13-0B17-7048-89C8-A84E73162BA6}"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1774168"/>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067425" cy="3413125"/>
          </a:xfrm>
        </p:spPr>
      </p:sp>
      <p:sp>
        <p:nvSpPr>
          <p:cNvPr id="3" name="Notes Placeholder 2"/>
          <p:cNvSpPr>
            <a:spLocks noGrp="1"/>
          </p:cNvSpPr>
          <p:nvPr>
            <p:ph type="body" idx="1"/>
          </p:nvPr>
        </p:nvSpPr>
        <p:spPr/>
        <p:txBody>
          <a:bodyPr>
            <a:normAutofit/>
          </a:bodyPr>
          <a:lstStyle/>
          <a:p>
            <a:r>
              <a:rPr lang="en-US" dirty="0" smtClean="0"/>
              <a:t>This picture shows an outcrop of the Eagle Ford</a:t>
            </a:r>
            <a:r>
              <a:rPr lang="en-US" baseline="0" dirty="0" smtClean="0"/>
              <a:t> Shale in South Texas.  There are several things to note in this very productive source rock:</a:t>
            </a:r>
          </a:p>
          <a:p>
            <a:endParaRPr lang="en-US" baseline="0" dirty="0" smtClean="0"/>
          </a:p>
          <a:p>
            <a:pPr>
              <a:buFont typeface="Arial" pitchFamily="34" charset="0"/>
              <a:buChar char="•"/>
            </a:pPr>
            <a:r>
              <a:rPr lang="en-US" baseline="0" dirty="0" smtClean="0"/>
              <a:t> There is an extreme amount of vertical heterogeneity with layers ranging from fractions of an inch to a few inches thick.  Changes in TOC, Mineralogy and Mechanical Properties occur continuously over the net height of the reservoir.</a:t>
            </a:r>
          </a:p>
          <a:p>
            <a:pPr>
              <a:buFont typeface="Arial" pitchFamily="34" charset="0"/>
              <a:buChar char="•"/>
            </a:pPr>
            <a:r>
              <a:rPr lang="en-US" baseline="0" dirty="0" smtClean="0"/>
              <a:t> Horizontally the reservoir is much more consistent with changes occurring over several hundreds of feet</a:t>
            </a:r>
          </a:p>
          <a:p>
            <a:pPr>
              <a:buFont typeface="Arial" pitchFamily="34" charset="0"/>
              <a:buChar char="•"/>
            </a:pPr>
            <a:r>
              <a:rPr lang="en-US" baseline="0" dirty="0" smtClean="0"/>
              <a:t> At the base of this outcrop you can see a gray section that has a higher organic content</a:t>
            </a:r>
          </a:p>
          <a:p>
            <a:pPr>
              <a:buFont typeface="Arial" pitchFamily="34" charset="0"/>
              <a:buChar char="•"/>
            </a:pPr>
            <a:endParaRPr lang="en-US" baseline="0" dirty="0" smtClean="0"/>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47800FD-DED6-4115-9BDD-8E41BA13B01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371897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92075" lvl="2" algn="just" eaLnBrk="1" hangingPunct="1">
              <a:spcBef>
                <a:spcPts val="450"/>
              </a:spcBef>
              <a:tabLst>
                <a:tab pos="92075"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pPr>
            <a:r>
              <a:rPr lang="en-GB" dirty="0" smtClean="0">
                <a:latin typeface="Times New Roman" pitchFamily="-84" charset="0"/>
                <a:ea typeface="Times New Roman" pitchFamily="-84" charset="0"/>
                <a:cs typeface="Times New Roman" pitchFamily="-84" charset="0"/>
              </a:rPr>
              <a:t>To assess the impact of damage on well productivity in vertical wells, we can relate the skin factor S, to the ratio of the damaged to undamaged well production rates </a:t>
            </a:r>
            <a:r>
              <a:rPr lang="en-GB" dirty="0" err="1" smtClean="0">
                <a:latin typeface="Times New Roman" pitchFamily="-84" charset="0"/>
                <a:ea typeface="Times New Roman" pitchFamily="-84" charset="0"/>
                <a:cs typeface="Times New Roman" pitchFamily="-84" charset="0"/>
              </a:rPr>
              <a:t>Qactual/Qideal</a:t>
            </a:r>
            <a:r>
              <a:rPr lang="en-GB" dirty="0" smtClean="0">
                <a:latin typeface="Times New Roman" pitchFamily="-84" charset="0"/>
                <a:ea typeface="Times New Roman" pitchFamily="-84" charset="0"/>
                <a:cs typeface="Times New Roman" pitchFamily="-84" charset="0"/>
              </a:rPr>
              <a:t> , which is referred to as Flow Efficiency (FE) or Well Inflow Quality Indicator (WIQI).</a:t>
            </a:r>
          </a:p>
          <a:p>
            <a:pPr marL="92075" lvl="2" algn="just" eaLnBrk="1" hangingPunct="1">
              <a:spcBef>
                <a:spcPts val="450"/>
              </a:spcBef>
              <a:tabLst>
                <a:tab pos="92075"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pPr>
            <a:r>
              <a:rPr lang="en-GB" dirty="0" smtClean="0">
                <a:latin typeface="Times New Roman" pitchFamily="-84" charset="0"/>
                <a:ea typeface="Times New Roman" pitchFamily="-84" charset="0"/>
                <a:cs typeface="Times New Roman" pitchFamily="-84" charset="0"/>
              </a:rPr>
              <a:t>Flow efficiency is related to the skin factor by the semi-steady state equation. For a range of typical values of the drainage radius, re, between 200 and 400 </a:t>
            </a:r>
            <a:r>
              <a:rPr lang="en-GB" dirty="0" err="1" smtClean="0">
                <a:latin typeface="Times New Roman" pitchFamily="-84" charset="0"/>
                <a:ea typeface="Times New Roman" pitchFamily="-84" charset="0"/>
                <a:cs typeface="Times New Roman" pitchFamily="-84" charset="0"/>
              </a:rPr>
              <a:t>m</a:t>
            </a:r>
            <a:r>
              <a:rPr lang="en-GB" dirty="0" smtClean="0">
                <a:latin typeface="Times New Roman" pitchFamily="-84" charset="0"/>
                <a:ea typeface="Times New Roman" pitchFamily="-84" charset="0"/>
                <a:cs typeface="Times New Roman" pitchFamily="-84" charset="0"/>
              </a:rPr>
              <a:t>, </a:t>
            </a:r>
            <a:r>
              <a:rPr lang="en-GB" dirty="0" err="1" smtClean="0">
                <a:latin typeface="Times New Roman" pitchFamily="-84" charset="0"/>
                <a:ea typeface="Times New Roman" pitchFamily="-84" charset="0"/>
                <a:cs typeface="Times New Roman" pitchFamily="-84" charset="0"/>
              </a:rPr>
              <a:t>ln(re/rw</a:t>
            </a:r>
            <a:r>
              <a:rPr lang="en-GB" dirty="0" smtClean="0">
                <a:latin typeface="Times New Roman" pitchFamily="-84" charset="0"/>
                <a:ea typeface="Times New Roman" pitchFamily="-84" charset="0"/>
                <a:cs typeface="Times New Roman" pitchFamily="-84" charset="0"/>
              </a:rPr>
              <a:t>) – 0.75 can be approximated by 7. This approximation results from the behaviour of the natural log function. An approximate expression for flow efficiency in terms of skin, can thus be written as shown in the slide</a:t>
            </a:r>
          </a:p>
          <a:p>
            <a:endParaRPr lang="en-US" dirty="0"/>
          </a:p>
        </p:txBody>
      </p:sp>
      <p:sp>
        <p:nvSpPr>
          <p:cNvPr id="4" name="Slide Number Placeholder 3"/>
          <p:cNvSpPr>
            <a:spLocks noGrp="1"/>
          </p:cNvSpPr>
          <p:nvPr>
            <p:ph type="sldNum" sz="quarter" idx="10"/>
          </p:nvPr>
        </p:nvSpPr>
        <p:spPr/>
        <p:txBody>
          <a:bodyPr/>
          <a:lstStyle/>
          <a:p>
            <a:fld id="{0D693A93-5E53-134A-8204-660F00C2BBF1}"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583457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D693A93-5E53-134A-8204-660F00C2BBF1}"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918742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Times New Roman" pitchFamily="18" charset="0"/>
                <a:cs typeface="Times New Roman" pitchFamily="18" charset="0"/>
              </a:rPr>
              <a:t>Following the definition of the term Well Stimulation these are the most common stimulation methods. As indicated this course will concentrate on the Chemical Methods. </a:t>
            </a:r>
          </a:p>
          <a:p>
            <a:endParaRPr lang="en-US" dirty="0"/>
          </a:p>
        </p:txBody>
      </p:sp>
      <p:sp>
        <p:nvSpPr>
          <p:cNvPr id="4" name="Date Placeholder 3"/>
          <p:cNvSpPr>
            <a:spLocks noGrp="1"/>
          </p:cNvSpPr>
          <p:nvPr>
            <p:ph type="dt" idx="10"/>
          </p:nvPr>
        </p:nvSpPr>
        <p:spPr/>
        <p:txBody>
          <a:bodyPr/>
          <a:lstStyle/>
          <a:p>
            <a:fld id="{D873B09A-D64A-47FD-AB15-30EEDAEEB1D0}" type="datetime5">
              <a:rPr lang="en-US" smtClean="0"/>
              <a:pPr/>
              <a:t>24-feb-15</a:t>
            </a:fld>
            <a:endParaRPr lang="en-US"/>
          </a:p>
        </p:txBody>
      </p:sp>
      <p:sp>
        <p:nvSpPr>
          <p:cNvPr id="5" name="Footer Placeholder 4"/>
          <p:cNvSpPr>
            <a:spLocks noGrp="1"/>
          </p:cNvSpPr>
          <p:nvPr>
            <p:ph type="ftr" sz="quarter" idx="11"/>
          </p:nvPr>
        </p:nvSpPr>
        <p:spPr/>
        <p:txBody>
          <a:bodyPr/>
          <a:lstStyle/>
          <a:p>
            <a:r>
              <a:rPr lang="en-US" smtClean="0"/>
              <a:t>Productivity Optimization course day 1</a:t>
            </a:r>
            <a:endParaRPr lang="en-US"/>
          </a:p>
        </p:txBody>
      </p:sp>
      <p:sp>
        <p:nvSpPr>
          <p:cNvPr id="6" name="Slide Number Placeholder 5"/>
          <p:cNvSpPr>
            <a:spLocks noGrp="1"/>
          </p:cNvSpPr>
          <p:nvPr>
            <p:ph type="sldNum" sz="quarter" idx="12"/>
          </p:nvPr>
        </p:nvSpPr>
        <p:spPr/>
        <p:txBody>
          <a:bodyPr/>
          <a:lstStyle/>
          <a:p>
            <a:fld id="{7818D6AA-4A1D-C343-899B-9A4E77442C86}"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850873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2C5B13-0B17-7048-89C8-A84E73162BA6}"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440718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5"/>
          </p:nvPr>
        </p:nvSpPr>
        <p:spPr>
          <a:ln/>
        </p:spPr>
        <p:txBody>
          <a:bodyPr/>
          <a:lstStyle/>
          <a:p>
            <a:fld id="{58475960-102E-C343-95E4-5B6582D735B0}" type="slidenum">
              <a:rPr lang="en-US"/>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237597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2C5B13-0B17-7048-89C8-A84E73162BA6}"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3883846"/>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lvl="2" algn="just" eaLnBrk="1" hangingPunct="1">
              <a:spcBef>
                <a:spcPts val="450"/>
              </a:spcBef>
              <a:tabLst>
                <a:tab pos="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pPr>
            <a:r>
              <a:rPr lang="en-GB" dirty="0" smtClean="0">
                <a:latin typeface="Times New Roman" pitchFamily="18" charset="0"/>
                <a:cs typeface="Times New Roman" pitchFamily="18" charset="0"/>
              </a:rPr>
              <a:t>Candidate selection for matrix stimulation is based on finding wells with impaired productivity and diagnosing the cause of the impairment. Failure of a well to obtain economic objectives alone is not evidence of formation impairment. Failure to achieve economic objectives may be the result of limitations of the reservoir (e.g. pressure, permeability) or wellbore (e.g. artificial lift, inadequate tubing size either by sub-optimal design or by scale growth inside the tubing). </a:t>
            </a:r>
          </a:p>
          <a:p>
            <a:pPr marL="0" lvl="2" algn="just" eaLnBrk="1" hangingPunct="1">
              <a:spcBef>
                <a:spcPts val="450"/>
              </a:spcBef>
              <a:tabLst>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pPr>
            <a:r>
              <a:rPr lang="en-GB" dirty="0" smtClean="0">
                <a:latin typeface="Times New Roman" pitchFamily="18" charset="0"/>
                <a:cs typeface="Times New Roman" pitchFamily="18" charset="0"/>
              </a:rPr>
              <a:t>Matrix stimulation cannot solve such problems. Candidate selection therefore requires an accurate assessment of the current productivity of the well and what the well can produce without impairment. The ratio between these two is sometimes referred to as WIQI; </a:t>
            </a:r>
            <a:r>
              <a:rPr lang="en-GB" b="1" dirty="0" smtClean="0">
                <a:latin typeface="Times New Roman" pitchFamily="18" charset="0"/>
                <a:cs typeface="Times New Roman" pitchFamily="18" charset="0"/>
              </a:rPr>
              <a:t>W</a:t>
            </a:r>
            <a:r>
              <a:rPr lang="en-GB" dirty="0" smtClean="0">
                <a:latin typeface="Times New Roman" pitchFamily="18" charset="0"/>
                <a:cs typeface="Times New Roman" pitchFamily="18" charset="0"/>
              </a:rPr>
              <a:t>ell </a:t>
            </a:r>
            <a:r>
              <a:rPr lang="en-GB" b="1" dirty="0" smtClean="0">
                <a:latin typeface="Times New Roman" pitchFamily="18" charset="0"/>
                <a:cs typeface="Times New Roman" pitchFamily="18" charset="0"/>
              </a:rPr>
              <a:t>I</a:t>
            </a:r>
            <a:r>
              <a:rPr lang="en-GB" dirty="0" smtClean="0">
                <a:latin typeface="Times New Roman" pitchFamily="18" charset="0"/>
                <a:cs typeface="Times New Roman" pitchFamily="18" charset="0"/>
              </a:rPr>
              <a:t>nflow </a:t>
            </a:r>
            <a:r>
              <a:rPr lang="en-GB" b="1" dirty="0" smtClean="0">
                <a:latin typeface="Times New Roman" pitchFamily="18" charset="0"/>
                <a:cs typeface="Times New Roman" pitchFamily="18" charset="0"/>
              </a:rPr>
              <a:t>Q</a:t>
            </a:r>
            <a:r>
              <a:rPr lang="en-GB" dirty="0" smtClean="0">
                <a:latin typeface="Times New Roman" pitchFamily="18" charset="0"/>
                <a:cs typeface="Times New Roman" pitchFamily="18" charset="0"/>
              </a:rPr>
              <a:t>uality </a:t>
            </a:r>
            <a:r>
              <a:rPr lang="en-GB" b="1" dirty="0" smtClean="0">
                <a:latin typeface="Times New Roman" pitchFamily="18" charset="0"/>
                <a:cs typeface="Times New Roman" pitchFamily="18" charset="0"/>
              </a:rPr>
              <a:t>I</a:t>
            </a:r>
            <a:r>
              <a:rPr lang="en-GB" dirty="0" smtClean="0">
                <a:latin typeface="Times New Roman" pitchFamily="18" charset="0"/>
                <a:cs typeface="Times New Roman" pitchFamily="18" charset="0"/>
              </a:rPr>
              <a:t>ndicator. We will come back in more detail on this topic.</a:t>
            </a:r>
          </a:p>
          <a:p>
            <a:pPr eaLnBrk="1" hangingPunct="1">
              <a:spcBef>
                <a:spcPts val="450"/>
              </a:spcBef>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pPr>
            <a:endParaRPr lang="en-GB" dirty="0" smtClean="0">
              <a:latin typeface="Times New Roman" pitchFamily="18" charset="0"/>
              <a:cs typeface="Times New Roman" pitchFamily="18" charset="0"/>
            </a:endParaRPr>
          </a:p>
          <a:p>
            <a:endParaRPr lang="en-US" dirty="0"/>
          </a:p>
        </p:txBody>
      </p:sp>
      <p:sp>
        <p:nvSpPr>
          <p:cNvPr id="4" name="Date Placeholder 3"/>
          <p:cNvSpPr>
            <a:spLocks noGrp="1"/>
          </p:cNvSpPr>
          <p:nvPr>
            <p:ph type="dt" idx="10"/>
          </p:nvPr>
        </p:nvSpPr>
        <p:spPr/>
        <p:txBody>
          <a:bodyPr/>
          <a:lstStyle/>
          <a:p>
            <a:fld id="{D873B09A-D64A-47FD-AB15-30EEDAEEB1D0}" type="datetime5">
              <a:rPr lang="en-US" smtClean="0"/>
              <a:pPr/>
              <a:t>24-feb-15</a:t>
            </a:fld>
            <a:endParaRPr lang="en-US"/>
          </a:p>
        </p:txBody>
      </p:sp>
      <p:sp>
        <p:nvSpPr>
          <p:cNvPr id="5" name="Footer Placeholder 4"/>
          <p:cNvSpPr>
            <a:spLocks noGrp="1"/>
          </p:cNvSpPr>
          <p:nvPr>
            <p:ph type="ftr" sz="quarter" idx="11"/>
          </p:nvPr>
        </p:nvSpPr>
        <p:spPr/>
        <p:txBody>
          <a:bodyPr/>
          <a:lstStyle/>
          <a:p>
            <a:r>
              <a:rPr lang="en-US" smtClean="0"/>
              <a:t>Productivity Optimization course day 1</a:t>
            </a:r>
            <a:endParaRPr lang="en-US"/>
          </a:p>
        </p:txBody>
      </p:sp>
      <p:sp>
        <p:nvSpPr>
          <p:cNvPr id="6" name="Slide Number Placeholder 5"/>
          <p:cNvSpPr>
            <a:spLocks noGrp="1"/>
          </p:cNvSpPr>
          <p:nvPr>
            <p:ph type="sldNum" sz="quarter" idx="12"/>
          </p:nvPr>
        </p:nvSpPr>
        <p:spPr/>
        <p:txBody>
          <a:bodyPr/>
          <a:lstStyle/>
          <a:p>
            <a:fld id="{7818D6AA-4A1D-C343-899B-9A4E77442C86}"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738562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Times New Roman" pitchFamily="18" charset="0"/>
                <a:cs typeface="Times New Roman" pitchFamily="18" charset="0"/>
              </a:rPr>
              <a:t>Also </a:t>
            </a:r>
            <a:r>
              <a:rPr lang="en-GB" dirty="0" err="1" smtClean="0">
                <a:latin typeface="Times New Roman" pitchFamily="18" charset="0"/>
                <a:cs typeface="Times New Roman" pitchFamily="18" charset="0"/>
              </a:rPr>
              <a:t>fraccing</a:t>
            </a:r>
            <a:r>
              <a:rPr lang="en-GB" dirty="0" smtClean="0">
                <a:latin typeface="Times New Roman" pitchFamily="18" charset="0"/>
                <a:cs typeface="Times New Roman" pitchFamily="18" charset="0"/>
              </a:rPr>
              <a:t> in its early days was in essence not more than a pump truck hooked up to the well. This picture was taken in 1947 on a well site in Hugoton, Kansas, USA. The pump truck could probably only deliver about 400HHP.</a:t>
            </a:r>
          </a:p>
          <a:p>
            <a:endParaRPr lang="en-US" dirty="0"/>
          </a:p>
        </p:txBody>
      </p:sp>
      <p:sp>
        <p:nvSpPr>
          <p:cNvPr id="4" name="Date Placeholder 3"/>
          <p:cNvSpPr>
            <a:spLocks noGrp="1"/>
          </p:cNvSpPr>
          <p:nvPr>
            <p:ph type="dt" idx="10"/>
          </p:nvPr>
        </p:nvSpPr>
        <p:spPr/>
        <p:txBody>
          <a:bodyPr/>
          <a:lstStyle/>
          <a:p>
            <a:fld id="{D873B09A-D64A-47FD-AB15-30EEDAEEB1D0}" type="datetime5">
              <a:rPr lang="en-US" smtClean="0"/>
              <a:pPr/>
              <a:t>24-feb-15</a:t>
            </a:fld>
            <a:endParaRPr lang="en-US"/>
          </a:p>
        </p:txBody>
      </p:sp>
      <p:sp>
        <p:nvSpPr>
          <p:cNvPr id="5" name="Footer Placeholder 4"/>
          <p:cNvSpPr>
            <a:spLocks noGrp="1"/>
          </p:cNvSpPr>
          <p:nvPr>
            <p:ph type="ftr" sz="quarter" idx="11"/>
          </p:nvPr>
        </p:nvSpPr>
        <p:spPr/>
        <p:txBody>
          <a:bodyPr/>
          <a:lstStyle/>
          <a:p>
            <a:r>
              <a:rPr lang="en-US" smtClean="0"/>
              <a:t>Productivity Optimization course day 1</a:t>
            </a:r>
            <a:endParaRPr lang="en-US"/>
          </a:p>
        </p:txBody>
      </p:sp>
      <p:sp>
        <p:nvSpPr>
          <p:cNvPr id="6" name="Slide Number Placeholder 5"/>
          <p:cNvSpPr>
            <a:spLocks noGrp="1"/>
          </p:cNvSpPr>
          <p:nvPr>
            <p:ph type="sldNum" sz="quarter" idx="12"/>
          </p:nvPr>
        </p:nvSpPr>
        <p:spPr/>
        <p:txBody>
          <a:bodyPr/>
          <a:lstStyle/>
          <a:p>
            <a:fld id="{7818D6AA-4A1D-C343-899B-9A4E77442C86}"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080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570A3628-8C14-421C-B9D4-A2EA224FDB4E}" type="datetime1">
              <a:rPr lang="en-US" smtClean="0"/>
              <a:pPr/>
              <a:t>24-02-2015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4837" y="5791200"/>
            <a:ext cx="940608" cy="457200"/>
          </a:xfrm>
        </p:spPr>
        <p:txBody>
          <a:bodyPr>
            <a:normAutofit/>
          </a:bodyPr>
          <a:lstStyle>
            <a:lvl1pPr>
              <a:defRPr sz="1400"/>
            </a:lvl1pPr>
          </a:lstStyle>
          <a:p>
            <a:fld id="{D5F176DB-5BE7-4658-A172-7CE8068A7787}" type="slidenum">
              <a:rPr lang="en-US" smtClean="0"/>
              <a:pPr/>
              <a:t>‹nr.›</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41281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Date Placeholder 2"/>
          <p:cNvSpPr>
            <a:spLocks noGrp="1"/>
          </p:cNvSpPr>
          <p:nvPr>
            <p:ph type="dt" sz="half" idx="10"/>
          </p:nvPr>
        </p:nvSpPr>
        <p:spPr/>
        <p:txBody>
          <a:bodyPr/>
          <a:lstStyle/>
          <a:p>
            <a:fld id="{7A369AA9-D3E0-448A-86C7-695085708A05}" type="datetime1">
              <a:rPr lang="en-US" smtClean="0"/>
              <a:pPr/>
              <a:t>24-02-2015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F176DB-5BE7-4658-A172-7CE8068A7787}"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9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6B8D03B-386C-45A2-A5F9-1AA81A5CD0FF}" type="datetime1">
              <a:rPr lang="en-US" smtClean="0"/>
              <a:pPr/>
              <a:t>24-02-2015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176DB-5BE7-4658-A172-7CE8068A7787}"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2906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43D4650-A3D1-4264-9422-9A52860C3098}" type="datetime1">
              <a:rPr lang="en-US" smtClean="0"/>
              <a:pPr/>
              <a:t>24-02-2015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176DB-5BE7-4658-A172-7CE8068A7787}" type="slidenum">
              <a:rPr lang="en-US" smtClean="0"/>
              <a:pPr/>
              <a:t>‹nr.›</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194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4D432A3-996D-42D8-913C-AEF9BAE10406}" type="datetime1">
              <a:rPr lang="en-US" smtClean="0"/>
              <a:pPr/>
              <a:t>24-02-2015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176DB-5BE7-4658-A172-7CE8068A7787}"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312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1208B0CB-83E4-47F2-9EA0-3276C097EAEF}" type="datetime1">
              <a:rPr lang="en-US" smtClean="0"/>
              <a:pPr/>
              <a:t>24-02-2015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176DB-5BE7-4658-A172-7CE8068A7787}" type="slidenum">
              <a:rPr lang="en-US" smtClean="0"/>
              <a:pPr/>
              <a:t>‹nr.›</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3402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442D1701-0697-4DF5-919A-BE0B7027A91D}" type="datetime1">
              <a:rPr lang="en-US" smtClean="0"/>
              <a:pPr/>
              <a:t>24-02-2015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176DB-5BE7-4658-A172-7CE8068A7787}"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5131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6434981-2A6B-4039-AACD-ADB4A1778775}" type="datetime1">
              <a:rPr lang="en-US" smtClean="0"/>
              <a:pPr/>
              <a:t>24-02-2015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176DB-5BE7-4658-A172-7CE8068A7787}"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8818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1E33121-97CF-4478-ABAB-DAB3CDE1D15C}" type="datetime1">
              <a:rPr lang="en-US" smtClean="0"/>
              <a:pPr/>
              <a:t>24-02-2015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176DB-5BE7-4658-A172-7CE8068A7787}"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6492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1490134" y="609600"/>
            <a:ext cx="9211733" cy="1143000"/>
          </a:xfrm>
        </p:spPr>
        <p:txBody>
          <a:bodyPr/>
          <a:lstStyle/>
          <a:p>
            <a:r>
              <a:rPr lang="nl-NL" smtClean="0"/>
              <a:t>Klik om de stijl te bewerken</a:t>
            </a:r>
            <a:endParaRPr lang="en-US"/>
          </a:p>
        </p:txBody>
      </p:sp>
      <p:sp>
        <p:nvSpPr>
          <p:cNvPr id="3" name="Tijdelijke aanduiding voor SmartArt 2"/>
          <p:cNvSpPr>
            <a:spLocks noGrp="1"/>
          </p:cNvSpPr>
          <p:nvPr>
            <p:ph type="dgm" idx="1"/>
          </p:nvPr>
        </p:nvSpPr>
        <p:spPr>
          <a:xfrm>
            <a:off x="1490134" y="1981200"/>
            <a:ext cx="9211733" cy="4114800"/>
          </a:xfrm>
        </p:spPr>
        <p:txBody>
          <a:bodyPr/>
          <a:lstStyle/>
          <a:p>
            <a:endParaRPr lang="en-US"/>
          </a:p>
        </p:txBody>
      </p:sp>
      <p:sp>
        <p:nvSpPr>
          <p:cNvPr id="4" name="Tijdelijke aanduiding voor datum 3"/>
          <p:cNvSpPr>
            <a:spLocks noGrp="1"/>
          </p:cNvSpPr>
          <p:nvPr>
            <p:ph type="dt" sz="half" idx="10"/>
          </p:nvPr>
        </p:nvSpPr>
        <p:spPr>
          <a:xfrm>
            <a:off x="948267" y="6248400"/>
            <a:ext cx="2528711" cy="457200"/>
          </a:xfrm>
        </p:spPr>
        <p:txBody>
          <a:bodyPr/>
          <a:lstStyle>
            <a:lvl1pPr>
              <a:defRPr/>
            </a:lvl1pPr>
          </a:lstStyle>
          <a:p>
            <a:fld id="{64A82B16-14FB-4DD6-9307-A00A88447C73}" type="datetime1">
              <a:rPr lang="en-US" altLang="en-US" smtClean="0"/>
              <a:pPr/>
              <a:t>24-02-2015</a:t>
            </a:fld>
            <a:endParaRPr lang="en-US" altLang="en-US"/>
          </a:p>
        </p:txBody>
      </p:sp>
      <p:sp>
        <p:nvSpPr>
          <p:cNvPr id="5" name="Tijdelijke aanduiding voor voettekst 4"/>
          <p:cNvSpPr>
            <a:spLocks noGrp="1"/>
          </p:cNvSpPr>
          <p:nvPr>
            <p:ph type="ftr" sz="quarter" idx="11"/>
          </p:nvPr>
        </p:nvSpPr>
        <p:spPr>
          <a:xfrm>
            <a:off x="4199467" y="6248400"/>
            <a:ext cx="3793067" cy="457200"/>
          </a:xfrm>
        </p:spPr>
        <p:txBody>
          <a:bodyPr/>
          <a:lstStyle>
            <a:lvl1pPr>
              <a:defRPr/>
            </a:lvl1pPr>
          </a:lstStyle>
          <a:p>
            <a:endParaRPr lang="en-US" altLang="en-US"/>
          </a:p>
        </p:txBody>
      </p:sp>
      <p:sp>
        <p:nvSpPr>
          <p:cNvPr id="6" name="Tijdelijke aanduiding voor dianummer 5"/>
          <p:cNvSpPr>
            <a:spLocks noGrp="1"/>
          </p:cNvSpPr>
          <p:nvPr>
            <p:ph type="sldNum" sz="quarter" idx="12"/>
          </p:nvPr>
        </p:nvSpPr>
        <p:spPr>
          <a:xfrm>
            <a:off x="8715023" y="6248400"/>
            <a:ext cx="2528711" cy="457200"/>
          </a:xfrm>
        </p:spPr>
        <p:txBody>
          <a:bodyPr/>
          <a:lstStyle>
            <a:lvl1pPr>
              <a:defRPr/>
            </a:lvl1pPr>
          </a:lstStyle>
          <a:p>
            <a:fld id="{D023ACBE-2E07-42D0-A7D4-BDCB071327C1}" type="slidenum">
              <a:rPr lang="en-US" altLang="en-US"/>
              <a:pPr/>
              <a:t>‹nr.›</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51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35BEAA2-B920-4DCE-9DB5-7CC2DDF52E12}" type="datetime1">
              <a:rPr lang="en-US" smtClean="0"/>
              <a:pPr/>
              <a:t>24-02-2015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176DB-5BE7-4658-A172-7CE8068A7787}"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2441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CC3FA184-7F72-48FA-BE5E-C48DC50455DE}" type="datetime1">
              <a:rPr lang="en-US" smtClean="0"/>
              <a:pPr/>
              <a:t>24-02-2015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176DB-5BE7-4658-A172-7CE8068A7787}"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709578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2CF78AE-4FA3-48C1-9C0B-F74003EACB4D}" type="datetime1">
              <a:rPr lang="en-US" smtClean="0"/>
              <a:pPr/>
              <a:t>24-02-2015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176DB-5BE7-4658-A172-7CE8068A7787}"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625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C897D9D-2BD9-4EDC-9CA3-0B88AC1902CE}" type="datetime1">
              <a:rPr lang="en-US" smtClean="0"/>
              <a:pPr/>
              <a:t>24-02-2015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F176DB-5BE7-4658-A172-7CE8068A7787}"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998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DDB91D7E-4D0B-4A93-84A6-B183238BF6CF}" type="datetime1">
              <a:rPr lang="en-US" smtClean="0"/>
              <a:pPr/>
              <a:t>24-02-2015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F176DB-5BE7-4658-A172-7CE8068A7787}"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780564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85A15-F482-46C5-A95F-D2B3810C2E7A}" type="datetime1">
              <a:rPr lang="en-US" smtClean="0"/>
              <a:pPr/>
              <a:t>24-02-2015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F176DB-5BE7-4658-A172-7CE8068A7787}"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653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B584E3D-903F-49CC-91A2-88B008A6F784}" type="datetime1">
              <a:rPr lang="en-US" smtClean="0"/>
              <a:pPr/>
              <a:t>24-02-2015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176DB-5BE7-4658-A172-7CE8068A7787}"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248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smtClean="0"/>
              <a:t>Klik om de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18E6D44-1E5F-4FBF-9D4E-3A056C941DB8}" type="datetime1">
              <a:rPr lang="en-US" smtClean="0"/>
              <a:pPr/>
              <a:t>24-02-2015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176DB-5BE7-4658-A172-7CE8068A7787}"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34397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18434F7-E1C1-4194-9784-DBD2CD39AD77}" type="datetime1">
              <a:rPr lang="en-US" smtClean="0"/>
              <a:pPr/>
              <a:t>24-02-2015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1400" b="0" i="0">
                <a:solidFill>
                  <a:schemeClr val="bg2">
                    <a:lumMod val="50000"/>
                  </a:schemeClr>
                </a:solidFill>
                <a:effectLst/>
                <a:latin typeface="+mn-lt"/>
              </a:defRPr>
            </a:lvl1pPr>
          </a:lstStyle>
          <a:p>
            <a:fld id="{D5F176DB-5BE7-4658-A172-7CE8068A7787}" type="slidenum">
              <a:rPr lang="en-US" smtClean="0"/>
              <a:pPr/>
              <a:t>‹nr.›</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7125397"/>
      </p:ext>
    </p:extLst>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 r:id="rId18"/>
  </p:sldLayoutIdLst>
  <p:timing>
    <p:tnLst>
      <p:par>
        <p:cTn id="1" dur="indefinite" restart="never" nodeType="tmRoot"/>
      </p:par>
    </p:tnLst>
  </p:timing>
  <p:hf hdr="0" ft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gif"/><Relationship Id="rId5"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www.guargum.co.in/" TargetMode="External"/><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emf"/><Relationship Id="rId3" Type="http://schemas.openxmlformats.org/officeDocument/2006/relationships/image" Target="../media/image2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Vergelijking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mtClean="0"/>
              <a:t>Well stimulation in Geothermal projects</a:t>
            </a:r>
            <a:endParaRPr lang="en-US" dirty="0"/>
          </a:p>
        </p:txBody>
      </p:sp>
      <p:sp>
        <p:nvSpPr>
          <p:cNvPr id="3" name="Ondertitel 2"/>
          <p:cNvSpPr>
            <a:spLocks noGrp="1"/>
          </p:cNvSpPr>
          <p:nvPr>
            <p:ph type="subTitle" idx="1"/>
          </p:nvPr>
        </p:nvSpPr>
        <p:spPr/>
        <p:txBody>
          <a:bodyPr/>
          <a:lstStyle/>
          <a:p>
            <a:r>
              <a:rPr lang="nl-NL" dirty="0" smtClean="0">
                <a:solidFill>
                  <a:srgbClr val="FFFF00"/>
                </a:solidFill>
              </a:rPr>
              <a:t>Gerrit Nitters</a:t>
            </a:r>
          </a:p>
          <a:p>
            <a:r>
              <a:rPr lang="nl-NL" dirty="0" smtClean="0">
                <a:solidFill>
                  <a:srgbClr val="FFFF00"/>
                </a:solidFill>
              </a:rPr>
              <a:t>NPCI/IF Technology</a:t>
            </a:r>
            <a:endParaRPr lang="en-US" dirty="0">
              <a:solidFill>
                <a:srgbClr val="FFFF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7065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41600" y="922868"/>
            <a:ext cx="6908800" cy="745067"/>
          </a:xfrm>
        </p:spPr>
        <p:txBody>
          <a:bodyPr/>
          <a:lstStyle/>
          <a:p>
            <a:r>
              <a:rPr lang="en-US" altLang="en-US" dirty="0" smtClean="0"/>
              <a:t>Acoustic cleaning</a:t>
            </a:r>
            <a:endParaRPr lang="en-US" altLang="en-US" dirty="0"/>
          </a:p>
        </p:txBody>
      </p:sp>
      <p:sp>
        <p:nvSpPr>
          <p:cNvPr id="41987" name="Rectangle 3"/>
          <p:cNvSpPr>
            <a:spLocks noChangeArrowheads="1"/>
          </p:cNvSpPr>
          <p:nvPr/>
        </p:nvSpPr>
        <p:spPr bwMode="auto">
          <a:xfrm>
            <a:off x="3848100" y="1926167"/>
            <a:ext cx="9144000" cy="33855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endParaRPr lang="en-US" sz="1600"/>
          </a:p>
        </p:txBody>
      </p:sp>
      <p:sp>
        <p:nvSpPr>
          <p:cNvPr id="2" name="Tijdelijke aanduiding voor datum 1"/>
          <p:cNvSpPr>
            <a:spLocks noGrp="1"/>
          </p:cNvSpPr>
          <p:nvPr>
            <p:ph type="dt" sz="half" idx="10"/>
          </p:nvPr>
        </p:nvSpPr>
        <p:spPr/>
        <p:txBody>
          <a:bodyPr/>
          <a:lstStyle/>
          <a:p>
            <a:fld id="{78395964-B3F7-4482-B8E9-4CBCCAF676F3}" type="datetime1">
              <a:rPr lang="en-US" altLang="en-US" smtClean="0"/>
              <a:pPr/>
              <a:t>24-02-2015</a:t>
            </a:fld>
            <a:endParaRPr lang="en-US" altLang="en-US"/>
          </a:p>
        </p:txBody>
      </p:sp>
      <p:sp>
        <p:nvSpPr>
          <p:cNvPr id="3" name="Tijdelijke aanduiding voor dianummer 2"/>
          <p:cNvSpPr>
            <a:spLocks noGrp="1"/>
          </p:cNvSpPr>
          <p:nvPr>
            <p:ph type="sldNum" sz="quarter" idx="12"/>
          </p:nvPr>
        </p:nvSpPr>
        <p:spPr/>
        <p:txBody>
          <a:bodyPr/>
          <a:lstStyle/>
          <a:p>
            <a:fld id="{D023ACBE-2E07-42D0-A7D4-BDCB071327C1}" type="slidenum">
              <a:rPr lang="en-US" altLang="en-US" smtClean="0"/>
              <a:pPr/>
              <a:t>10</a:t>
            </a:fld>
            <a:endParaRPr lang="en-US" altLang="en-US"/>
          </a:p>
        </p:txBody>
      </p:sp>
      <p:sp>
        <p:nvSpPr>
          <p:cNvPr id="4" name="Tekstvak 3"/>
          <p:cNvSpPr txBox="1"/>
          <p:nvPr/>
        </p:nvSpPr>
        <p:spPr>
          <a:xfrm>
            <a:off x="5318975" y="2897746"/>
            <a:ext cx="775149" cy="369332"/>
          </a:xfrm>
          <a:prstGeom prst="rect">
            <a:avLst/>
          </a:prstGeom>
          <a:noFill/>
        </p:spPr>
        <p:txBody>
          <a:bodyPr wrap="none" rtlCol="0">
            <a:spAutoFit/>
          </a:bodyPr>
          <a:lstStyle/>
          <a:p>
            <a:r>
              <a:rPr lang="nl-NL" dirty="0" smtClean="0"/>
              <a:t>Movie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5744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Slide Number Placeholder 4"/>
          <p:cNvSpPr>
            <a:spLocks noGrp="1"/>
          </p:cNvSpPr>
          <p:nvPr>
            <p:ph type="sldNum" sz="quarter" idx="12"/>
          </p:nvPr>
        </p:nvSpPr>
        <p:spPr/>
        <p:txBody>
          <a:bodyPr/>
          <a:lstStyle/>
          <a:p>
            <a:r>
              <a:rPr lang="en-US" dirty="0" smtClean="0"/>
              <a:t>slide </a:t>
            </a:r>
            <a:fld id="{0DC60737-E52A-E447-979B-6709CF616F4E}" type="slidenum">
              <a:rPr lang="en-US"/>
              <a:pPr/>
              <a:t>11</a:t>
            </a:fld>
            <a:endParaRPr lang="en-US" dirty="0"/>
          </a:p>
        </p:txBody>
      </p:sp>
      <p:sp>
        <p:nvSpPr>
          <p:cNvPr id="35842" name="Rectangle 2"/>
          <p:cNvSpPr>
            <a:spLocks noChangeArrowheads="1"/>
          </p:cNvSpPr>
          <p:nvPr/>
        </p:nvSpPr>
        <p:spPr bwMode="auto">
          <a:xfrm>
            <a:off x="1905000" y="76200"/>
            <a:ext cx="7162800" cy="1066800"/>
          </a:xfrm>
          <a:prstGeom prst="rect">
            <a:avLst/>
          </a:prstGeom>
          <a:noFill/>
          <a:ln w="9525">
            <a:noFill/>
            <a:miter lim="800000"/>
            <a:headEnd/>
            <a:tailEnd/>
          </a:ln>
          <a:effectLst/>
        </p:spPr>
        <p:txBody>
          <a:bodyPr lIns="92075" tIns="46038" rIns="92075" bIns="46038" anchor="ctr">
            <a:prstTxWarp prst="textNoShape">
              <a:avLst/>
            </a:prstTxWarp>
          </a:bodyPr>
          <a:lstStyle/>
          <a:p>
            <a:pPr algn="ctr" eaLnBrk="0" hangingPunct="0">
              <a:lnSpc>
                <a:spcPct val="100000"/>
              </a:lnSpc>
              <a:spcBef>
                <a:spcPct val="0"/>
              </a:spcBef>
              <a:buClrTx/>
              <a:buFontTx/>
              <a:buNone/>
            </a:pPr>
            <a:r>
              <a:rPr lang="en-US" sz="4400" u="sng">
                <a:solidFill>
                  <a:schemeClr val="tx2"/>
                </a:solidFill>
              </a:rPr>
              <a:t>Acoustic well stimulation</a:t>
            </a:r>
          </a:p>
        </p:txBody>
      </p:sp>
      <p:sp>
        <p:nvSpPr>
          <p:cNvPr id="35843" name="Rectangle 3"/>
          <p:cNvSpPr>
            <a:spLocks noChangeArrowheads="1"/>
          </p:cNvSpPr>
          <p:nvPr/>
        </p:nvSpPr>
        <p:spPr bwMode="auto">
          <a:xfrm>
            <a:off x="2133600" y="1219200"/>
            <a:ext cx="4114800" cy="25908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eaLnBrk="0" hangingPunct="0">
              <a:spcBef>
                <a:spcPct val="20000"/>
              </a:spcBef>
              <a:buFont typeface="Arial" panose="020B0604020202020204" pitchFamily="34" charset="0"/>
              <a:buChar char="•"/>
            </a:pPr>
            <a:r>
              <a:rPr lang="en-US" sz="2400" dirty="0"/>
              <a:t>Damage removal</a:t>
            </a:r>
          </a:p>
          <a:p>
            <a:pPr marL="800100" lvl="1" indent="-342900" eaLnBrk="0" hangingPunct="0">
              <a:spcBef>
                <a:spcPct val="20000"/>
              </a:spcBef>
              <a:buFont typeface="Arial" panose="020B0604020202020204" pitchFamily="34" charset="0"/>
              <a:buChar char="•"/>
            </a:pPr>
            <a:r>
              <a:rPr lang="en-US" sz="2000" dirty="0"/>
              <a:t>Fines in near wellbore</a:t>
            </a:r>
            <a:endParaRPr lang="en-US" sz="2400" dirty="0"/>
          </a:p>
          <a:p>
            <a:pPr marL="800100" lvl="1" indent="-342900" eaLnBrk="0" hangingPunct="0">
              <a:spcBef>
                <a:spcPct val="20000"/>
              </a:spcBef>
              <a:buFont typeface="Arial" panose="020B0604020202020204" pitchFamily="34" charset="0"/>
              <a:buChar char="•"/>
            </a:pPr>
            <a:r>
              <a:rPr lang="en-US" sz="2000" dirty="0"/>
              <a:t>Drilling Filter-cake</a:t>
            </a:r>
          </a:p>
          <a:p>
            <a:pPr marL="800100" lvl="1" indent="-342900" eaLnBrk="0" hangingPunct="0">
              <a:spcBef>
                <a:spcPct val="20000"/>
              </a:spcBef>
              <a:buFont typeface="Arial" panose="020B0604020202020204" pitchFamily="34" charset="0"/>
              <a:buChar char="•"/>
            </a:pPr>
            <a:r>
              <a:rPr lang="en-US" sz="2000" dirty="0" smtClean="0"/>
              <a:t>(</a:t>
            </a:r>
            <a:r>
              <a:rPr lang="en-US" sz="2000" dirty="0"/>
              <a:t>In)organic </a:t>
            </a:r>
            <a:r>
              <a:rPr lang="en-US" sz="2000" dirty="0" smtClean="0"/>
              <a:t>deposits</a:t>
            </a:r>
          </a:p>
          <a:p>
            <a:pPr marL="342900" indent="-342900" eaLnBrk="0" hangingPunct="0">
              <a:spcBef>
                <a:spcPct val="20000"/>
              </a:spcBef>
              <a:buFont typeface="Arial" panose="020B0604020202020204" pitchFamily="34" charset="0"/>
              <a:buChar char="•"/>
            </a:pPr>
            <a:r>
              <a:rPr lang="nl-NL" sz="2400" dirty="0" smtClean="0"/>
              <a:t>Screen cleaning</a:t>
            </a:r>
            <a:endParaRPr lang="en-US" sz="2400" dirty="0"/>
          </a:p>
        </p:txBody>
      </p:sp>
      <p:grpSp>
        <p:nvGrpSpPr>
          <p:cNvPr id="35882" name="Group 42"/>
          <p:cNvGrpSpPr>
            <a:grpSpLocks/>
          </p:cNvGrpSpPr>
          <p:nvPr/>
        </p:nvGrpSpPr>
        <p:grpSpPr bwMode="auto">
          <a:xfrm>
            <a:off x="2133600" y="4800601"/>
            <a:ext cx="6470650" cy="1820863"/>
            <a:chOff x="384" y="3024"/>
            <a:chExt cx="4076" cy="1147"/>
          </a:xfrm>
        </p:grpSpPr>
        <p:sp>
          <p:nvSpPr>
            <p:cNvPr id="35844" name="Rectangle 4"/>
            <p:cNvSpPr>
              <a:spLocks noChangeArrowheads="1"/>
            </p:cNvSpPr>
            <p:nvPr/>
          </p:nvSpPr>
          <p:spPr bwMode="auto">
            <a:xfrm>
              <a:off x="459" y="3028"/>
              <a:ext cx="4001" cy="398"/>
            </a:xfrm>
            <a:prstGeom prst="rect">
              <a:avLst/>
            </a:prstGeom>
            <a:gradFill rotWithShape="0">
              <a:gsLst>
                <a:gs pos="0">
                  <a:srgbClr val="D6B19C"/>
                </a:gs>
                <a:gs pos="30000">
                  <a:srgbClr val="D49E6C"/>
                </a:gs>
                <a:gs pos="70000">
                  <a:srgbClr val="A65528"/>
                </a:gs>
                <a:gs pos="100000">
                  <a:srgbClr val="663012"/>
                </a:gs>
              </a:gsLst>
              <a:lin ang="5400000" scaled="1"/>
            </a:gradFill>
            <a:ln w="12700">
              <a:solidFill>
                <a:srgbClr val="CC6600"/>
              </a:solidFill>
              <a:prstDash val="sysDot"/>
              <a:miter lim="800000"/>
              <a:headEnd/>
              <a:tailEnd/>
            </a:ln>
            <a:effectLst/>
          </p:spPr>
          <p:txBody>
            <a:bodyPr wrap="none" anchor="ctr">
              <a:prstTxWarp prst="textNoShape">
                <a:avLst/>
              </a:prstTxWarp>
            </a:bodyPr>
            <a:lstStyle/>
            <a:p>
              <a:endParaRPr lang="en-US"/>
            </a:p>
          </p:txBody>
        </p:sp>
        <p:sp>
          <p:nvSpPr>
            <p:cNvPr id="35845" name="Rectangle 5"/>
            <p:cNvSpPr>
              <a:spLocks noChangeArrowheads="1"/>
            </p:cNvSpPr>
            <p:nvPr/>
          </p:nvSpPr>
          <p:spPr bwMode="auto">
            <a:xfrm>
              <a:off x="880" y="3502"/>
              <a:ext cx="1821" cy="195"/>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35846" name="Rectangle 6"/>
            <p:cNvSpPr>
              <a:spLocks noChangeArrowheads="1"/>
            </p:cNvSpPr>
            <p:nvPr/>
          </p:nvSpPr>
          <p:spPr bwMode="auto">
            <a:xfrm>
              <a:off x="2709" y="3570"/>
              <a:ext cx="1751" cy="59"/>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35847" name="Oval 7"/>
            <p:cNvSpPr>
              <a:spLocks noChangeArrowheads="1"/>
            </p:cNvSpPr>
            <p:nvPr/>
          </p:nvSpPr>
          <p:spPr bwMode="auto">
            <a:xfrm>
              <a:off x="894" y="3570"/>
              <a:ext cx="330" cy="59"/>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5848" name="Oval 8"/>
            <p:cNvSpPr>
              <a:spLocks noChangeArrowheads="1"/>
            </p:cNvSpPr>
            <p:nvPr/>
          </p:nvSpPr>
          <p:spPr bwMode="auto">
            <a:xfrm>
              <a:off x="1386" y="3570"/>
              <a:ext cx="330" cy="59"/>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5849" name="Oval 9"/>
            <p:cNvSpPr>
              <a:spLocks noChangeArrowheads="1"/>
            </p:cNvSpPr>
            <p:nvPr/>
          </p:nvSpPr>
          <p:spPr bwMode="auto">
            <a:xfrm>
              <a:off x="1878" y="3570"/>
              <a:ext cx="331" cy="59"/>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5850" name="Oval 10"/>
            <p:cNvSpPr>
              <a:spLocks noChangeArrowheads="1"/>
            </p:cNvSpPr>
            <p:nvPr/>
          </p:nvSpPr>
          <p:spPr bwMode="auto">
            <a:xfrm>
              <a:off x="1597" y="3502"/>
              <a:ext cx="330" cy="26"/>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5851" name="Oval 11"/>
            <p:cNvSpPr>
              <a:spLocks noChangeArrowheads="1"/>
            </p:cNvSpPr>
            <p:nvPr/>
          </p:nvSpPr>
          <p:spPr bwMode="auto">
            <a:xfrm>
              <a:off x="2371" y="3570"/>
              <a:ext cx="330" cy="59"/>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5852" name="Oval 12"/>
            <p:cNvSpPr>
              <a:spLocks noChangeArrowheads="1"/>
            </p:cNvSpPr>
            <p:nvPr/>
          </p:nvSpPr>
          <p:spPr bwMode="auto">
            <a:xfrm>
              <a:off x="2089" y="3502"/>
              <a:ext cx="331" cy="26"/>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5853" name="Oval 13"/>
            <p:cNvSpPr>
              <a:spLocks noChangeArrowheads="1"/>
            </p:cNvSpPr>
            <p:nvPr/>
          </p:nvSpPr>
          <p:spPr bwMode="auto">
            <a:xfrm>
              <a:off x="1105" y="3502"/>
              <a:ext cx="330" cy="26"/>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5854" name="Oval 14"/>
            <p:cNvSpPr>
              <a:spLocks noChangeArrowheads="1"/>
            </p:cNvSpPr>
            <p:nvPr/>
          </p:nvSpPr>
          <p:spPr bwMode="auto">
            <a:xfrm>
              <a:off x="1105" y="3671"/>
              <a:ext cx="330" cy="26"/>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5855" name="Oval 15"/>
            <p:cNvSpPr>
              <a:spLocks noChangeArrowheads="1"/>
            </p:cNvSpPr>
            <p:nvPr/>
          </p:nvSpPr>
          <p:spPr bwMode="auto">
            <a:xfrm>
              <a:off x="1597" y="3671"/>
              <a:ext cx="330" cy="26"/>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5856" name="Oval 16"/>
            <p:cNvSpPr>
              <a:spLocks noChangeArrowheads="1"/>
            </p:cNvSpPr>
            <p:nvPr/>
          </p:nvSpPr>
          <p:spPr bwMode="auto">
            <a:xfrm>
              <a:off x="2089" y="3671"/>
              <a:ext cx="331" cy="26"/>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5857" name="Oval 17"/>
            <p:cNvSpPr>
              <a:spLocks noChangeArrowheads="1"/>
            </p:cNvSpPr>
            <p:nvPr/>
          </p:nvSpPr>
          <p:spPr bwMode="auto">
            <a:xfrm>
              <a:off x="613" y="3502"/>
              <a:ext cx="330" cy="26"/>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5858" name="Oval 18"/>
            <p:cNvSpPr>
              <a:spLocks noChangeArrowheads="1"/>
            </p:cNvSpPr>
            <p:nvPr/>
          </p:nvSpPr>
          <p:spPr bwMode="auto">
            <a:xfrm>
              <a:off x="613" y="3671"/>
              <a:ext cx="330" cy="26"/>
            </a:xfrm>
            <a:prstGeom prst="ellipse">
              <a:avLst/>
            </a:prstGeom>
            <a:solidFill>
              <a:schemeClr val="tx2"/>
            </a:solidFill>
            <a:ln w="12700">
              <a:solidFill>
                <a:schemeClr val="tx1"/>
              </a:solidFill>
              <a:round/>
              <a:headEnd/>
              <a:tailEnd/>
            </a:ln>
            <a:effectLst/>
          </p:spPr>
          <p:txBody>
            <a:bodyPr wrap="none" anchor="ctr">
              <a:prstTxWarp prst="textNoShape">
                <a:avLst/>
              </a:prstTxWarp>
            </a:bodyPr>
            <a:lstStyle/>
            <a:p>
              <a:endParaRPr lang="en-US"/>
            </a:p>
          </p:txBody>
        </p:sp>
        <p:sp>
          <p:nvSpPr>
            <p:cNvPr id="35859" name="Rectangle 19"/>
            <p:cNvSpPr>
              <a:spLocks noChangeArrowheads="1"/>
            </p:cNvSpPr>
            <p:nvPr/>
          </p:nvSpPr>
          <p:spPr bwMode="auto">
            <a:xfrm>
              <a:off x="459" y="3434"/>
              <a:ext cx="413" cy="331"/>
            </a:xfrm>
            <a:prstGeom prst="rect">
              <a:avLst/>
            </a:prstGeom>
            <a:solidFill>
              <a:srgbClr val="CBCBCB"/>
            </a:solidFill>
            <a:ln w="12700">
              <a:solidFill>
                <a:srgbClr val="CBCBCB"/>
              </a:solidFill>
              <a:miter lim="800000"/>
              <a:headEnd/>
              <a:tailEnd/>
            </a:ln>
            <a:effectLst/>
          </p:spPr>
          <p:txBody>
            <a:bodyPr wrap="none" anchor="ctr">
              <a:prstTxWarp prst="textNoShape">
                <a:avLst/>
              </a:prstTxWarp>
            </a:bodyPr>
            <a:lstStyle/>
            <a:p>
              <a:endParaRPr lang="en-US"/>
            </a:p>
          </p:txBody>
        </p:sp>
        <p:sp>
          <p:nvSpPr>
            <p:cNvPr id="35860" name="Rectangle 20"/>
            <p:cNvSpPr>
              <a:spLocks noChangeArrowheads="1"/>
            </p:cNvSpPr>
            <p:nvPr/>
          </p:nvSpPr>
          <p:spPr bwMode="auto">
            <a:xfrm>
              <a:off x="459" y="3773"/>
              <a:ext cx="4001" cy="398"/>
            </a:xfrm>
            <a:prstGeom prst="rect">
              <a:avLst/>
            </a:prstGeom>
            <a:gradFill rotWithShape="0">
              <a:gsLst>
                <a:gs pos="0">
                  <a:srgbClr val="663012"/>
                </a:gs>
                <a:gs pos="30000">
                  <a:srgbClr val="A65528"/>
                </a:gs>
                <a:gs pos="70000">
                  <a:srgbClr val="D49E6C"/>
                </a:gs>
                <a:gs pos="100000">
                  <a:srgbClr val="D6B19C"/>
                </a:gs>
              </a:gsLst>
              <a:lin ang="5400000" scaled="1"/>
            </a:gradFill>
            <a:ln w="12700">
              <a:solidFill>
                <a:srgbClr val="CC6600"/>
              </a:solidFill>
              <a:prstDash val="sysDot"/>
              <a:miter lim="800000"/>
              <a:headEnd/>
              <a:tailEnd/>
            </a:ln>
            <a:effectLst/>
          </p:spPr>
          <p:txBody>
            <a:bodyPr wrap="none" anchor="ctr">
              <a:prstTxWarp prst="textNoShape">
                <a:avLst/>
              </a:prstTxWarp>
            </a:bodyPr>
            <a:lstStyle/>
            <a:p>
              <a:endParaRPr lang="en-US"/>
            </a:p>
          </p:txBody>
        </p:sp>
        <p:sp>
          <p:nvSpPr>
            <p:cNvPr id="35861" name="Oval 21"/>
            <p:cNvSpPr>
              <a:spLocks noChangeArrowheads="1"/>
            </p:cNvSpPr>
            <p:nvPr/>
          </p:nvSpPr>
          <p:spPr bwMode="auto">
            <a:xfrm>
              <a:off x="814" y="3303"/>
              <a:ext cx="1954" cy="593"/>
            </a:xfrm>
            <a:prstGeom prst="ellipse">
              <a:avLst/>
            </a:prstGeom>
            <a:noFill/>
            <a:ln w="25400">
              <a:solidFill>
                <a:srgbClr val="FF0033"/>
              </a:solidFill>
              <a:round/>
              <a:headEnd/>
              <a:tailEnd/>
            </a:ln>
            <a:effectLst/>
          </p:spPr>
          <p:txBody>
            <a:bodyPr wrap="none" anchor="ctr">
              <a:prstTxWarp prst="textNoShape">
                <a:avLst/>
              </a:prstTxWarp>
            </a:bodyPr>
            <a:lstStyle/>
            <a:p>
              <a:endParaRPr lang="en-US"/>
            </a:p>
          </p:txBody>
        </p:sp>
        <p:sp>
          <p:nvSpPr>
            <p:cNvPr id="35862" name="Oval 22"/>
            <p:cNvSpPr>
              <a:spLocks noChangeArrowheads="1"/>
            </p:cNvSpPr>
            <p:nvPr/>
          </p:nvSpPr>
          <p:spPr bwMode="auto">
            <a:xfrm>
              <a:off x="884" y="3404"/>
              <a:ext cx="1813" cy="391"/>
            </a:xfrm>
            <a:prstGeom prst="ellipse">
              <a:avLst/>
            </a:prstGeom>
            <a:noFill/>
            <a:ln w="25400">
              <a:solidFill>
                <a:srgbClr val="FF0033"/>
              </a:solidFill>
              <a:round/>
              <a:headEnd/>
              <a:tailEnd/>
            </a:ln>
            <a:effectLst/>
          </p:spPr>
          <p:txBody>
            <a:bodyPr wrap="none" anchor="ctr">
              <a:prstTxWarp prst="textNoShape">
                <a:avLst/>
              </a:prstTxWarp>
            </a:bodyPr>
            <a:lstStyle/>
            <a:p>
              <a:endParaRPr lang="en-US"/>
            </a:p>
          </p:txBody>
        </p:sp>
        <p:sp>
          <p:nvSpPr>
            <p:cNvPr id="35863" name="Oval 23"/>
            <p:cNvSpPr>
              <a:spLocks noChangeArrowheads="1"/>
            </p:cNvSpPr>
            <p:nvPr/>
          </p:nvSpPr>
          <p:spPr bwMode="auto">
            <a:xfrm>
              <a:off x="744" y="3201"/>
              <a:ext cx="2094" cy="797"/>
            </a:xfrm>
            <a:prstGeom prst="ellipse">
              <a:avLst/>
            </a:prstGeom>
            <a:noFill/>
            <a:ln w="25400">
              <a:solidFill>
                <a:srgbClr val="FF0033"/>
              </a:solidFill>
              <a:round/>
              <a:headEnd/>
              <a:tailEnd/>
            </a:ln>
            <a:effectLst/>
          </p:spPr>
          <p:txBody>
            <a:bodyPr wrap="none" anchor="ctr">
              <a:prstTxWarp prst="textNoShape">
                <a:avLst/>
              </a:prstTxWarp>
            </a:bodyPr>
            <a:lstStyle/>
            <a:p>
              <a:endParaRPr lang="en-US"/>
            </a:p>
          </p:txBody>
        </p:sp>
        <p:sp>
          <p:nvSpPr>
            <p:cNvPr id="35864" name="Rectangle 24"/>
            <p:cNvSpPr>
              <a:spLocks noChangeArrowheads="1"/>
            </p:cNvSpPr>
            <p:nvPr/>
          </p:nvSpPr>
          <p:spPr bwMode="auto">
            <a:xfrm>
              <a:off x="2972" y="3227"/>
              <a:ext cx="1281" cy="194"/>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lnSpc>
                  <a:spcPct val="100000"/>
                </a:lnSpc>
                <a:spcBef>
                  <a:spcPct val="0"/>
                </a:spcBef>
                <a:buClrTx/>
                <a:buFontTx/>
                <a:buNone/>
              </a:pPr>
              <a:r>
                <a:rPr lang="en-US" sz="1400">
                  <a:latin typeface="Arial" charset="0"/>
                </a:rPr>
                <a:t>Coiled tubing</a:t>
              </a:r>
            </a:p>
          </p:txBody>
        </p:sp>
        <p:sp>
          <p:nvSpPr>
            <p:cNvPr id="35865" name="Rectangle 25"/>
            <p:cNvSpPr>
              <a:spLocks noChangeArrowheads="1"/>
            </p:cNvSpPr>
            <p:nvPr/>
          </p:nvSpPr>
          <p:spPr bwMode="auto">
            <a:xfrm>
              <a:off x="384" y="3024"/>
              <a:ext cx="1478" cy="194"/>
            </a:xfrm>
            <a:prstGeom prst="rect">
              <a:avLst/>
            </a:prstGeom>
            <a:noFill/>
            <a:ln w="9525">
              <a:noFill/>
              <a:miter lim="800000"/>
              <a:headEnd/>
              <a:tailEnd/>
            </a:ln>
            <a:effectLst/>
          </p:spPr>
          <p:txBody>
            <a:bodyPr lIns="92075" tIns="46038" rIns="92075" bIns="46038">
              <a:prstTxWarp prst="textNoShape">
                <a:avLst/>
              </a:prstTxWarp>
              <a:spAutoFit/>
            </a:bodyPr>
            <a:lstStyle/>
            <a:p>
              <a:pPr eaLnBrk="0" hangingPunct="0">
                <a:lnSpc>
                  <a:spcPct val="100000"/>
                </a:lnSpc>
                <a:spcBef>
                  <a:spcPct val="0"/>
                </a:spcBef>
                <a:buClrTx/>
                <a:buFontTx/>
                <a:buNone/>
              </a:pPr>
              <a:r>
                <a:rPr lang="en-US" sz="1400">
                  <a:latin typeface="Arial" charset="0"/>
                </a:rPr>
                <a:t>Acoustic energy transmitter</a:t>
              </a:r>
            </a:p>
          </p:txBody>
        </p:sp>
        <p:sp>
          <p:nvSpPr>
            <p:cNvPr id="35866" name="Line 26"/>
            <p:cNvSpPr>
              <a:spLocks noChangeShapeType="1"/>
            </p:cNvSpPr>
            <p:nvPr/>
          </p:nvSpPr>
          <p:spPr bwMode="auto">
            <a:xfrm flipH="1">
              <a:off x="1228" y="3735"/>
              <a:ext cx="71" cy="203"/>
            </a:xfrm>
            <a:prstGeom prst="line">
              <a:avLst/>
            </a:prstGeom>
            <a:noFill/>
            <a:ln w="12700">
              <a:solidFill>
                <a:srgbClr val="4D4D4D"/>
              </a:solidFill>
              <a:round/>
              <a:headEnd type="none" w="sm" len="sm"/>
              <a:tailEnd type="stealth" w="med" len="lg"/>
            </a:ln>
            <a:effectLst/>
          </p:spPr>
          <p:txBody>
            <a:bodyPr wrap="none" anchor="ctr">
              <a:prstTxWarp prst="textNoShape">
                <a:avLst/>
              </a:prstTxWarp>
            </a:bodyPr>
            <a:lstStyle/>
            <a:p>
              <a:endParaRPr lang="en-US"/>
            </a:p>
          </p:txBody>
        </p:sp>
        <p:sp>
          <p:nvSpPr>
            <p:cNvPr id="35867" name="Line 27"/>
            <p:cNvSpPr>
              <a:spLocks noChangeShapeType="1"/>
            </p:cNvSpPr>
            <p:nvPr/>
          </p:nvSpPr>
          <p:spPr bwMode="auto">
            <a:xfrm flipH="1">
              <a:off x="1510" y="3735"/>
              <a:ext cx="70" cy="271"/>
            </a:xfrm>
            <a:prstGeom prst="line">
              <a:avLst/>
            </a:prstGeom>
            <a:noFill/>
            <a:ln w="12700">
              <a:solidFill>
                <a:srgbClr val="4D4D4D"/>
              </a:solidFill>
              <a:round/>
              <a:headEnd type="none" w="sm" len="sm"/>
              <a:tailEnd type="stealth" w="med" len="lg"/>
            </a:ln>
            <a:effectLst/>
          </p:spPr>
          <p:txBody>
            <a:bodyPr wrap="none" anchor="ctr">
              <a:prstTxWarp prst="textNoShape">
                <a:avLst/>
              </a:prstTxWarp>
            </a:bodyPr>
            <a:lstStyle/>
            <a:p>
              <a:endParaRPr lang="en-US"/>
            </a:p>
          </p:txBody>
        </p:sp>
        <p:sp>
          <p:nvSpPr>
            <p:cNvPr id="35868" name="Line 28"/>
            <p:cNvSpPr>
              <a:spLocks noChangeShapeType="1"/>
            </p:cNvSpPr>
            <p:nvPr/>
          </p:nvSpPr>
          <p:spPr bwMode="auto">
            <a:xfrm>
              <a:off x="1791" y="3735"/>
              <a:ext cx="71" cy="271"/>
            </a:xfrm>
            <a:prstGeom prst="line">
              <a:avLst/>
            </a:prstGeom>
            <a:noFill/>
            <a:ln w="12700">
              <a:solidFill>
                <a:srgbClr val="4D4D4D"/>
              </a:solidFill>
              <a:round/>
              <a:headEnd type="none" w="sm" len="sm"/>
              <a:tailEnd type="stealth" w="med" len="lg"/>
            </a:ln>
            <a:effectLst/>
          </p:spPr>
          <p:txBody>
            <a:bodyPr wrap="none" anchor="ctr">
              <a:prstTxWarp prst="textNoShape">
                <a:avLst/>
              </a:prstTxWarp>
            </a:bodyPr>
            <a:lstStyle/>
            <a:p>
              <a:endParaRPr lang="en-US"/>
            </a:p>
          </p:txBody>
        </p:sp>
        <p:sp>
          <p:nvSpPr>
            <p:cNvPr id="35869" name="Line 29"/>
            <p:cNvSpPr>
              <a:spLocks noChangeShapeType="1"/>
            </p:cNvSpPr>
            <p:nvPr/>
          </p:nvSpPr>
          <p:spPr bwMode="auto">
            <a:xfrm>
              <a:off x="2072" y="3735"/>
              <a:ext cx="141" cy="237"/>
            </a:xfrm>
            <a:prstGeom prst="line">
              <a:avLst/>
            </a:prstGeom>
            <a:noFill/>
            <a:ln w="12700">
              <a:solidFill>
                <a:srgbClr val="4D4D4D"/>
              </a:solidFill>
              <a:round/>
              <a:headEnd type="none" w="sm" len="sm"/>
              <a:tailEnd type="stealth" w="med" len="lg"/>
            </a:ln>
            <a:effectLst/>
          </p:spPr>
          <p:txBody>
            <a:bodyPr wrap="none" anchor="ctr">
              <a:prstTxWarp prst="textNoShape">
                <a:avLst/>
              </a:prstTxWarp>
            </a:bodyPr>
            <a:lstStyle/>
            <a:p>
              <a:endParaRPr lang="en-US"/>
            </a:p>
          </p:txBody>
        </p:sp>
        <p:sp>
          <p:nvSpPr>
            <p:cNvPr id="35870" name="Line 30"/>
            <p:cNvSpPr>
              <a:spLocks noChangeShapeType="1"/>
            </p:cNvSpPr>
            <p:nvPr/>
          </p:nvSpPr>
          <p:spPr bwMode="auto">
            <a:xfrm>
              <a:off x="2354" y="3735"/>
              <a:ext cx="140" cy="169"/>
            </a:xfrm>
            <a:prstGeom prst="line">
              <a:avLst/>
            </a:prstGeom>
            <a:noFill/>
            <a:ln w="12700">
              <a:solidFill>
                <a:srgbClr val="4D4D4D"/>
              </a:solidFill>
              <a:round/>
              <a:headEnd type="none" w="sm" len="sm"/>
              <a:tailEnd type="stealth" w="med" len="lg"/>
            </a:ln>
            <a:effectLst/>
          </p:spPr>
          <p:txBody>
            <a:bodyPr wrap="none" anchor="ctr">
              <a:prstTxWarp prst="textNoShape">
                <a:avLst/>
              </a:prstTxWarp>
            </a:bodyPr>
            <a:lstStyle/>
            <a:p>
              <a:endParaRPr lang="en-US"/>
            </a:p>
          </p:txBody>
        </p:sp>
        <p:sp>
          <p:nvSpPr>
            <p:cNvPr id="35871" name="Line 31"/>
            <p:cNvSpPr>
              <a:spLocks noChangeShapeType="1"/>
            </p:cNvSpPr>
            <p:nvPr/>
          </p:nvSpPr>
          <p:spPr bwMode="auto">
            <a:xfrm flipH="1">
              <a:off x="947" y="3735"/>
              <a:ext cx="140" cy="135"/>
            </a:xfrm>
            <a:prstGeom prst="line">
              <a:avLst/>
            </a:prstGeom>
            <a:noFill/>
            <a:ln w="12700">
              <a:solidFill>
                <a:srgbClr val="4D4D4D"/>
              </a:solidFill>
              <a:round/>
              <a:headEnd type="none" w="sm" len="sm"/>
              <a:tailEnd type="stealth" w="med" len="lg"/>
            </a:ln>
            <a:effectLst/>
          </p:spPr>
          <p:txBody>
            <a:bodyPr wrap="none" anchor="ctr">
              <a:prstTxWarp prst="textNoShape">
                <a:avLst/>
              </a:prstTxWarp>
            </a:bodyPr>
            <a:lstStyle/>
            <a:p>
              <a:endParaRPr lang="en-US"/>
            </a:p>
          </p:txBody>
        </p:sp>
        <p:sp>
          <p:nvSpPr>
            <p:cNvPr id="35872" name="Line 32"/>
            <p:cNvSpPr>
              <a:spLocks noChangeShapeType="1"/>
            </p:cNvSpPr>
            <p:nvPr/>
          </p:nvSpPr>
          <p:spPr bwMode="auto">
            <a:xfrm flipH="1" flipV="1">
              <a:off x="1368" y="3261"/>
              <a:ext cx="71" cy="203"/>
            </a:xfrm>
            <a:prstGeom prst="line">
              <a:avLst/>
            </a:prstGeom>
            <a:noFill/>
            <a:ln w="12700">
              <a:solidFill>
                <a:srgbClr val="4D4D4D"/>
              </a:solidFill>
              <a:round/>
              <a:headEnd type="none" w="sm" len="sm"/>
              <a:tailEnd type="stealth" w="med" len="lg"/>
            </a:ln>
            <a:effectLst/>
          </p:spPr>
          <p:txBody>
            <a:bodyPr wrap="none" anchor="ctr">
              <a:prstTxWarp prst="textNoShape">
                <a:avLst/>
              </a:prstTxWarp>
            </a:bodyPr>
            <a:lstStyle/>
            <a:p>
              <a:endParaRPr lang="en-US"/>
            </a:p>
          </p:txBody>
        </p:sp>
        <p:sp>
          <p:nvSpPr>
            <p:cNvPr id="35873" name="Line 33"/>
            <p:cNvSpPr>
              <a:spLocks noChangeShapeType="1"/>
            </p:cNvSpPr>
            <p:nvPr/>
          </p:nvSpPr>
          <p:spPr bwMode="auto">
            <a:xfrm flipH="1" flipV="1">
              <a:off x="1650" y="3193"/>
              <a:ext cx="70" cy="271"/>
            </a:xfrm>
            <a:prstGeom prst="line">
              <a:avLst/>
            </a:prstGeom>
            <a:noFill/>
            <a:ln w="12700">
              <a:solidFill>
                <a:srgbClr val="4D4D4D"/>
              </a:solidFill>
              <a:round/>
              <a:headEnd type="none" w="sm" len="sm"/>
              <a:tailEnd type="stealth" w="med" len="lg"/>
            </a:ln>
            <a:effectLst/>
          </p:spPr>
          <p:txBody>
            <a:bodyPr wrap="none" anchor="ctr">
              <a:prstTxWarp prst="textNoShape">
                <a:avLst/>
              </a:prstTxWarp>
            </a:bodyPr>
            <a:lstStyle/>
            <a:p>
              <a:endParaRPr lang="en-US"/>
            </a:p>
          </p:txBody>
        </p:sp>
        <p:sp>
          <p:nvSpPr>
            <p:cNvPr id="35874" name="Line 34"/>
            <p:cNvSpPr>
              <a:spLocks noChangeShapeType="1"/>
            </p:cNvSpPr>
            <p:nvPr/>
          </p:nvSpPr>
          <p:spPr bwMode="auto">
            <a:xfrm flipV="1">
              <a:off x="1931" y="3193"/>
              <a:ext cx="71" cy="271"/>
            </a:xfrm>
            <a:prstGeom prst="line">
              <a:avLst/>
            </a:prstGeom>
            <a:noFill/>
            <a:ln w="12700">
              <a:solidFill>
                <a:srgbClr val="4D4D4D"/>
              </a:solidFill>
              <a:round/>
              <a:headEnd type="none" w="sm" len="sm"/>
              <a:tailEnd type="stealth" w="med" len="lg"/>
            </a:ln>
            <a:effectLst/>
          </p:spPr>
          <p:txBody>
            <a:bodyPr wrap="none" anchor="ctr">
              <a:prstTxWarp prst="textNoShape">
                <a:avLst/>
              </a:prstTxWarp>
            </a:bodyPr>
            <a:lstStyle/>
            <a:p>
              <a:endParaRPr lang="en-US"/>
            </a:p>
          </p:txBody>
        </p:sp>
        <p:sp>
          <p:nvSpPr>
            <p:cNvPr id="35875" name="Line 35"/>
            <p:cNvSpPr>
              <a:spLocks noChangeShapeType="1"/>
            </p:cNvSpPr>
            <p:nvPr/>
          </p:nvSpPr>
          <p:spPr bwMode="auto">
            <a:xfrm flipV="1">
              <a:off x="2143" y="3227"/>
              <a:ext cx="140" cy="237"/>
            </a:xfrm>
            <a:prstGeom prst="line">
              <a:avLst/>
            </a:prstGeom>
            <a:noFill/>
            <a:ln w="12700">
              <a:solidFill>
                <a:srgbClr val="4D4D4D"/>
              </a:solidFill>
              <a:round/>
              <a:headEnd type="none" w="sm" len="sm"/>
              <a:tailEnd type="stealth" w="med" len="lg"/>
            </a:ln>
            <a:effectLst/>
          </p:spPr>
          <p:txBody>
            <a:bodyPr wrap="none" anchor="ctr">
              <a:prstTxWarp prst="textNoShape">
                <a:avLst/>
              </a:prstTxWarp>
            </a:bodyPr>
            <a:lstStyle/>
            <a:p>
              <a:endParaRPr lang="en-US"/>
            </a:p>
          </p:txBody>
        </p:sp>
        <p:sp>
          <p:nvSpPr>
            <p:cNvPr id="35876" name="Line 36"/>
            <p:cNvSpPr>
              <a:spLocks noChangeShapeType="1"/>
            </p:cNvSpPr>
            <p:nvPr/>
          </p:nvSpPr>
          <p:spPr bwMode="auto">
            <a:xfrm flipV="1">
              <a:off x="2354" y="3295"/>
              <a:ext cx="140" cy="169"/>
            </a:xfrm>
            <a:prstGeom prst="line">
              <a:avLst/>
            </a:prstGeom>
            <a:noFill/>
            <a:ln w="12700">
              <a:solidFill>
                <a:srgbClr val="4D4D4D"/>
              </a:solidFill>
              <a:round/>
              <a:headEnd type="none" w="sm" len="sm"/>
              <a:tailEnd type="stealth" w="med" len="lg"/>
            </a:ln>
            <a:effectLst/>
          </p:spPr>
          <p:txBody>
            <a:bodyPr wrap="none" anchor="ctr">
              <a:prstTxWarp prst="textNoShape">
                <a:avLst/>
              </a:prstTxWarp>
            </a:bodyPr>
            <a:lstStyle/>
            <a:p>
              <a:endParaRPr lang="en-US"/>
            </a:p>
          </p:txBody>
        </p:sp>
        <p:sp>
          <p:nvSpPr>
            <p:cNvPr id="35877" name="Line 37"/>
            <p:cNvSpPr>
              <a:spLocks noChangeShapeType="1"/>
            </p:cNvSpPr>
            <p:nvPr/>
          </p:nvSpPr>
          <p:spPr bwMode="auto">
            <a:xfrm flipH="1" flipV="1">
              <a:off x="1087" y="3329"/>
              <a:ext cx="141" cy="135"/>
            </a:xfrm>
            <a:prstGeom prst="line">
              <a:avLst/>
            </a:prstGeom>
            <a:noFill/>
            <a:ln w="12700">
              <a:solidFill>
                <a:srgbClr val="4D4D4D"/>
              </a:solidFill>
              <a:round/>
              <a:headEnd type="none" w="sm" len="sm"/>
              <a:tailEnd type="stealth" w="med" len="lg"/>
            </a:ln>
            <a:effectLst/>
          </p:spPr>
          <p:txBody>
            <a:bodyPr wrap="none" anchor="ctr">
              <a:prstTxWarp prst="textNoShape">
                <a:avLst/>
              </a:prstTxWarp>
            </a:bodyPr>
            <a:lstStyle/>
            <a:p>
              <a:endParaRPr lang="en-US"/>
            </a:p>
          </p:txBody>
        </p:sp>
        <p:sp>
          <p:nvSpPr>
            <p:cNvPr id="35878" name="Rectangle 38"/>
            <p:cNvSpPr>
              <a:spLocks noChangeArrowheads="1"/>
            </p:cNvSpPr>
            <p:nvPr/>
          </p:nvSpPr>
          <p:spPr bwMode="auto">
            <a:xfrm>
              <a:off x="459" y="3434"/>
              <a:ext cx="4001" cy="331"/>
            </a:xfrm>
            <a:prstGeom prst="rect">
              <a:avLst/>
            </a:prstGeom>
            <a:solidFill>
              <a:srgbClr val="66CCFF">
                <a:alpha val="50000"/>
              </a:srgbClr>
            </a:solidFill>
            <a:ln w="12700">
              <a:solidFill>
                <a:srgbClr val="66CCFF"/>
              </a:solidFill>
              <a:miter lim="800000"/>
              <a:headEnd/>
              <a:tailEnd/>
            </a:ln>
            <a:effectLst/>
          </p:spPr>
          <p:txBody>
            <a:bodyPr wrap="none" anchor="ctr">
              <a:prstTxWarp prst="textNoShape">
                <a:avLst/>
              </a:prstTxWarp>
            </a:bodyPr>
            <a:lstStyle/>
            <a:p>
              <a:endParaRPr lang="en-US"/>
            </a:p>
          </p:txBody>
        </p:sp>
        <p:sp>
          <p:nvSpPr>
            <p:cNvPr id="35879" name="Line 39"/>
            <p:cNvSpPr>
              <a:spLocks noChangeShapeType="1"/>
            </p:cNvSpPr>
            <p:nvPr/>
          </p:nvSpPr>
          <p:spPr bwMode="auto">
            <a:xfrm flipH="1">
              <a:off x="2776" y="3735"/>
              <a:ext cx="704" cy="0"/>
            </a:xfrm>
            <a:prstGeom prst="line">
              <a:avLst/>
            </a:prstGeom>
            <a:noFill/>
            <a:ln w="12700">
              <a:solidFill>
                <a:schemeClr val="tx1"/>
              </a:solidFill>
              <a:round/>
              <a:headEnd type="none" w="sm" len="sm"/>
              <a:tailEnd type="stealth" w="med" len="lg"/>
            </a:ln>
            <a:effectLst/>
          </p:spPr>
          <p:txBody>
            <a:bodyPr wrap="none" anchor="ctr">
              <a:prstTxWarp prst="textNoShape">
                <a:avLst/>
              </a:prstTxWarp>
            </a:bodyPr>
            <a:lstStyle/>
            <a:p>
              <a:endParaRPr lang="en-US"/>
            </a:p>
          </p:txBody>
        </p:sp>
        <p:sp>
          <p:nvSpPr>
            <p:cNvPr id="35880" name="Line 40"/>
            <p:cNvSpPr>
              <a:spLocks noChangeShapeType="1"/>
            </p:cNvSpPr>
            <p:nvPr/>
          </p:nvSpPr>
          <p:spPr bwMode="auto">
            <a:xfrm>
              <a:off x="3485" y="3330"/>
              <a:ext cx="3" cy="255"/>
            </a:xfrm>
            <a:prstGeom prst="line">
              <a:avLst/>
            </a:prstGeom>
            <a:noFill/>
            <a:ln w="12700">
              <a:solidFill>
                <a:schemeClr val="tx1"/>
              </a:solidFill>
              <a:round/>
              <a:headEnd type="none" w="sm" len="sm"/>
              <a:tailEnd type="stealth" w="med" len="lg"/>
            </a:ln>
            <a:effectLst/>
          </p:spPr>
          <p:txBody>
            <a:bodyPr wrap="none" anchor="ctr">
              <a:prstTxWarp prst="textNoShape">
                <a:avLst/>
              </a:prstTxWarp>
            </a:bodyPr>
            <a:lstStyle/>
            <a:p>
              <a:endParaRPr lang="en-US"/>
            </a:p>
          </p:txBody>
        </p:sp>
        <p:sp>
          <p:nvSpPr>
            <p:cNvPr id="35881" name="Line 41"/>
            <p:cNvSpPr>
              <a:spLocks noChangeShapeType="1"/>
            </p:cNvSpPr>
            <p:nvPr/>
          </p:nvSpPr>
          <p:spPr bwMode="auto">
            <a:xfrm flipH="1" flipV="1">
              <a:off x="525" y="3227"/>
              <a:ext cx="553" cy="305"/>
            </a:xfrm>
            <a:prstGeom prst="line">
              <a:avLst/>
            </a:prstGeom>
            <a:noFill/>
            <a:ln w="12700">
              <a:solidFill>
                <a:schemeClr val="tx1"/>
              </a:solidFill>
              <a:round/>
              <a:headEnd type="stealth" w="med" len="lg"/>
              <a:tailEnd type="none" w="sm" len="sm"/>
            </a:ln>
            <a:effectLst/>
          </p:spPr>
          <p:txBody>
            <a:bodyPr wrap="none" anchor="ctr">
              <a:prstTxWarp prst="textNoShape">
                <a:avLst/>
              </a:prstTxWarp>
            </a:bodyPr>
            <a:lstStyle/>
            <a:p>
              <a:endParaRPr lang="en-US"/>
            </a:p>
          </p:txBody>
        </p:sp>
      </p:grpSp>
      <p:sp>
        <p:nvSpPr>
          <p:cNvPr id="35884" name="Line 44"/>
          <p:cNvSpPr>
            <a:spLocks noChangeShapeType="1"/>
          </p:cNvSpPr>
          <p:nvPr/>
        </p:nvSpPr>
        <p:spPr bwMode="auto">
          <a:xfrm>
            <a:off x="5024438" y="2205038"/>
            <a:ext cx="2900362" cy="80962"/>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endParaRPr lang="en-US"/>
          </a:p>
        </p:txBody>
      </p:sp>
      <p:sp>
        <p:nvSpPr>
          <p:cNvPr id="35885" name="Rectangle 45"/>
          <p:cNvSpPr>
            <a:spLocks noChangeArrowheads="1"/>
          </p:cNvSpPr>
          <p:nvPr/>
        </p:nvSpPr>
        <p:spPr bwMode="auto">
          <a:xfrm>
            <a:off x="2193926" y="4251326"/>
            <a:ext cx="2929841"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lnSpc>
                <a:spcPct val="100000"/>
              </a:lnSpc>
              <a:spcBef>
                <a:spcPct val="0"/>
              </a:spcBef>
              <a:buClrTx/>
              <a:buFontTx/>
              <a:buNone/>
            </a:pPr>
            <a:r>
              <a:rPr lang="en-US" sz="2400"/>
              <a:t>Possible configuration</a:t>
            </a:r>
          </a:p>
        </p:txBody>
      </p:sp>
      <p:sp>
        <p:nvSpPr>
          <p:cNvPr id="2" name="Tijdelijke aanduiding voor datum 1"/>
          <p:cNvSpPr>
            <a:spLocks noGrp="1"/>
          </p:cNvSpPr>
          <p:nvPr>
            <p:ph type="dt" sz="half" idx="10"/>
          </p:nvPr>
        </p:nvSpPr>
        <p:spPr/>
        <p:txBody>
          <a:bodyPr/>
          <a:lstStyle/>
          <a:p>
            <a:fld id="{457774B4-BB43-48C0-8413-15C124B35DA9}" type="datetime1">
              <a:rPr lang="en-US" smtClean="0"/>
              <a:pPr/>
              <a:t>24-02-2015</a:t>
            </a:fld>
            <a:endParaRPr lang="en-US"/>
          </a:p>
        </p:txBody>
      </p:sp>
      <p:sp>
        <p:nvSpPr>
          <p:cNvPr id="3" name="Tekstvak 2"/>
          <p:cNvSpPr txBox="1"/>
          <p:nvPr/>
        </p:nvSpPr>
        <p:spPr>
          <a:xfrm>
            <a:off x="8024884" y="2205038"/>
            <a:ext cx="1610435" cy="369332"/>
          </a:xfrm>
          <a:prstGeom prst="rect">
            <a:avLst/>
          </a:prstGeom>
          <a:noFill/>
        </p:spPr>
        <p:txBody>
          <a:bodyPr wrap="square" rtlCol="0">
            <a:spAutoFit/>
          </a:bodyPr>
          <a:lstStyle/>
          <a:p>
            <a:r>
              <a:rPr lang="nl-NL" dirty="0" smtClean="0"/>
              <a:t>picture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8635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7" name="Rectangle 9"/>
          <p:cNvSpPr>
            <a:spLocks noGrp="1" noChangeArrowheads="1"/>
          </p:cNvSpPr>
          <p:nvPr>
            <p:ph type="title"/>
          </p:nvPr>
        </p:nvSpPr>
        <p:spPr>
          <a:xfrm>
            <a:off x="1752600" y="381001"/>
            <a:ext cx="7588250" cy="487363"/>
          </a:xfrm>
        </p:spPr>
        <p:txBody>
          <a:bodyPr>
            <a:noAutofit/>
          </a:bodyPr>
          <a:lstStyle/>
          <a:p>
            <a:r>
              <a:rPr lang="en-US" sz="4000" b="1" dirty="0">
                <a:solidFill>
                  <a:srgbClr val="FFFF00"/>
                </a:solidFill>
              </a:rPr>
              <a:t>Pulse Power is Real Power!!!!!!</a:t>
            </a:r>
          </a:p>
        </p:txBody>
      </p:sp>
      <p:sp>
        <p:nvSpPr>
          <p:cNvPr id="12" name="Slide Number Placeholder 4"/>
          <p:cNvSpPr>
            <a:spLocks noGrp="1"/>
          </p:cNvSpPr>
          <p:nvPr>
            <p:ph type="sldNum" sz="quarter" idx="12"/>
          </p:nvPr>
        </p:nvSpPr>
        <p:spPr/>
        <p:txBody>
          <a:bodyPr/>
          <a:lstStyle/>
          <a:p>
            <a:endParaRPr lang="en-US" sz="1000" dirty="0" smtClean="0"/>
          </a:p>
          <a:p>
            <a:r>
              <a:rPr lang="en-US" sz="1000" dirty="0"/>
              <a:t>slide </a:t>
            </a:r>
            <a:fld id="{2974EA0B-ACF9-BF43-B7E3-7A3908F6C61E}" type="slidenum">
              <a:rPr lang="en-US" sz="1000"/>
              <a:pPr/>
              <a:t>12</a:t>
            </a:fld>
            <a:endParaRPr lang="en-US" sz="1000" dirty="0"/>
          </a:p>
        </p:txBody>
      </p:sp>
      <p:sp>
        <p:nvSpPr>
          <p:cNvPr id="89091" name="Freeform 3"/>
          <p:cNvSpPr>
            <a:spLocks/>
          </p:cNvSpPr>
          <p:nvPr/>
        </p:nvSpPr>
        <p:spPr bwMode="auto">
          <a:xfrm>
            <a:off x="1752600" y="5575451"/>
            <a:ext cx="2895600" cy="914400"/>
          </a:xfrm>
          <a:custGeom>
            <a:avLst/>
            <a:gdLst/>
            <a:ahLst/>
            <a:cxnLst>
              <a:cxn ang="0">
                <a:pos x="0" y="248"/>
              </a:cxn>
              <a:cxn ang="0">
                <a:pos x="576" y="536"/>
              </a:cxn>
              <a:cxn ang="0">
                <a:pos x="1296" y="8"/>
              </a:cxn>
              <a:cxn ang="0">
                <a:pos x="1968" y="488"/>
              </a:cxn>
            </a:cxnLst>
            <a:rect l="0" t="0" r="r" b="b"/>
            <a:pathLst>
              <a:path w="1968" h="576">
                <a:moveTo>
                  <a:pt x="0" y="248"/>
                </a:moveTo>
                <a:cubicBezTo>
                  <a:pt x="180" y="412"/>
                  <a:pt x="360" y="576"/>
                  <a:pt x="576" y="536"/>
                </a:cubicBezTo>
                <a:cubicBezTo>
                  <a:pt x="792" y="496"/>
                  <a:pt x="1064" y="16"/>
                  <a:pt x="1296" y="8"/>
                </a:cubicBezTo>
                <a:cubicBezTo>
                  <a:pt x="1528" y="0"/>
                  <a:pt x="1856" y="408"/>
                  <a:pt x="1968" y="488"/>
                </a:cubicBezTo>
              </a:path>
            </a:pathLst>
          </a:custGeom>
          <a:noFill/>
          <a:ln w="31750" cap="flat" cmpd="sng">
            <a:solidFill>
              <a:schemeClr val="accent1"/>
            </a:solidFill>
            <a:prstDash val="solid"/>
            <a:round/>
            <a:headEnd type="none" w="sm" len="sm"/>
            <a:tailEnd type="none" w="sm" len="sm"/>
          </a:ln>
          <a:effectLst/>
        </p:spPr>
        <p:txBody>
          <a:bodyPr wrap="none" anchor="ctr">
            <a:prstTxWarp prst="textNoShape">
              <a:avLst/>
            </a:prstTxWarp>
          </a:bodyPr>
          <a:lstStyle/>
          <a:p>
            <a:endParaRPr lang="en-US"/>
          </a:p>
        </p:txBody>
      </p:sp>
      <p:sp>
        <p:nvSpPr>
          <p:cNvPr id="89092" name="Line 4"/>
          <p:cNvSpPr>
            <a:spLocks noChangeShapeType="1"/>
          </p:cNvSpPr>
          <p:nvPr/>
        </p:nvSpPr>
        <p:spPr bwMode="auto">
          <a:xfrm>
            <a:off x="5370514" y="6032651"/>
            <a:ext cx="2667000" cy="0"/>
          </a:xfrm>
          <a:prstGeom prst="line">
            <a:avLst/>
          </a:prstGeom>
          <a:noFill/>
          <a:ln w="57150">
            <a:solidFill>
              <a:schemeClr val="accent1"/>
            </a:solidFill>
            <a:round/>
            <a:headEnd type="none" w="sm" len="sm"/>
            <a:tailEnd type="stealth" w="sm" len="sm"/>
          </a:ln>
          <a:effectLst/>
        </p:spPr>
        <p:txBody>
          <a:bodyPr wrap="none" anchor="ctr">
            <a:prstTxWarp prst="textNoShape">
              <a:avLst/>
            </a:prstTxWarp>
          </a:bodyPr>
          <a:lstStyle/>
          <a:p>
            <a:endParaRPr lang="en-US"/>
          </a:p>
        </p:txBody>
      </p:sp>
      <p:sp>
        <p:nvSpPr>
          <p:cNvPr id="89093" name="Freeform 5"/>
          <p:cNvSpPr>
            <a:spLocks/>
          </p:cNvSpPr>
          <p:nvPr/>
        </p:nvSpPr>
        <p:spPr bwMode="auto">
          <a:xfrm>
            <a:off x="8743157" y="624682"/>
            <a:ext cx="304800" cy="6477000"/>
          </a:xfrm>
          <a:custGeom>
            <a:avLst/>
            <a:gdLst/>
            <a:ahLst/>
            <a:cxnLst>
              <a:cxn ang="0">
                <a:pos x="0" y="248"/>
              </a:cxn>
              <a:cxn ang="0">
                <a:pos x="576" y="536"/>
              </a:cxn>
              <a:cxn ang="0">
                <a:pos x="1296" y="8"/>
              </a:cxn>
              <a:cxn ang="0">
                <a:pos x="1968" y="488"/>
              </a:cxn>
            </a:cxnLst>
            <a:rect l="0" t="0" r="r" b="b"/>
            <a:pathLst>
              <a:path w="1968" h="576">
                <a:moveTo>
                  <a:pt x="0" y="248"/>
                </a:moveTo>
                <a:cubicBezTo>
                  <a:pt x="180" y="412"/>
                  <a:pt x="360" y="576"/>
                  <a:pt x="576" y="536"/>
                </a:cubicBezTo>
                <a:cubicBezTo>
                  <a:pt x="792" y="496"/>
                  <a:pt x="1064" y="16"/>
                  <a:pt x="1296" y="8"/>
                </a:cubicBezTo>
                <a:cubicBezTo>
                  <a:pt x="1528" y="0"/>
                  <a:pt x="1856" y="408"/>
                  <a:pt x="1968" y="488"/>
                </a:cubicBezTo>
              </a:path>
            </a:pathLst>
          </a:custGeom>
          <a:noFill/>
          <a:ln w="28575" cap="flat" cmpd="sng">
            <a:solidFill>
              <a:schemeClr val="accent1"/>
            </a:solidFill>
            <a:prstDash val="solid"/>
            <a:round/>
            <a:headEnd type="none" w="sm" len="sm"/>
            <a:tailEnd type="none" w="sm" len="sm"/>
          </a:ln>
          <a:effectLst/>
        </p:spPr>
        <p:txBody>
          <a:bodyPr wrap="none" anchor="ctr">
            <a:prstTxWarp prst="textNoShape">
              <a:avLst/>
            </a:prstTxWarp>
          </a:bodyPr>
          <a:lstStyle/>
          <a:p>
            <a:endParaRPr lang="en-US"/>
          </a:p>
        </p:txBody>
      </p:sp>
      <p:sp>
        <p:nvSpPr>
          <p:cNvPr id="89094" name="Text Box 6"/>
          <p:cNvSpPr txBox="1">
            <a:spLocks noChangeArrowheads="1"/>
          </p:cNvSpPr>
          <p:nvPr/>
        </p:nvSpPr>
        <p:spPr bwMode="auto">
          <a:xfrm>
            <a:off x="8037514" y="5628272"/>
            <a:ext cx="2630487" cy="457200"/>
          </a:xfrm>
          <a:prstGeom prst="rect">
            <a:avLst/>
          </a:prstGeom>
          <a:noFill/>
          <a:ln w="12700">
            <a:noFill/>
            <a:miter lim="800000"/>
            <a:headEnd type="none" w="sm" len="sm"/>
            <a:tailEnd type="none" w="sm" len="sm"/>
          </a:ln>
          <a:effectLst/>
        </p:spPr>
        <p:txBody>
          <a:bodyPr wrap="none" anchor="ctr">
            <a:prstTxWarp prst="textNoShape">
              <a:avLst/>
            </a:prstTxWarp>
            <a:spAutoFit/>
          </a:bodyPr>
          <a:lstStyle/>
          <a:p>
            <a:pPr algn="ctr" eaLnBrk="0" hangingPunct="0">
              <a:lnSpc>
                <a:spcPct val="100000"/>
              </a:lnSpc>
              <a:spcBef>
                <a:spcPct val="0"/>
              </a:spcBef>
              <a:buClrTx/>
              <a:buFontTx/>
              <a:buNone/>
            </a:pPr>
            <a:r>
              <a:rPr lang="en-US" sz="2400" i="1" dirty="0"/>
              <a:t>Compressed energy</a:t>
            </a:r>
          </a:p>
        </p:txBody>
      </p:sp>
      <p:sp>
        <p:nvSpPr>
          <p:cNvPr id="89095" name="Text Box 7"/>
          <p:cNvSpPr txBox="1">
            <a:spLocks noChangeArrowheads="1"/>
          </p:cNvSpPr>
          <p:nvPr/>
        </p:nvSpPr>
        <p:spPr bwMode="auto">
          <a:xfrm>
            <a:off x="1875368" y="5786735"/>
            <a:ext cx="2847446" cy="461665"/>
          </a:xfrm>
          <a:prstGeom prst="rect">
            <a:avLst/>
          </a:prstGeom>
          <a:noFill/>
          <a:ln w="12700">
            <a:noFill/>
            <a:miter lim="800000"/>
            <a:headEnd type="none" w="sm" len="sm"/>
            <a:tailEnd type="none" w="sm" len="sm"/>
          </a:ln>
          <a:effectLst/>
        </p:spPr>
        <p:txBody>
          <a:bodyPr wrap="none" anchor="ctr">
            <a:prstTxWarp prst="textNoShape">
              <a:avLst/>
            </a:prstTxWarp>
            <a:spAutoFit/>
          </a:bodyPr>
          <a:lstStyle/>
          <a:p>
            <a:pPr algn="ctr" eaLnBrk="0" hangingPunct="0">
              <a:lnSpc>
                <a:spcPct val="100000"/>
              </a:lnSpc>
              <a:spcBef>
                <a:spcPct val="0"/>
              </a:spcBef>
              <a:buClrTx/>
              <a:buFontTx/>
              <a:buNone/>
            </a:pPr>
            <a:r>
              <a:rPr lang="en-US" sz="2400" i="1" dirty="0"/>
              <a:t>Electric current 50 HZ</a:t>
            </a:r>
          </a:p>
        </p:txBody>
      </p:sp>
      <p:sp>
        <p:nvSpPr>
          <p:cNvPr id="89096" name="Text Box 8"/>
          <p:cNvSpPr txBox="1">
            <a:spLocks noChangeArrowheads="1"/>
          </p:cNvSpPr>
          <p:nvPr/>
        </p:nvSpPr>
        <p:spPr bwMode="auto">
          <a:xfrm>
            <a:off x="8617368" y="5223893"/>
            <a:ext cx="1646237" cy="457200"/>
          </a:xfrm>
          <a:prstGeom prst="rect">
            <a:avLst/>
          </a:prstGeom>
          <a:noFill/>
          <a:ln w="12700">
            <a:noFill/>
            <a:miter lim="800000"/>
            <a:headEnd type="none" w="sm" len="sm"/>
            <a:tailEnd type="none" w="sm" len="sm"/>
          </a:ln>
          <a:effectLst/>
        </p:spPr>
        <p:txBody>
          <a:bodyPr wrap="none" anchor="ctr">
            <a:prstTxWarp prst="textNoShape">
              <a:avLst/>
            </a:prstTxWarp>
            <a:spAutoFit/>
          </a:bodyPr>
          <a:lstStyle/>
          <a:p>
            <a:pPr algn="ctr" eaLnBrk="0" hangingPunct="0">
              <a:lnSpc>
                <a:spcPct val="100000"/>
              </a:lnSpc>
              <a:spcBef>
                <a:spcPct val="0"/>
              </a:spcBef>
              <a:buClrTx/>
              <a:buFontTx/>
              <a:buNone/>
            </a:pPr>
            <a:r>
              <a:rPr lang="en-US" sz="2400" i="1" dirty="0"/>
              <a:t>100000</a:t>
            </a:r>
            <a:r>
              <a:rPr lang="en-US" sz="2400" i="1" baseline="30000" dirty="0"/>
              <a:t>+</a:t>
            </a:r>
            <a:r>
              <a:rPr lang="en-US" sz="2400" i="1" dirty="0"/>
              <a:t> Hz</a:t>
            </a:r>
          </a:p>
        </p:txBody>
      </p:sp>
      <p:sp>
        <p:nvSpPr>
          <p:cNvPr id="2" name="Tijdelijke aanduiding voor datum 1"/>
          <p:cNvSpPr>
            <a:spLocks noGrp="1"/>
          </p:cNvSpPr>
          <p:nvPr>
            <p:ph type="dt" sz="half" idx="10"/>
          </p:nvPr>
        </p:nvSpPr>
        <p:spPr/>
        <p:txBody>
          <a:bodyPr/>
          <a:lstStyle/>
          <a:p>
            <a:fld id="{4335620E-E6A2-4743-929F-5ECB55B9F0BE}" type="datetime1">
              <a:rPr lang="en-US" smtClean="0"/>
              <a:pPr/>
              <a:t>24-02-2015</a:t>
            </a:fld>
            <a:endParaRPr lang="en-US"/>
          </a:p>
        </p:txBody>
      </p:sp>
      <p:sp>
        <p:nvSpPr>
          <p:cNvPr id="3" name="Tekstvak 2"/>
          <p:cNvSpPr txBox="1"/>
          <p:nvPr/>
        </p:nvSpPr>
        <p:spPr>
          <a:xfrm>
            <a:off x="4868214" y="2073499"/>
            <a:ext cx="775149" cy="369332"/>
          </a:xfrm>
          <a:prstGeom prst="rect">
            <a:avLst/>
          </a:prstGeom>
          <a:noFill/>
        </p:spPr>
        <p:txBody>
          <a:bodyPr wrap="none" rtlCol="0">
            <a:spAutoFit/>
          </a:bodyPr>
          <a:lstStyle/>
          <a:p>
            <a:r>
              <a:rPr lang="nl-NL" dirty="0" smtClean="0"/>
              <a:t>Movie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2219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19200" y="0"/>
            <a:ext cx="9144000" cy="2133600"/>
          </a:xfrm>
          <a:noFill/>
          <a:ln/>
          <a:effectLst/>
        </p:spPr>
        <p:txBody>
          <a:bodyPr vert="horz" lIns="92075" tIns="46038" rIns="92075" bIns="46038" rtlCol="0" anchor="ctr">
            <a:normAutofit/>
          </a:bodyPr>
          <a:lstStyle/>
          <a:p>
            <a:pPr algn="ctr">
              <a:lnSpc>
                <a:spcPct val="85000"/>
              </a:lnSpc>
            </a:pPr>
            <a:r>
              <a:rPr lang="en-US" dirty="0"/>
              <a:t>Scale removal </a:t>
            </a:r>
            <a:br>
              <a:rPr lang="en-US" dirty="0"/>
            </a:br>
            <a:r>
              <a:rPr lang="en-US" sz="2000" dirty="0"/>
              <a:t>by</a:t>
            </a:r>
            <a:r>
              <a:rPr lang="en-US" dirty="0"/>
              <a:t/>
            </a:r>
            <a:br>
              <a:rPr lang="en-US" dirty="0"/>
            </a:br>
            <a:r>
              <a:rPr lang="en-US" dirty="0"/>
              <a:t>pulse power technology</a:t>
            </a:r>
            <a:endParaRPr lang="en-US" sz="2400" dirty="0"/>
          </a:p>
        </p:txBody>
      </p:sp>
      <p:sp>
        <p:nvSpPr>
          <p:cNvPr id="77829" name="Rectangle 5"/>
          <p:cNvSpPr>
            <a:spLocks noChangeArrowheads="1"/>
          </p:cNvSpPr>
          <p:nvPr/>
        </p:nvSpPr>
        <p:spPr bwMode="auto">
          <a:xfrm>
            <a:off x="2673350" y="2825751"/>
            <a:ext cx="234782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lnSpc>
                <a:spcPct val="100000"/>
              </a:lnSpc>
              <a:spcBef>
                <a:spcPct val="0"/>
              </a:spcBef>
              <a:buClrTx/>
              <a:buFontTx/>
              <a:buNone/>
            </a:pPr>
            <a:r>
              <a:rPr lang="en-US" sz="2400"/>
              <a:t>Before treatment</a:t>
            </a:r>
          </a:p>
        </p:txBody>
      </p:sp>
      <p:sp>
        <p:nvSpPr>
          <p:cNvPr id="77830" name="Rectangle 6"/>
          <p:cNvSpPr>
            <a:spLocks noChangeArrowheads="1"/>
          </p:cNvSpPr>
          <p:nvPr/>
        </p:nvSpPr>
        <p:spPr bwMode="auto">
          <a:xfrm>
            <a:off x="7219950" y="2808289"/>
            <a:ext cx="2155718"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lnSpc>
                <a:spcPct val="100000"/>
              </a:lnSpc>
              <a:spcBef>
                <a:spcPct val="0"/>
              </a:spcBef>
              <a:buClrTx/>
              <a:buFontTx/>
              <a:buNone/>
            </a:pPr>
            <a:r>
              <a:rPr lang="en-US" sz="2400"/>
              <a:t>After treatment</a:t>
            </a:r>
          </a:p>
        </p:txBody>
      </p:sp>
      <p:sp>
        <p:nvSpPr>
          <p:cNvPr id="2" name="Tijdelijke aanduiding voor datum 1"/>
          <p:cNvSpPr>
            <a:spLocks noGrp="1"/>
          </p:cNvSpPr>
          <p:nvPr>
            <p:ph type="dt" sz="half" idx="10"/>
          </p:nvPr>
        </p:nvSpPr>
        <p:spPr/>
        <p:txBody>
          <a:bodyPr/>
          <a:lstStyle/>
          <a:p>
            <a:fld id="{6A610E86-3256-41D4-915C-83BF58E4395D}" type="datetime1">
              <a:rPr lang="en-US" smtClean="0"/>
              <a:pPr/>
              <a:t>24-02-2015</a:t>
            </a:fld>
            <a:endParaRPr lang="en-US"/>
          </a:p>
        </p:txBody>
      </p:sp>
      <p:sp>
        <p:nvSpPr>
          <p:cNvPr id="3" name="Tijdelijke aanduiding voor dianummer 2"/>
          <p:cNvSpPr>
            <a:spLocks noGrp="1"/>
          </p:cNvSpPr>
          <p:nvPr>
            <p:ph type="sldNum" sz="quarter" idx="12"/>
          </p:nvPr>
        </p:nvSpPr>
        <p:spPr/>
        <p:txBody>
          <a:bodyPr/>
          <a:lstStyle/>
          <a:p>
            <a:fld id="{D5F176DB-5BE7-4658-A172-7CE8068A7787}" type="slidenum">
              <a:rPr lang="en-US" smtClean="0"/>
              <a:pPr/>
              <a:t>13</a:t>
            </a:fld>
            <a:endParaRPr lang="en-US"/>
          </a:p>
        </p:txBody>
      </p:sp>
      <p:sp>
        <p:nvSpPr>
          <p:cNvPr id="4" name="Tekstvak 3"/>
          <p:cNvSpPr txBox="1"/>
          <p:nvPr/>
        </p:nvSpPr>
        <p:spPr>
          <a:xfrm>
            <a:off x="4462818" y="4203510"/>
            <a:ext cx="2224585" cy="369332"/>
          </a:xfrm>
          <a:prstGeom prst="rect">
            <a:avLst/>
          </a:prstGeom>
          <a:noFill/>
        </p:spPr>
        <p:txBody>
          <a:bodyPr wrap="square" rtlCol="0">
            <a:spAutoFit/>
          </a:bodyPr>
          <a:lstStyle/>
          <a:p>
            <a:r>
              <a:rPr lang="nl-NL" dirty="0" smtClean="0"/>
              <a:t>Pictures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86455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noFill/>
          <a:ln/>
        </p:spPr>
        <p:txBody>
          <a:bodyPr>
            <a:normAutofit/>
          </a:bodyPr>
          <a:lstStyle/>
          <a:p>
            <a:pPr algn="l"/>
            <a:r>
              <a:rPr lang="en-US" dirty="0">
                <a:solidFill>
                  <a:schemeClr val="tx2"/>
                </a:solidFill>
                <a:effectLst>
                  <a:outerShdw blurRad="38100" dist="38100" dir="2700000" algn="tl">
                    <a:srgbClr val="FFFFFF"/>
                  </a:outerShdw>
                </a:effectLst>
              </a:rPr>
              <a:t>Hydraulic </a:t>
            </a:r>
            <a:r>
              <a:rPr lang="en-US" dirty="0" smtClean="0">
                <a:solidFill>
                  <a:schemeClr val="tx2"/>
                </a:solidFill>
                <a:effectLst>
                  <a:outerShdw blurRad="38100" dist="38100" dir="2700000" algn="tl">
                    <a:srgbClr val="FFFFFF"/>
                  </a:outerShdw>
                </a:effectLst>
              </a:rPr>
              <a:t>fracturing</a:t>
            </a:r>
            <a:br>
              <a:rPr lang="en-US" dirty="0" smtClean="0">
                <a:solidFill>
                  <a:schemeClr val="tx2"/>
                </a:solidFill>
                <a:effectLst>
                  <a:outerShdw blurRad="38100" dist="38100" dir="2700000" algn="tl">
                    <a:srgbClr val="FFFFFF"/>
                  </a:outerShdw>
                </a:effectLst>
              </a:rPr>
            </a:br>
            <a:r>
              <a:rPr lang="en-US" dirty="0" smtClean="0">
                <a:solidFill>
                  <a:schemeClr val="tx2"/>
                </a:solidFill>
                <a:effectLst>
                  <a:outerShdw blurRad="38100" dist="38100" dir="2700000" algn="tl">
                    <a:srgbClr val="FFFFFF"/>
                  </a:outerShdw>
                </a:effectLst>
              </a:rPr>
              <a:t>		</a:t>
            </a:r>
            <a:r>
              <a:rPr lang="en-US" dirty="0" smtClean="0">
                <a:solidFill>
                  <a:schemeClr val="bg1">
                    <a:lumMod val="65000"/>
                  </a:schemeClr>
                </a:solidFill>
                <a:effectLst>
                  <a:outerShdw blurRad="38100" dist="38100" dir="2700000" algn="tl">
                    <a:srgbClr val="FFFFFF"/>
                  </a:outerShdw>
                </a:effectLst>
              </a:rPr>
              <a:t>development options</a:t>
            </a:r>
            <a:endParaRPr lang="en-US" dirty="0">
              <a:solidFill>
                <a:schemeClr val="bg1">
                  <a:lumMod val="65000"/>
                </a:schemeClr>
              </a:solidFill>
              <a:effectLst>
                <a:outerShdw blurRad="38100" dist="38100" dir="2700000" algn="tl">
                  <a:srgbClr val="FFFFFF"/>
                </a:outerShdw>
              </a:effectLst>
            </a:endParaRPr>
          </a:p>
        </p:txBody>
      </p:sp>
      <p:sp>
        <p:nvSpPr>
          <p:cNvPr id="2" name="Ondertitel 1"/>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1952638"/>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C7CAD6-5912-F34E-9F66-206554AC1126}" type="slidenum">
              <a:rPr lang="en-US" sz="1200" smtClean="0"/>
              <a:pPr/>
              <a:t>15</a:t>
            </a:fld>
            <a:endParaRPr lang="en-US" sz="1200" dirty="0"/>
          </a:p>
        </p:txBody>
      </p:sp>
      <p:grpSp>
        <p:nvGrpSpPr>
          <p:cNvPr id="9" name="Groep 8"/>
          <p:cNvGrpSpPr/>
          <p:nvPr/>
        </p:nvGrpSpPr>
        <p:grpSpPr>
          <a:xfrm>
            <a:off x="2124223" y="3094892"/>
            <a:ext cx="7357755" cy="3118303"/>
            <a:chOff x="365761" y="1182323"/>
            <a:chExt cx="7684287" cy="4025388"/>
          </a:xfrm>
        </p:grpSpPr>
        <p:sp>
          <p:nvSpPr>
            <p:cNvPr id="22" name="Oval 3"/>
            <p:cNvSpPr>
              <a:spLocks noChangeArrowheads="1"/>
            </p:cNvSpPr>
            <p:nvPr/>
          </p:nvSpPr>
          <p:spPr bwMode="auto">
            <a:xfrm>
              <a:off x="365761" y="1182323"/>
              <a:ext cx="5486400" cy="4025388"/>
            </a:xfrm>
            <a:prstGeom prst="ellipse">
              <a:avLst/>
            </a:prstGeom>
            <a:noFill/>
            <a:ln w="12600">
              <a:noFill/>
              <a:miter lim="800000"/>
              <a:headEnd/>
              <a:tailEnd/>
            </a:ln>
          </p:spPr>
          <p:txBody>
            <a:bodyPr wrap="none" anchor="ctr"/>
            <a:lstStyle/>
            <a:p>
              <a:endParaRPr lang="en-US" sz="2800" dirty="0">
                <a:solidFill>
                  <a:srgbClr val="FFFF00"/>
                </a:solidFill>
              </a:endParaRPr>
            </a:p>
          </p:txBody>
        </p:sp>
        <p:sp>
          <p:nvSpPr>
            <p:cNvPr id="24" name="Text Box 7"/>
            <p:cNvSpPr txBox="1">
              <a:spLocks noChangeArrowheads="1"/>
            </p:cNvSpPr>
            <p:nvPr/>
          </p:nvSpPr>
          <p:spPr bwMode="auto">
            <a:xfrm>
              <a:off x="3420667" y="3086057"/>
              <a:ext cx="4629381" cy="1753151"/>
            </a:xfrm>
            <a:prstGeom prst="rect">
              <a:avLst/>
            </a:prstGeom>
            <a:noFill/>
            <a:ln w="9525">
              <a:noFill/>
              <a:round/>
              <a:headEnd/>
              <a:tailEnd/>
            </a:ln>
          </p:spPr>
          <p:txBody>
            <a:bodyPr lIns="62308" tIns="32400" rIns="62308" bIns="32400">
              <a:spAutoFit/>
            </a:bodyPr>
            <a:lstStyle/>
            <a:p>
              <a:pPr algn="ctr">
                <a:spcBef>
                  <a:spcPts val="865"/>
                </a:spcBef>
                <a:tabLst>
                  <a:tab pos="0" algn="l"/>
                  <a:tab pos="309937" algn="l"/>
                  <a:tab pos="620972" algn="l"/>
                  <a:tab pos="932008" algn="l"/>
                  <a:tab pos="1243044" algn="l"/>
                  <a:tab pos="1554080" algn="l"/>
                  <a:tab pos="1865115" algn="l"/>
                  <a:tab pos="2176151" algn="l"/>
                  <a:tab pos="2487187" algn="l"/>
                  <a:tab pos="2798222" algn="l"/>
                  <a:tab pos="3109258" algn="l"/>
                  <a:tab pos="3420293" algn="l"/>
                  <a:tab pos="3731330" algn="l"/>
                  <a:tab pos="4042364" algn="l"/>
                  <a:tab pos="4353401" algn="l"/>
                  <a:tab pos="4664436" algn="l"/>
                  <a:tab pos="4975472" algn="l"/>
                  <a:tab pos="5286507" algn="l"/>
                  <a:tab pos="5597543" algn="l"/>
                  <a:tab pos="5908579" algn="l"/>
                  <a:tab pos="6219614" algn="l"/>
                </a:tabLst>
              </a:pPr>
              <a:r>
                <a:rPr lang="en-GB" sz="2800" b="1" dirty="0">
                  <a:solidFill>
                    <a:srgbClr val="FFFF00"/>
                  </a:solidFill>
                  <a:latin typeface="Arial" charset="0"/>
                </a:rPr>
                <a:t>Optimum connection between reservoir and well </a:t>
              </a:r>
            </a:p>
          </p:txBody>
        </p:sp>
      </p:grpSp>
      <p:sp>
        <p:nvSpPr>
          <p:cNvPr id="72" name="Ovaal 71"/>
          <p:cNvSpPr/>
          <p:nvPr/>
        </p:nvSpPr>
        <p:spPr>
          <a:xfrm>
            <a:off x="7939000" y="3266834"/>
            <a:ext cx="2171700"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Content Placeholder 2"/>
          <p:cNvSpPr txBox="1">
            <a:spLocks/>
          </p:cNvSpPr>
          <p:nvPr/>
        </p:nvSpPr>
        <p:spPr>
          <a:xfrm>
            <a:off x="2713935" y="1025617"/>
            <a:ext cx="6172200" cy="565181"/>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buFont typeface="Wingdings 3" panose="05040102010807070707" pitchFamily="18" charset="2"/>
              <a:buNone/>
            </a:pPr>
            <a:r>
              <a:rPr lang="en-US" b="1" dirty="0" smtClean="0">
                <a:solidFill>
                  <a:srgbClr val="FFFF00"/>
                </a:solidFill>
                <a:latin typeface="+mj-lt"/>
              </a:rPr>
              <a:t>IT’S ALL ABOUT IMPROVING THE INFLOW</a:t>
            </a:r>
            <a:endParaRPr lang="en-US" b="1" dirty="0">
              <a:solidFill>
                <a:srgbClr val="FFFF00"/>
              </a:solidFill>
              <a:latin typeface="+mj-lt"/>
            </a:endParaRPr>
          </a:p>
        </p:txBody>
      </p:sp>
      <p:sp>
        <p:nvSpPr>
          <p:cNvPr id="75" name="Ovaal 74"/>
          <p:cNvSpPr/>
          <p:nvPr/>
        </p:nvSpPr>
        <p:spPr>
          <a:xfrm>
            <a:off x="1971339" y="189731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6" name="Groep 75"/>
          <p:cNvGrpSpPr/>
          <p:nvPr/>
        </p:nvGrpSpPr>
        <p:grpSpPr>
          <a:xfrm>
            <a:off x="1162330" y="1151073"/>
            <a:ext cx="1855604" cy="1721571"/>
            <a:chOff x="819662" y="2732356"/>
            <a:chExt cx="2474138" cy="2295429"/>
          </a:xfrm>
        </p:grpSpPr>
        <p:cxnSp>
          <p:nvCxnSpPr>
            <p:cNvPr id="77" name="Rechte verbindingslijn met pijl 76"/>
            <p:cNvCxnSpPr/>
            <p:nvPr/>
          </p:nvCxnSpPr>
          <p:spPr>
            <a:xfrm>
              <a:off x="1132833" y="2967111"/>
              <a:ext cx="772167" cy="766689"/>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Rechte verbindingslijn met pijl 77"/>
            <p:cNvCxnSpPr/>
            <p:nvPr/>
          </p:nvCxnSpPr>
          <p:spPr>
            <a:xfrm flipV="1">
              <a:off x="980783" y="4000647"/>
              <a:ext cx="848017" cy="285457"/>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Rechte verbindingslijn met pijl 78"/>
            <p:cNvCxnSpPr/>
            <p:nvPr/>
          </p:nvCxnSpPr>
          <p:spPr>
            <a:xfrm>
              <a:off x="928540" y="3281875"/>
              <a:ext cx="872930" cy="532814"/>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p:cNvCxnSpPr/>
            <p:nvPr/>
          </p:nvCxnSpPr>
          <p:spPr>
            <a:xfrm flipV="1">
              <a:off x="819662" y="3891511"/>
              <a:ext cx="1025257" cy="8134"/>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p:cNvCxnSpPr/>
            <p:nvPr/>
          </p:nvCxnSpPr>
          <p:spPr>
            <a:xfrm>
              <a:off x="1592726" y="2823358"/>
              <a:ext cx="375944" cy="862525"/>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Rechte verbindingslijn met pijl 81"/>
            <p:cNvCxnSpPr/>
            <p:nvPr/>
          </p:nvCxnSpPr>
          <p:spPr>
            <a:xfrm flipH="1" flipV="1">
              <a:off x="2150300" y="4017470"/>
              <a:ext cx="399259" cy="959037"/>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Rechte verbindingslijn met pijl 82"/>
            <p:cNvCxnSpPr/>
            <p:nvPr/>
          </p:nvCxnSpPr>
          <p:spPr>
            <a:xfrm>
              <a:off x="2044870" y="2732356"/>
              <a:ext cx="12530" cy="960999"/>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Rechte verbindingslijn met pijl 83"/>
            <p:cNvCxnSpPr/>
            <p:nvPr/>
          </p:nvCxnSpPr>
          <p:spPr>
            <a:xfrm flipH="1" flipV="1">
              <a:off x="2071099" y="4062338"/>
              <a:ext cx="10258" cy="890662"/>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Rechte verbindingslijn met pijl 84"/>
            <p:cNvCxnSpPr/>
            <p:nvPr/>
          </p:nvCxnSpPr>
          <p:spPr>
            <a:xfrm flipH="1">
              <a:off x="2159978" y="2967111"/>
              <a:ext cx="404444" cy="703091"/>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Rechte verbindingslijn met pijl 85"/>
            <p:cNvCxnSpPr/>
            <p:nvPr/>
          </p:nvCxnSpPr>
          <p:spPr>
            <a:xfrm flipH="1" flipV="1">
              <a:off x="2261363" y="3899095"/>
              <a:ext cx="1032437" cy="9378"/>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Rechte verbindingslijn met pijl 86"/>
            <p:cNvCxnSpPr/>
            <p:nvPr/>
          </p:nvCxnSpPr>
          <p:spPr>
            <a:xfrm flipH="1">
              <a:off x="2256847" y="3318656"/>
              <a:ext cx="862838" cy="482433"/>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Rechte verbindingslijn met pijl 87"/>
            <p:cNvCxnSpPr/>
            <p:nvPr/>
          </p:nvCxnSpPr>
          <p:spPr>
            <a:xfrm flipH="1" flipV="1">
              <a:off x="2202819" y="4010708"/>
              <a:ext cx="862838" cy="791189"/>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Rechte verbindingslijn met pijl 88"/>
            <p:cNvCxnSpPr/>
            <p:nvPr/>
          </p:nvCxnSpPr>
          <p:spPr>
            <a:xfrm flipV="1">
              <a:off x="1289211" y="4127060"/>
              <a:ext cx="584632" cy="900725"/>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Rechte verbindingslijn met pijl 89"/>
            <p:cNvCxnSpPr/>
            <p:nvPr/>
          </p:nvCxnSpPr>
          <p:spPr>
            <a:xfrm flipH="1" flipV="1">
              <a:off x="2229204" y="3969243"/>
              <a:ext cx="1047398" cy="370341"/>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Ovaal 90"/>
          <p:cNvSpPr/>
          <p:nvPr/>
        </p:nvSpPr>
        <p:spPr>
          <a:xfrm>
            <a:off x="8910550" y="316967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2" name="Groep 91"/>
          <p:cNvGrpSpPr/>
          <p:nvPr/>
        </p:nvGrpSpPr>
        <p:grpSpPr>
          <a:xfrm>
            <a:off x="7116171" y="2344794"/>
            <a:ext cx="3995909" cy="1984529"/>
            <a:chOff x="4694092" y="2490933"/>
            <a:chExt cx="5327879" cy="2646038"/>
          </a:xfrm>
        </p:grpSpPr>
        <p:cxnSp>
          <p:nvCxnSpPr>
            <p:cNvPr id="93" name="Rechte verbindingslijn met pijl 92"/>
            <p:cNvCxnSpPr/>
            <p:nvPr/>
          </p:nvCxnSpPr>
          <p:spPr>
            <a:xfrm>
              <a:off x="5935464" y="2685757"/>
              <a:ext cx="12530" cy="960999"/>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Rechte verbindingslijn met pijl 93"/>
            <p:cNvCxnSpPr/>
            <p:nvPr/>
          </p:nvCxnSpPr>
          <p:spPr>
            <a:xfrm>
              <a:off x="6194220" y="2662384"/>
              <a:ext cx="12530" cy="960999"/>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Rechte verbindingslijn met pijl 94"/>
            <p:cNvCxnSpPr/>
            <p:nvPr/>
          </p:nvCxnSpPr>
          <p:spPr>
            <a:xfrm>
              <a:off x="6498502" y="2643994"/>
              <a:ext cx="12530" cy="960999"/>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Rechte verbindingslijn met pijl 95"/>
            <p:cNvCxnSpPr/>
            <p:nvPr/>
          </p:nvCxnSpPr>
          <p:spPr>
            <a:xfrm>
              <a:off x="6780021" y="2616151"/>
              <a:ext cx="12530" cy="960999"/>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Rechte verbindingslijn met pijl 96"/>
            <p:cNvCxnSpPr/>
            <p:nvPr/>
          </p:nvCxnSpPr>
          <p:spPr>
            <a:xfrm>
              <a:off x="7189071" y="2490933"/>
              <a:ext cx="12530" cy="960999"/>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Rechte verbindingslijn met pijl 97"/>
            <p:cNvCxnSpPr/>
            <p:nvPr/>
          </p:nvCxnSpPr>
          <p:spPr>
            <a:xfrm>
              <a:off x="7624758" y="2629779"/>
              <a:ext cx="12530" cy="960999"/>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Rechte verbindingslijn met pijl 98"/>
            <p:cNvCxnSpPr/>
            <p:nvPr/>
          </p:nvCxnSpPr>
          <p:spPr>
            <a:xfrm flipH="1" flipV="1">
              <a:off x="6498239" y="3899095"/>
              <a:ext cx="21310" cy="959036"/>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Rechte verbindingslijn met pijl 99"/>
            <p:cNvCxnSpPr/>
            <p:nvPr/>
          </p:nvCxnSpPr>
          <p:spPr>
            <a:xfrm>
              <a:off x="8609593" y="2629778"/>
              <a:ext cx="12530" cy="960999"/>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Rechte verbindingslijn met pijl 100"/>
            <p:cNvCxnSpPr/>
            <p:nvPr/>
          </p:nvCxnSpPr>
          <p:spPr>
            <a:xfrm>
              <a:off x="8291326" y="2598873"/>
              <a:ext cx="12530" cy="960999"/>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Rechte verbindingslijn met pijl 101"/>
            <p:cNvCxnSpPr/>
            <p:nvPr/>
          </p:nvCxnSpPr>
          <p:spPr>
            <a:xfrm>
              <a:off x="7924800" y="2621635"/>
              <a:ext cx="12530" cy="960999"/>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Rechte verbindingslijn met pijl 102"/>
            <p:cNvCxnSpPr/>
            <p:nvPr/>
          </p:nvCxnSpPr>
          <p:spPr>
            <a:xfrm flipV="1">
              <a:off x="7054044" y="3909351"/>
              <a:ext cx="1165" cy="1159084"/>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Rechte verbindingslijn met pijl 103"/>
            <p:cNvCxnSpPr/>
            <p:nvPr/>
          </p:nvCxnSpPr>
          <p:spPr>
            <a:xfrm>
              <a:off x="4729604" y="3720318"/>
              <a:ext cx="972443" cy="15752"/>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Rechte verbindingslijn met pijl 104"/>
            <p:cNvCxnSpPr/>
            <p:nvPr/>
          </p:nvCxnSpPr>
          <p:spPr>
            <a:xfrm flipV="1">
              <a:off x="5118217" y="3908473"/>
              <a:ext cx="604201" cy="377631"/>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Rechte verbindingslijn met pijl 105"/>
            <p:cNvCxnSpPr/>
            <p:nvPr/>
          </p:nvCxnSpPr>
          <p:spPr>
            <a:xfrm flipH="1" flipV="1">
              <a:off x="6240423" y="3921180"/>
              <a:ext cx="7050" cy="1031820"/>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Rechte verbindingslijn met pijl 106"/>
            <p:cNvCxnSpPr/>
            <p:nvPr/>
          </p:nvCxnSpPr>
          <p:spPr>
            <a:xfrm flipH="1" flipV="1">
              <a:off x="6765478" y="3899097"/>
              <a:ext cx="10399" cy="1077410"/>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Rechte verbindingslijn met pijl 107"/>
            <p:cNvCxnSpPr/>
            <p:nvPr/>
          </p:nvCxnSpPr>
          <p:spPr>
            <a:xfrm flipV="1">
              <a:off x="7582824" y="3921180"/>
              <a:ext cx="14913" cy="957832"/>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Rechte verbindingslijn met pijl 108"/>
            <p:cNvCxnSpPr/>
            <p:nvPr/>
          </p:nvCxnSpPr>
          <p:spPr>
            <a:xfrm flipV="1">
              <a:off x="7265970" y="4000647"/>
              <a:ext cx="0" cy="1136324"/>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Rechte verbindingslijn met pijl 109"/>
            <p:cNvCxnSpPr/>
            <p:nvPr/>
          </p:nvCxnSpPr>
          <p:spPr>
            <a:xfrm flipH="1" flipV="1">
              <a:off x="7848503" y="3924294"/>
              <a:ext cx="5455" cy="983435"/>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Rechte verbindingslijn met pijl 110"/>
            <p:cNvCxnSpPr/>
            <p:nvPr/>
          </p:nvCxnSpPr>
          <p:spPr>
            <a:xfrm flipH="1" flipV="1">
              <a:off x="5941729" y="3975253"/>
              <a:ext cx="7050" cy="1031820"/>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Rechte verbindingslijn met pijl 111"/>
            <p:cNvCxnSpPr/>
            <p:nvPr/>
          </p:nvCxnSpPr>
          <p:spPr>
            <a:xfrm flipH="1" flipV="1">
              <a:off x="8627310" y="3928415"/>
              <a:ext cx="7050" cy="1031820"/>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Rechte verbindingslijn met pijl 112"/>
            <p:cNvCxnSpPr/>
            <p:nvPr/>
          </p:nvCxnSpPr>
          <p:spPr>
            <a:xfrm flipH="1" flipV="1">
              <a:off x="8276645" y="3928415"/>
              <a:ext cx="7050" cy="1031820"/>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Rechte verbindingslijn met pijl 113"/>
            <p:cNvCxnSpPr/>
            <p:nvPr/>
          </p:nvCxnSpPr>
          <p:spPr>
            <a:xfrm>
              <a:off x="5455418" y="2881916"/>
              <a:ext cx="311047" cy="617558"/>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Rechte verbindingslijn met pijl 114"/>
            <p:cNvCxnSpPr/>
            <p:nvPr/>
          </p:nvCxnSpPr>
          <p:spPr>
            <a:xfrm>
              <a:off x="4694092" y="3391659"/>
              <a:ext cx="1039132" cy="226284"/>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Rechte verbindingslijn met pijl 115"/>
            <p:cNvCxnSpPr/>
            <p:nvPr/>
          </p:nvCxnSpPr>
          <p:spPr>
            <a:xfrm flipH="1">
              <a:off x="8812164" y="2831050"/>
              <a:ext cx="564035" cy="717232"/>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Rechte verbindingslijn met pijl 116"/>
            <p:cNvCxnSpPr/>
            <p:nvPr/>
          </p:nvCxnSpPr>
          <p:spPr>
            <a:xfrm flipH="1" flipV="1">
              <a:off x="8793951" y="3911275"/>
              <a:ext cx="368047" cy="127325"/>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Rechte verbindingslijn met pijl 117"/>
            <p:cNvCxnSpPr/>
            <p:nvPr/>
          </p:nvCxnSpPr>
          <p:spPr>
            <a:xfrm flipH="1">
              <a:off x="8923547" y="3710501"/>
              <a:ext cx="1098424" cy="17693"/>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Rechte verbindingslijn met pijl 118"/>
            <p:cNvCxnSpPr/>
            <p:nvPr/>
          </p:nvCxnSpPr>
          <p:spPr>
            <a:xfrm flipH="1" flipV="1">
              <a:off x="8733633" y="3928415"/>
              <a:ext cx="410983" cy="791189"/>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Rechte verbindingslijn met pijl 119"/>
            <p:cNvCxnSpPr/>
            <p:nvPr/>
          </p:nvCxnSpPr>
          <p:spPr>
            <a:xfrm flipH="1">
              <a:off x="9001963" y="3370485"/>
              <a:ext cx="912946" cy="234508"/>
            </a:xfrm>
            <a:prstGeom prst="straightConnector1">
              <a:avLst/>
            </a:prstGeom>
            <a:ln>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PIJL-RECHTS 15"/>
          <p:cNvSpPr/>
          <p:nvPr/>
        </p:nvSpPr>
        <p:spPr>
          <a:xfrm rot="921973">
            <a:off x="3867063" y="2400572"/>
            <a:ext cx="2504049" cy="29323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2" name="Tijdelijke aanduiding voor datum 121"/>
          <p:cNvSpPr>
            <a:spLocks noGrp="1"/>
          </p:cNvSpPr>
          <p:nvPr>
            <p:ph type="dt" sz="half" idx="10"/>
          </p:nvPr>
        </p:nvSpPr>
        <p:spPr/>
        <p:txBody>
          <a:bodyPr/>
          <a:lstStyle/>
          <a:p>
            <a:fld id="{590B67D0-B265-4070-9EDE-3C85F745707A}" type="datetime1">
              <a:rPr lang="en-US" smtClean="0"/>
              <a:pPr/>
              <a:t>24-02-2015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303682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childTnLst>
                          </p:cTn>
                        </p:par>
                        <p:par>
                          <p:cTn id="18" fill="hold">
                            <p:stCondLst>
                              <p:cond delay="0"/>
                            </p:stCondLst>
                            <p:childTnLst>
                              <p:par>
                                <p:cTn id="19" presetID="53" presetClass="entr" presetSubtype="16" fill="hold" nodeType="afterEffect">
                                  <p:stCondLst>
                                    <p:cond delay="25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6"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3692" dirty="0">
                <a:solidFill>
                  <a:srgbClr val="819DF1"/>
                </a:solidFill>
                <a:latin typeface="Arial Unicode MS" pitchFamily="34" charset="-128"/>
              </a:rPr>
              <a:t>First Hydraulic Fracture Treatment - 1947</a:t>
            </a:r>
            <a:endParaRPr lang="en-US" sz="3692" dirty="0"/>
          </a:p>
        </p:txBody>
      </p:sp>
      <p:sp>
        <p:nvSpPr>
          <p:cNvPr id="5" name="Slide Number Placeholder 4"/>
          <p:cNvSpPr>
            <a:spLocks noGrp="1"/>
          </p:cNvSpPr>
          <p:nvPr>
            <p:ph type="sldNum" sz="quarter" idx="12"/>
          </p:nvPr>
        </p:nvSpPr>
        <p:spPr/>
        <p:txBody>
          <a:bodyPr/>
          <a:lstStyle/>
          <a:p>
            <a:fld id="{B9C7CAD6-5912-F34E-9F66-206554AC1126}" type="slidenum">
              <a:rPr lang="en-US" smtClean="0"/>
              <a:pPr/>
              <a:t>16</a:t>
            </a:fld>
            <a:endParaRPr lang="en-US" dirty="0"/>
          </a:p>
        </p:txBody>
      </p:sp>
      <p:sp>
        <p:nvSpPr>
          <p:cNvPr id="2" name="Tijdelijke aanduiding voor datum 1"/>
          <p:cNvSpPr>
            <a:spLocks noGrp="1"/>
          </p:cNvSpPr>
          <p:nvPr>
            <p:ph type="dt" sz="half" idx="10"/>
          </p:nvPr>
        </p:nvSpPr>
        <p:spPr/>
        <p:txBody>
          <a:bodyPr/>
          <a:lstStyle/>
          <a:p>
            <a:fld id="{3AAD0607-FB59-4462-B683-D2E7A3B64916}" type="datetime1">
              <a:rPr lang="en-US" smtClean="0"/>
              <a:pPr/>
              <a:t>24-02-2015</a:t>
            </a:fld>
            <a:endParaRPr lang="en-US"/>
          </a:p>
        </p:txBody>
      </p:sp>
      <p:sp>
        <p:nvSpPr>
          <p:cNvPr id="3" name="Tijdelijke aanduiding voor inhoud 2"/>
          <p:cNvSpPr>
            <a:spLocks noGrp="1"/>
          </p:cNvSpPr>
          <p:nvPr>
            <p:ph idx="1"/>
          </p:nvPr>
        </p:nvSpPr>
        <p:spPr/>
        <p:txBody>
          <a:bodyPr/>
          <a:lstStyle/>
          <a:p>
            <a:r>
              <a:rPr lang="nl-NL" dirty="0" smtClean="0"/>
              <a:t>Picture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499604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152400"/>
            <a:ext cx="8229600" cy="1143000"/>
          </a:xfrm>
        </p:spPr>
        <p:txBody>
          <a:bodyPr/>
          <a:lstStyle/>
          <a:p>
            <a:r>
              <a:rPr lang="en-US" dirty="0" smtClean="0"/>
              <a:t>Nowadays</a:t>
            </a:r>
            <a:endParaRPr lang="en-US" dirty="0"/>
          </a:p>
        </p:txBody>
      </p:sp>
      <p:sp>
        <p:nvSpPr>
          <p:cNvPr id="5" name="Slide Number Placeholder 4"/>
          <p:cNvSpPr>
            <a:spLocks noGrp="1"/>
          </p:cNvSpPr>
          <p:nvPr>
            <p:ph type="sldNum" sz="quarter" idx="12"/>
          </p:nvPr>
        </p:nvSpPr>
        <p:spPr/>
        <p:txBody>
          <a:bodyPr/>
          <a:lstStyle/>
          <a:p>
            <a:fld id="{B9C7CAD6-5912-F34E-9F66-206554AC1126}" type="slidenum">
              <a:rPr lang="en-US" smtClean="0"/>
              <a:pPr/>
              <a:t>17</a:t>
            </a:fld>
            <a:endParaRPr lang="en-US" dirty="0"/>
          </a:p>
        </p:txBody>
      </p:sp>
      <p:sp>
        <p:nvSpPr>
          <p:cNvPr id="2" name="Ovale toelichting 1"/>
          <p:cNvSpPr/>
          <p:nvPr/>
        </p:nvSpPr>
        <p:spPr>
          <a:xfrm>
            <a:off x="4467665" y="1886756"/>
            <a:ext cx="1143000" cy="533400"/>
          </a:xfrm>
          <a:prstGeom prst="wedgeEllipseCallout">
            <a:avLst>
              <a:gd name="adj1" fmla="val -51756"/>
              <a:gd name="adj2" fmla="val 655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FFFF00"/>
                </a:solidFill>
                <a:latin typeface="+mj-lt"/>
              </a:rPr>
              <a:t>Me</a:t>
            </a:r>
            <a:endParaRPr lang="en-US" sz="2400" dirty="0">
              <a:solidFill>
                <a:srgbClr val="FFFF00"/>
              </a:solidFill>
              <a:latin typeface="+mj-lt"/>
            </a:endParaRPr>
          </a:p>
        </p:txBody>
      </p:sp>
      <p:sp>
        <p:nvSpPr>
          <p:cNvPr id="3" name="Tijdelijke aanduiding voor datum 2"/>
          <p:cNvSpPr>
            <a:spLocks noGrp="1"/>
          </p:cNvSpPr>
          <p:nvPr>
            <p:ph type="dt" sz="half" idx="10"/>
          </p:nvPr>
        </p:nvSpPr>
        <p:spPr/>
        <p:txBody>
          <a:bodyPr/>
          <a:lstStyle/>
          <a:p>
            <a:fld id="{E5D799DE-C28B-4635-9660-49AC1F618234}" type="datetime1">
              <a:rPr lang="en-US" smtClean="0"/>
              <a:pPr/>
              <a:t>24-02-2015</a:t>
            </a:fld>
            <a:endParaRPr lang="en-US"/>
          </a:p>
        </p:txBody>
      </p:sp>
      <p:sp>
        <p:nvSpPr>
          <p:cNvPr id="4" name="Tijdelijke aanduiding voor inhoud 3"/>
          <p:cNvSpPr>
            <a:spLocks noGrp="1"/>
          </p:cNvSpPr>
          <p:nvPr>
            <p:ph idx="1"/>
          </p:nvPr>
        </p:nvSpPr>
        <p:spPr/>
        <p:txBody>
          <a:bodyPr/>
          <a:lstStyle/>
          <a:p>
            <a:r>
              <a:rPr lang="nl-NL" dirty="0" smtClean="0"/>
              <a:t>Picture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663265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4F8173-2792-4ADA-A8B6-E953C1AB2809}" type="datetime1">
              <a:rPr lang="en-US" smtClean="0"/>
              <a:pPr/>
              <a:t>24-02-2015</a:t>
            </a:fld>
            <a:endParaRPr lang="en-US"/>
          </a:p>
        </p:txBody>
      </p:sp>
      <p:sp>
        <p:nvSpPr>
          <p:cNvPr id="5" name="Slide Number Placeholder 4"/>
          <p:cNvSpPr>
            <a:spLocks noGrp="1"/>
          </p:cNvSpPr>
          <p:nvPr>
            <p:ph type="sldNum" sz="quarter" idx="12"/>
          </p:nvPr>
        </p:nvSpPr>
        <p:spPr/>
        <p:txBody>
          <a:bodyPr/>
          <a:lstStyle/>
          <a:p>
            <a:fld id="{91B9045B-25EC-2548-B9E5-D3499033E29C}" type="slidenum">
              <a:rPr lang="en-US" smtClean="0"/>
              <a:pPr/>
              <a:t>18</a:t>
            </a:fld>
            <a:endParaRPr lang="en-US" dirty="0"/>
          </a:p>
        </p:txBody>
      </p:sp>
      <p:pic>
        <p:nvPicPr>
          <p:cNvPr id="6" name="Picture 5"/>
          <p:cNvPicPr>
            <a:picLocks noChangeAspect="1"/>
          </p:cNvPicPr>
          <p:nvPr/>
        </p:nvPicPr>
        <p:blipFill>
          <a:blip r:embed="rId3"/>
          <a:stretch>
            <a:fillRect/>
          </a:stretch>
        </p:blipFill>
        <p:spPr>
          <a:xfrm>
            <a:off x="2649416" y="1447800"/>
            <a:ext cx="5908431" cy="5029200"/>
          </a:xfrm>
          <a:prstGeom prst="rect">
            <a:avLst/>
          </a:prstGeom>
        </p:spPr>
      </p:pic>
      <p:sp>
        <p:nvSpPr>
          <p:cNvPr id="7" name="TextBox 6"/>
          <p:cNvSpPr txBox="1"/>
          <p:nvPr/>
        </p:nvSpPr>
        <p:spPr>
          <a:xfrm>
            <a:off x="8206154" y="5867400"/>
            <a:ext cx="1104790" cy="369332"/>
          </a:xfrm>
          <a:prstGeom prst="rect">
            <a:avLst/>
          </a:prstGeom>
          <a:noFill/>
        </p:spPr>
        <p:txBody>
          <a:bodyPr wrap="none" rtlCol="0">
            <a:spAutoFit/>
          </a:bodyPr>
          <a:lstStyle/>
          <a:p>
            <a:r>
              <a:rPr lang="en-US" dirty="0" err="1"/>
              <a:t>σ</a:t>
            </a:r>
            <a:r>
              <a:rPr lang="en-US" baseline="-25000" dirty="0" err="1"/>
              <a:t>Hmin</a:t>
            </a:r>
            <a:r>
              <a:rPr lang="en-US" dirty="0"/>
              <a:t> = σ3</a:t>
            </a:r>
          </a:p>
        </p:txBody>
      </p:sp>
      <p:sp>
        <p:nvSpPr>
          <p:cNvPr id="8" name="TextBox 7"/>
          <p:cNvSpPr txBox="1"/>
          <p:nvPr/>
        </p:nvSpPr>
        <p:spPr>
          <a:xfrm>
            <a:off x="1805355" y="5867400"/>
            <a:ext cx="1129027" cy="369332"/>
          </a:xfrm>
          <a:prstGeom prst="rect">
            <a:avLst/>
          </a:prstGeom>
          <a:noFill/>
        </p:spPr>
        <p:txBody>
          <a:bodyPr wrap="none" rtlCol="0">
            <a:spAutoFit/>
          </a:bodyPr>
          <a:lstStyle/>
          <a:p>
            <a:r>
              <a:rPr lang="en-US" dirty="0" err="1"/>
              <a:t>σ</a:t>
            </a:r>
            <a:r>
              <a:rPr lang="en-US" baseline="-25000" dirty="0" err="1"/>
              <a:t>Hmax</a:t>
            </a:r>
            <a:r>
              <a:rPr lang="en-US" dirty="0"/>
              <a:t> = σ2</a:t>
            </a:r>
          </a:p>
        </p:txBody>
      </p:sp>
      <p:sp>
        <p:nvSpPr>
          <p:cNvPr id="9" name="TextBox 8"/>
          <p:cNvSpPr txBox="1"/>
          <p:nvPr/>
        </p:nvSpPr>
        <p:spPr>
          <a:xfrm>
            <a:off x="5744309" y="4114800"/>
            <a:ext cx="838691" cy="369332"/>
          </a:xfrm>
          <a:prstGeom prst="rect">
            <a:avLst/>
          </a:prstGeom>
          <a:noFill/>
        </p:spPr>
        <p:txBody>
          <a:bodyPr wrap="none" rtlCol="0">
            <a:spAutoFit/>
          </a:bodyPr>
          <a:lstStyle/>
          <a:p>
            <a:r>
              <a:rPr lang="en-US" dirty="0" err="1"/>
              <a:t>σ</a:t>
            </a:r>
            <a:r>
              <a:rPr lang="en-US" baseline="-25000" dirty="0" err="1"/>
              <a:t>v</a:t>
            </a:r>
            <a:r>
              <a:rPr lang="en-US" dirty="0"/>
              <a:t> = σ1</a:t>
            </a:r>
          </a:p>
        </p:txBody>
      </p:sp>
      <p:pic>
        <p:nvPicPr>
          <p:cNvPr id="2056" name="Picture 8" descr="http://www.peopleshearing.com/wp-content/themes/base_theme/images/fracking-logo.gif"/>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74631" y="483374"/>
            <a:ext cx="6858000" cy="637462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0" name="Rechthoek 9"/>
          <p:cNvSpPr/>
          <p:nvPr/>
        </p:nvSpPr>
        <p:spPr>
          <a:xfrm>
            <a:off x="6172200" y="1316831"/>
            <a:ext cx="4343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latin typeface="+mj-lt"/>
              </a:rPr>
              <a:t>But </a:t>
            </a:r>
            <a:r>
              <a:rPr lang="nl-NL" sz="2800" b="1" dirty="0" err="1">
                <a:latin typeface="+mj-lt"/>
              </a:rPr>
              <a:t>not</a:t>
            </a:r>
            <a:r>
              <a:rPr lang="nl-NL" sz="2800" b="1" dirty="0">
                <a:latin typeface="+mj-lt"/>
              </a:rPr>
              <a:t> </a:t>
            </a:r>
            <a:r>
              <a:rPr lang="nl-NL" sz="2800" b="1" dirty="0" err="1">
                <a:latin typeface="+mj-lt"/>
              </a:rPr>
              <a:t>this</a:t>
            </a:r>
            <a:endParaRPr lang="en-US" sz="2800" b="1" dirty="0">
              <a:latin typeface="+mj-lt"/>
            </a:endParaRPr>
          </a:p>
        </p:txBody>
      </p:sp>
      <p:pic>
        <p:nvPicPr>
          <p:cNvPr id="2058" name="Picture 10" descr="http://www.theyucatantimes.com/wp-content/uploads/2014/06/Frackingphoto2.greenandclean.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96915" y="969578"/>
            <a:ext cx="7569838" cy="55050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2" name="Tekstvak 11"/>
          <p:cNvSpPr txBox="1"/>
          <p:nvPr/>
        </p:nvSpPr>
        <p:spPr>
          <a:xfrm>
            <a:off x="7579494" y="1505279"/>
            <a:ext cx="2823736" cy="461665"/>
          </a:xfrm>
          <a:prstGeom prst="rect">
            <a:avLst/>
          </a:prstGeom>
          <a:solidFill>
            <a:srgbClr val="0070C0"/>
          </a:solidFill>
        </p:spPr>
        <p:txBody>
          <a:bodyPr wrap="square" rtlCol="0">
            <a:spAutoFit/>
          </a:bodyPr>
          <a:lstStyle/>
          <a:p>
            <a:r>
              <a:rPr lang="nl-NL" sz="2400" dirty="0">
                <a:solidFill>
                  <a:srgbClr val="FFFF00"/>
                </a:solidFill>
                <a:latin typeface="+mj-lt"/>
              </a:rPr>
              <a:t>Or </a:t>
            </a:r>
            <a:r>
              <a:rPr lang="nl-NL" sz="2400" dirty="0" err="1">
                <a:solidFill>
                  <a:srgbClr val="FFFF00"/>
                </a:solidFill>
                <a:latin typeface="+mj-lt"/>
              </a:rPr>
              <a:t>this</a:t>
            </a:r>
            <a:r>
              <a:rPr lang="nl-NL" sz="2400" dirty="0">
                <a:solidFill>
                  <a:srgbClr val="FFFF00"/>
                </a:solidFill>
                <a:latin typeface="+mj-lt"/>
              </a:rPr>
              <a:t>  </a:t>
            </a:r>
            <a:endParaRPr lang="en-US" sz="2400" dirty="0">
              <a:solidFill>
                <a:srgbClr val="FFFF00"/>
              </a:solidFill>
              <a:latin typeface="+mj-lt"/>
            </a:endParaRPr>
          </a:p>
        </p:txBody>
      </p:sp>
      <p:sp>
        <p:nvSpPr>
          <p:cNvPr id="2" name="Title 1"/>
          <p:cNvSpPr>
            <a:spLocks noGrp="1"/>
          </p:cNvSpPr>
          <p:nvPr>
            <p:ph type="title"/>
          </p:nvPr>
        </p:nvSpPr>
        <p:spPr>
          <a:xfrm>
            <a:off x="448068" y="129778"/>
            <a:ext cx="11310343" cy="799197"/>
          </a:xfrm>
        </p:spPr>
        <p:txBody>
          <a:bodyPr>
            <a:noAutofit/>
          </a:bodyPr>
          <a:lstStyle/>
          <a:p>
            <a:r>
              <a:rPr lang="en-US" sz="4000" dirty="0">
                <a:solidFill>
                  <a:srgbClr val="FFFF00"/>
                </a:solidFill>
              </a:rPr>
              <a:t>Fractures come in all shapes and sizes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76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additive="base">
                                        <p:cTn id="7" dur="500" fill="hold"/>
                                        <p:tgtEl>
                                          <p:spTgt spid="2056"/>
                                        </p:tgtEl>
                                        <p:attrNameLst>
                                          <p:attrName>ppt_x</p:attrName>
                                        </p:attrNameLst>
                                      </p:cBhvr>
                                      <p:tavLst>
                                        <p:tav tm="0">
                                          <p:val>
                                            <p:strVal val="#ppt_x"/>
                                          </p:val>
                                        </p:tav>
                                        <p:tav tm="100000">
                                          <p:val>
                                            <p:strVal val="#ppt_x"/>
                                          </p:val>
                                        </p:tav>
                                      </p:tavLst>
                                    </p:anim>
                                    <p:anim calcmode="lin" valueType="num">
                                      <p:cBhvr additive="base">
                                        <p:cTn id="8" dur="500" fill="hold"/>
                                        <p:tgtEl>
                                          <p:spTgt spid="205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96794" y="200316"/>
            <a:ext cx="8229600" cy="660774"/>
          </a:xfrm>
          <a:ln/>
        </p:spPr>
        <p:txBody>
          <a:bodyPr>
            <a:noAutofit/>
          </a:bodyPr>
          <a:lstStyle/>
          <a:p>
            <a:r>
              <a:rPr lang="en-US" sz="4800" dirty="0">
                <a:solidFill>
                  <a:srgbClr val="FFFF00"/>
                </a:solidFill>
              </a:rPr>
              <a:t>Why fracturing?</a:t>
            </a:r>
          </a:p>
        </p:txBody>
      </p:sp>
      <p:sp>
        <p:nvSpPr>
          <p:cNvPr id="32771" name="Rectangle 3"/>
          <p:cNvSpPr>
            <a:spLocks noGrp="1" noChangeArrowheads="1"/>
          </p:cNvSpPr>
          <p:nvPr>
            <p:ph idx="1"/>
          </p:nvPr>
        </p:nvSpPr>
        <p:spPr>
          <a:xfrm>
            <a:off x="2018084" y="2556933"/>
            <a:ext cx="8534400" cy="3615267"/>
          </a:xfrm>
          <a:noFill/>
          <a:ln/>
        </p:spPr>
        <p:txBody>
          <a:bodyPr>
            <a:noAutofit/>
          </a:bodyPr>
          <a:lstStyle/>
          <a:p>
            <a:pPr>
              <a:spcBef>
                <a:spcPct val="0"/>
              </a:spcBef>
              <a:buFont typeface="Monotype Sorts" pitchFamily="-1" charset="2"/>
              <a:buNone/>
            </a:pPr>
            <a:r>
              <a:rPr lang="en-US" sz="1800" dirty="0">
                <a:solidFill>
                  <a:schemeClr val="tx2"/>
                </a:solidFill>
              </a:rPr>
              <a:t>			Well inflow equation:</a:t>
            </a:r>
          </a:p>
          <a:p>
            <a:pPr>
              <a:spcBef>
                <a:spcPct val="0"/>
              </a:spcBef>
              <a:buFont typeface="Monotype Sorts" pitchFamily="-1" charset="2"/>
              <a:buNone/>
            </a:pPr>
            <a:r>
              <a:rPr lang="en-US" sz="1800" dirty="0">
                <a:solidFill>
                  <a:schemeClr val="tx2"/>
                </a:solidFill>
              </a:rPr>
              <a:t> </a:t>
            </a:r>
          </a:p>
          <a:p>
            <a:pPr>
              <a:spcBef>
                <a:spcPct val="0"/>
              </a:spcBef>
              <a:buFont typeface="Monotype Sorts" pitchFamily="-1" charset="2"/>
              <a:buNone/>
            </a:pPr>
            <a:r>
              <a:rPr lang="en-US" sz="1800" u="sng" dirty="0">
                <a:solidFill>
                  <a:schemeClr val="tx2"/>
                </a:solidFill>
              </a:rPr>
              <a:t>Fracturing affects:</a:t>
            </a:r>
            <a:endParaRPr lang="en-US" sz="1800" dirty="0">
              <a:solidFill>
                <a:schemeClr val="tx2"/>
              </a:solidFill>
            </a:endParaRPr>
          </a:p>
          <a:p>
            <a:pPr>
              <a:spcBef>
                <a:spcPct val="0"/>
              </a:spcBef>
              <a:buFont typeface="Monotype Sorts" pitchFamily="-1" charset="2"/>
              <a:buNone/>
            </a:pPr>
            <a:r>
              <a:rPr lang="en-US" sz="1800" b="1" dirty="0">
                <a:solidFill>
                  <a:schemeClr val="tx2"/>
                </a:solidFill>
              </a:rPr>
              <a:t>The skin factor S;</a:t>
            </a:r>
          </a:p>
          <a:p>
            <a:pPr lvl="1">
              <a:buClr>
                <a:schemeClr val="tx2"/>
              </a:buClr>
            </a:pPr>
            <a:r>
              <a:rPr lang="en-US" dirty="0">
                <a:solidFill>
                  <a:schemeClr val="tx2"/>
                </a:solidFill>
              </a:rPr>
              <a:t>A highly conductive fracture by-passing the skin (</a:t>
            </a:r>
            <a:r>
              <a:rPr lang="en-US" dirty="0" err="1">
                <a:solidFill>
                  <a:schemeClr val="tx2"/>
                </a:solidFill>
              </a:rPr>
              <a:t>Skinfrac</a:t>
            </a:r>
            <a:r>
              <a:rPr lang="en-US" dirty="0">
                <a:solidFill>
                  <a:schemeClr val="tx2"/>
                </a:solidFill>
              </a:rPr>
              <a:t> or </a:t>
            </a:r>
            <a:r>
              <a:rPr lang="en-US" dirty="0" err="1">
                <a:solidFill>
                  <a:schemeClr val="tx2"/>
                </a:solidFill>
              </a:rPr>
              <a:t>Frac</a:t>
            </a:r>
            <a:r>
              <a:rPr lang="en-US" dirty="0">
                <a:solidFill>
                  <a:schemeClr val="tx2"/>
                </a:solidFill>
              </a:rPr>
              <a:t> &amp; Pack)</a:t>
            </a:r>
          </a:p>
          <a:p>
            <a:pPr>
              <a:spcBef>
                <a:spcPct val="0"/>
              </a:spcBef>
              <a:buFont typeface="Monotype Sorts" pitchFamily="-1" charset="2"/>
              <a:buNone/>
            </a:pPr>
            <a:r>
              <a:rPr lang="en-US" sz="1800" b="1" dirty="0">
                <a:solidFill>
                  <a:schemeClr val="tx2"/>
                </a:solidFill>
              </a:rPr>
              <a:t>The formation capacity </a:t>
            </a:r>
            <a:r>
              <a:rPr lang="en-US" sz="1800" b="1" dirty="0" err="1">
                <a:solidFill>
                  <a:schemeClr val="tx2"/>
                </a:solidFill>
              </a:rPr>
              <a:t>Kh</a:t>
            </a:r>
            <a:r>
              <a:rPr lang="en-US" sz="1800" b="1" dirty="0">
                <a:solidFill>
                  <a:schemeClr val="tx2"/>
                </a:solidFill>
              </a:rPr>
              <a:t>; </a:t>
            </a:r>
          </a:p>
          <a:p>
            <a:pPr lvl="1">
              <a:buClr>
                <a:schemeClr val="tx2"/>
              </a:buClr>
            </a:pPr>
            <a:r>
              <a:rPr lang="en-US" dirty="0">
                <a:solidFill>
                  <a:schemeClr val="tx2"/>
                </a:solidFill>
              </a:rPr>
              <a:t>More formation height may be connected with the wellbore, showing up as an increase in </a:t>
            </a:r>
            <a:r>
              <a:rPr lang="en-US" dirty="0" err="1">
                <a:solidFill>
                  <a:schemeClr val="tx2"/>
                </a:solidFill>
              </a:rPr>
              <a:t>Kh</a:t>
            </a:r>
            <a:r>
              <a:rPr lang="en-US" dirty="0">
                <a:solidFill>
                  <a:schemeClr val="tx2"/>
                </a:solidFill>
              </a:rPr>
              <a:t> </a:t>
            </a:r>
          </a:p>
          <a:p>
            <a:pPr>
              <a:spcBef>
                <a:spcPct val="0"/>
              </a:spcBef>
              <a:buFont typeface="Monotype Sorts" pitchFamily="-1" charset="2"/>
              <a:buNone/>
            </a:pPr>
            <a:r>
              <a:rPr lang="en-US" sz="1800" b="1" dirty="0">
                <a:solidFill>
                  <a:schemeClr val="tx2"/>
                </a:solidFill>
              </a:rPr>
              <a:t>The ratio re/</a:t>
            </a:r>
            <a:r>
              <a:rPr lang="en-US" sz="1800" b="1" dirty="0" err="1">
                <a:solidFill>
                  <a:schemeClr val="tx2"/>
                </a:solidFill>
              </a:rPr>
              <a:t>rw</a:t>
            </a:r>
            <a:r>
              <a:rPr lang="en-US" sz="1800" b="1" dirty="0">
                <a:solidFill>
                  <a:schemeClr val="tx2"/>
                </a:solidFill>
              </a:rPr>
              <a:t>;</a:t>
            </a:r>
          </a:p>
          <a:p>
            <a:pPr lvl="1">
              <a:buClr>
                <a:schemeClr val="tx2"/>
              </a:buClr>
            </a:pPr>
            <a:r>
              <a:rPr lang="en-US" dirty="0">
                <a:solidFill>
                  <a:schemeClr val="tx2"/>
                </a:solidFill>
              </a:rPr>
              <a:t>Increased effective well bore radius, i.e. </a:t>
            </a:r>
            <a:r>
              <a:rPr lang="en-US" dirty="0" err="1">
                <a:solidFill>
                  <a:schemeClr val="tx2"/>
                </a:solidFill>
              </a:rPr>
              <a:t>r</a:t>
            </a:r>
            <a:r>
              <a:rPr lang="en-US" baseline="-25000" dirty="0" err="1">
                <a:solidFill>
                  <a:schemeClr val="tx2"/>
                </a:solidFill>
              </a:rPr>
              <a:t>w</a:t>
            </a:r>
            <a:r>
              <a:rPr lang="en-US" dirty="0">
                <a:solidFill>
                  <a:schemeClr val="tx2"/>
                </a:solidFill>
              </a:rPr>
              <a:t> is replaced by L</a:t>
            </a:r>
            <a:r>
              <a:rPr lang="en-US" baseline="-25000" dirty="0">
                <a:solidFill>
                  <a:schemeClr val="tx2"/>
                </a:solidFill>
              </a:rPr>
              <a:t>f </a:t>
            </a:r>
            <a:r>
              <a:rPr lang="en-US" dirty="0">
                <a:solidFill>
                  <a:schemeClr val="tx2"/>
                </a:solidFill>
              </a:rPr>
              <a:t>/2 (half the length of the fracture)</a:t>
            </a:r>
          </a:p>
          <a:p>
            <a:r>
              <a:rPr lang="en-US" sz="1800" b="1" i="1" dirty="0" smtClean="0">
                <a:solidFill>
                  <a:schemeClr val="tx2"/>
                </a:solidFill>
              </a:rPr>
              <a:t>it </a:t>
            </a:r>
            <a:r>
              <a:rPr lang="en-US" sz="1800" b="1" i="1" dirty="0">
                <a:solidFill>
                  <a:schemeClr val="tx2"/>
                </a:solidFill>
              </a:rPr>
              <a:t>can provide sand control!</a:t>
            </a:r>
          </a:p>
        </p:txBody>
      </p:sp>
      <p:sp>
        <p:nvSpPr>
          <p:cNvPr id="2" name="Tijdelijke aanduiding voor datum 1"/>
          <p:cNvSpPr>
            <a:spLocks noGrp="1"/>
          </p:cNvSpPr>
          <p:nvPr>
            <p:ph type="dt" sz="half" idx="10"/>
          </p:nvPr>
        </p:nvSpPr>
        <p:spPr/>
        <p:txBody>
          <a:bodyPr/>
          <a:lstStyle/>
          <a:p>
            <a:fld id="{EF609CAD-5ACE-431A-B670-6AE100C01E34}" type="datetime1">
              <a:rPr lang="en-US" smtClean="0"/>
              <a:pPr/>
              <a:t>24-02-2015</a:t>
            </a:fld>
            <a:endParaRPr lang="en-US"/>
          </a:p>
        </p:txBody>
      </p:sp>
      <p:sp>
        <p:nvSpPr>
          <p:cNvPr id="7" name="Slide Number Placeholder 5"/>
          <p:cNvSpPr>
            <a:spLocks noGrp="1"/>
          </p:cNvSpPr>
          <p:nvPr>
            <p:ph type="sldNum" sz="quarter" idx="12"/>
          </p:nvPr>
        </p:nvSpPr>
        <p:spPr/>
        <p:txBody>
          <a:bodyPr/>
          <a:lstStyle/>
          <a:p>
            <a:fld id="{AD91D72A-2083-E948-9BCF-264E7AF956CA}" type="slidenum">
              <a:rPr lang="en-US"/>
              <a:pPr/>
              <a:t>19</a:t>
            </a:fld>
            <a:endParaRPr lang="en-US"/>
          </a:p>
        </p:txBody>
      </p:sp>
      <p:sp>
        <p:nvSpPr>
          <p:cNvPr id="32772" name="Rectangle 4"/>
          <p:cNvSpPr>
            <a:spLocks noChangeArrowheads="1"/>
          </p:cNvSpPr>
          <p:nvPr/>
        </p:nvSpPr>
        <p:spPr bwMode="auto">
          <a:xfrm>
            <a:off x="6248400" y="1676400"/>
            <a:ext cx="4114800" cy="369964"/>
          </a:xfrm>
          <a:prstGeom prst="rect">
            <a:avLst/>
          </a:prstGeom>
          <a:noFill/>
          <a:ln w="9525">
            <a:noFill/>
            <a:miter lim="800000"/>
            <a:headEnd/>
            <a:tailEnd/>
          </a:ln>
          <a:effectLst/>
        </p:spPr>
        <p:txBody>
          <a:bodyPr lIns="92064" tIns="46033" rIns="92064" bIns="46033">
            <a:prstTxWarp prst="textNoShape">
              <a:avLst/>
            </a:prstTxWarp>
            <a:spAutoFit/>
          </a:bodyPr>
          <a:lstStyle/>
          <a:p>
            <a:pPr>
              <a:spcBef>
                <a:spcPct val="50000"/>
              </a:spcBef>
            </a:pPr>
            <a:endParaRPr lang="en-US">
              <a:latin typeface="Book Antiqua" pitchFamily="-1" charset="0"/>
            </a:endParaRPr>
          </a:p>
        </p:txBody>
      </p:sp>
      <p:graphicFrame>
        <p:nvGraphicFramePr>
          <p:cNvPr id="32773" name="Object 5"/>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45087714"/>
              </p:ext>
            </p:extLst>
          </p:nvPr>
        </p:nvGraphicFramePr>
        <p:xfrm>
          <a:off x="5543507" y="1735015"/>
          <a:ext cx="3785088" cy="1130300"/>
        </p:xfrm>
        <a:graphic>
          <a:graphicData uri="http://schemas.openxmlformats.org/presentationml/2006/ole">
            <p:oleObj spid="_x0000_s3109" name="Vergelijking" r:id="rId4" imgW="1397000" imgH="431800" progId="Equation.3">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618622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233452" y="5159903"/>
            <a:ext cx="8534400" cy="1507067"/>
          </a:xfrm>
        </p:spPr>
        <p:txBody>
          <a:bodyPr/>
          <a:lstStyle/>
          <a:p>
            <a:r>
              <a:rPr lang="nl-NL" dirty="0" err="1" smtClean="0"/>
              <a:t>Introduction</a:t>
            </a:r>
            <a:endParaRPr lang="en-US" dirty="0"/>
          </a:p>
        </p:txBody>
      </p:sp>
      <p:sp>
        <p:nvSpPr>
          <p:cNvPr id="3" name="Tijdelijke aanduiding voor inhoud 2"/>
          <p:cNvSpPr>
            <a:spLocks noGrp="1"/>
          </p:cNvSpPr>
          <p:nvPr>
            <p:ph idx="1"/>
          </p:nvPr>
        </p:nvSpPr>
        <p:spPr>
          <a:xfrm>
            <a:off x="709970" y="798491"/>
            <a:ext cx="8534400" cy="4662152"/>
          </a:xfrm>
        </p:spPr>
        <p:txBody>
          <a:bodyPr>
            <a:normAutofit/>
          </a:bodyPr>
          <a:lstStyle/>
          <a:p>
            <a:r>
              <a:rPr lang="nl-NL" dirty="0" err="1" smtClean="0">
                <a:solidFill>
                  <a:srgbClr val="FFFF00"/>
                </a:solidFill>
              </a:rPr>
              <a:t>What</a:t>
            </a:r>
            <a:r>
              <a:rPr lang="nl-NL" dirty="0" smtClean="0">
                <a:solidFill>
                  <a:srgbClr val="FFFF00"/>
                </a:solidFill>
              </a:rPr>
              <a:t> is well </a:t>
            </a:r>
            <a:r>
              <a:rPr lang="nl-NL" dirty="0" err="1" smtClean="0">
                <a:solidFill>
                  <a:srgbClr val="FFFF00"/>
                </a:solidFill>
              </a:rPr>
              <a:t>stimulation</a:t>
            </a:r>
            <a:r>
              <a:rPr lang="nl-NL" dirty="0" smtClean="0">
                <a:solidFill>
                  <a:srgbClr val="FFFF00"/>
                </a:solidFill>
              </a:rPr>
              <a:t>?</a:t>
            </a:r>
          </a:p>
          <a:p>
            <a:r>
              <a:rPr lang="nl-NL" dirty="0" err="1" smtClean="0">
                <a:solidFill>
                  <a:srgbClr val="FFFF00"/>
                </a:solidFill>
              </a:rPr>
              <a:t>Methods</a:t>
            </a:r>
            <a:endParaRPr lang="nl-NL" dirty="0" smtClean="0">
              <a:solidFill>
                <a:srgbClr val="FFFF00"/>
              </a:solidFill>
            </a:endParaRPr>
          </a:p>
          <a:p>
            <a:pPr lvl="1"/>
            <a:r>
              <a:rPr lang="nl-NL" dirty="0" smtClean="0">
                <a:solidFill>
                  <a:srgbClr val="FFFF00"/>
                </a:solidFill>
              </a:rPr>
              <a:t>Acid </a:t>
            </a:r>
            <a:r>
              <a:rPr lang="nl-NL" dirty="0" err="1" smtClean="0">
                <a:solidFill>
                  <a:srgbClr val="FFFF00"/>
                </a:solidFill>
              </a:rPr>
              <a:t>treatments</a:t>
            </a:r>
            <a:endParaRPr lang="nl-NL" dirty="0" smtClean="0">
              <a:solidFill>
                <a:srgbClr val="FFFF00"/>
              </a:solidFill>
            </a:endParaRPr>
          </a:p>
          <a:p>
            <a:pPr lvl="1"/>
            <a:r>
              <a:rPr lang="nl-NL" dirty="0" err="1" smtClean="0">
                <a:solidFill>
                  <a:srgbClr val="FFFF00"/>
                </a:solidFill>
              </a:rPr>
              <a:t>Acoustic</a:t>
            </a:r>
            <a:r>
              <a:rPr lang="nl-NL" dirty="0" smtClean="0">
                <a:solidFill>
                  <a:srgbClr val="FFFF00"/>
                </a:solidFill>
              </a:rPr>
              <a:t> </a:t>
            </a:r>
            <a:r>
              <a:rPr lang="nl-NL" dirty="0" err="1" smtClean="0">
                <a:solidFill>
                  <a:srgbClr val="FFFF00"/>
                </a:solidFill>
              </a:rPr>
              <a:t>stimulation</a:t>
            </a:r>
            <a:endParaRPr lang="nl-NL" dirty="0" smtClean="0">
              <a:solidFill>
                <a:srgbClr val="FFFF00"/>
              </a:solidFill>
            </a:endParaRPr>
          </a:p>
          <a:p>
            <a:pPr lvl="1"/>
            <a:r>
              <a:rPr lang="nl-NL" dirty="0" err="1" smtClean="0">
                <a:solidFill>
                  <a:srgbClr val="FFFF00"/>
                </a:solidFill>
              </a:rPr>
              <a:t>Hydraulic</a:t>
            </a:r>
            <a:r>
              <a:rPr lang="nl-NL" dirty="0" smtClean="0">
                <a:solidFill>
                  <a:srgbClr val="FFFF00"/>
                </a:solidFill>
              </a:rPr>
              <a:t> </a:t>
            </a:r>
            <a:r>
              <a:rPr lang="nl-NL" dirty="0" err="1" smtClean="0">
                <a:solidFill>
                  <a:srgbClr val="FFFF00"/>
                </a:solidFill>
              </a:rPr>
              <a:t>stimulation</a:t>
            </a:r>
            <a:endParaRPr lang="nl-NL" dirty="0" smtClean="0">
              <a:solidFill>
                <a:srgbClr val="FFFF00"/>
              </a:solidFill>
            </a:endParaRPr>
          </a:p>
          <a:p>
            <a:r>
              <a:rPr lang="nl-NL" dirty="0" smtClean="0">
                <a:solidFill>
                  <a:srgbClr val="FFFF00"/>
                </a:solidFill>
              </a:rPr>
              <a:t>Application</a:t>
            </a:r>
          </a:p>
          <a:p>
            <a:r>
              <a:rPr lang="nl-NL" dirty="0" err="1" smtClean="0">
                <a:solidFill>
                  <a:srgbClr val="FFFF00"/>
                </a:solidFill>
              </a:rPr>
              <a:t>Geothermal</a:t>
            </a:r>
            <a:r>
              <a:rPr lang="nl-NL" dirty="0" smtClean="0">
                <a:solidFill>
                  <a:srgbClr val="FFFF00"/>
                </a:solidFill>
              </a:rPr>
              <a:t> well </a:t>
            </a:r>
            <a:r>
              <a:rPr lang="nl-NL" dirty="0" err="1" smtClean="0">
                <a:solidFill>
                  <a:srgbClr val="FFFF00"/>
                </a:solidFill>
              </a:rPr>
              <a:t>configurations</a:t>
            </a:r>
            <a:endParaRPr lang="nl-NL" dirty="0" smtClean="0">
              <a:solidFill>
                <a:srgbClr val="FFFF00"/>
              </a:solidFill>
            </a:endParaRPr>
          </a:p>
          <a:p>
            <a:pPr lvl="1"/>
            <a:r>
              <a:rPr lang="nl-NL" dirty="0" err="1" smtClean="0">
                <a:solidFill>
                  <a:srgbClr val="FFFF00"/>
                </a:solidFill>
              </a:rPr>
              <a:t>Doublets</a:t>
            </a:r>
            <a:r>
              <a:rPr lang="nl-NL" dirty="0" smtClean="0">
                <a:solidFill>
                  <a:srgbClr val="FFFF00"/>
                </a:solidFill>
              </a:rPr>
              <a:t>, Triplets</a:t>
            </a:r>
          </a:p>
          <a:p>
            <a:pPr lvl="1"/>
            <a:r>
              <a:rPr lang="nl-NL" dirty="0" err="1" smtClean="0">
                <a:solidFill>
                  <a:srgbClr val="FFFF00"/>
                </a:solidFill>
              </a:rPr>
              <a:t>Soultz</a:t>
            </a:r>
            <a:endParaRPr lang="nl-NL" dirty="0" smtClean="0">
              <a:solidFill>
                <a:srgbClr val="FFFF00"/>
              </a:solidFill>
            </a:endParaRPr>
          </a:p>
          <a:p>
            <a:r>
              <a:rPr lang="nl-NL" dirty="0" err="1" smtClean="0">
                <a:solidFill>
                  <a:srgbClr val="FFFF00"/>
                </a:solidFill>
              </a:rPr>
              <a:t>Conclusions</a:t>
            </a:r>
            <a:endParaRPr lang="en-US" dirty="0">
              <a:solidFill>
                <a:srgbClr val="FFFF00"/>
              </a:solidFill>
            </a:endParaRPr>
          </a:p>
        </p:txBody>
      </p:sp>
      <p:sp>
        <p:nvSpPr>
          <p:cNvPr id="4" name="Tijdelijke aanduiding voor datum 3"/>
          <p:cNvSpPr>
            <a:spLocks noGrp="1"/>
          </p:cNvSpPr>
          <p:nvPr>
            <p:ph type="dt" sz="half" idx="10"/>
          </p:nvPr>
        </p:nvSpPr>
        <p:spPr/>
        <p:txBody>
          <a:bodyPr/>
          <a:lstStyle/>
          <a:p>
            <a:fld id="{3FD65D00-D112-43E3-ABD4-9D26A2ADC41C}" type="datetime1">
              <a:rPr lang="en-US" smtClean="0"/>
              <a:pPr/>
              <a:t>24-02-2015</a:t>
            </a:fld>
            <a:endParaRPr lang="en-US"/>
          </a:p>
        </p:txBody>
      </p:sp>
      <p:sp>
        <p:nvSpPr>
          <p:cNvPr id="5" name="Tijdelijke aanduiding voor dianummer 4"/>
          <p:cNvSpPr>
            <a:spLocks noGrp="1"/>
          </p:cNvSpPr>
          <p:nvPr>
            <p:ph type="sldNum" sz="quarter" idx="12"/>
          </p:nvPr>
        </p:nvSpPr>
        <p:spPr/>
        <p:txBody>
          <a:bodyPr/>
          <a:lstStyle/>
          <a:p>
            <a:fld id="{D5F176DB-5BE7-4658-A172-7CE8068A7787}"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9961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1828800" y="0"/>
            <a:ext cx="8229600" cy="1143000"/>
          </a:xfrm>
        </p:spPr>
        <p:txBody>
          <a:bodyPr/>
          <a:lstStyle/>
          <a:p>
            <a:r>
              <a:rPr lang="nl-NL" dirty="0" smtClean="0"/>
              <a:t>Productivity </a:t>
            </a:r>
            <a:r>
              <a:rPr lang="nl-NL" dirty="0" err="1" smtClean="0"/>
              <a:t>improvement</a:t>
            </a:r>
            <a:endParaRPr lang="en-US" dirty="0"/>
          </a:p>
        </p:txBody>
      </p:sp>
      <p:pic>
        <p:nvPicPr>
          <p:cNvPr id="4" name="Tijdelijke aanduiding voor inhoud 3"/>
          <p:cNvPicPr>
            <a:picLocks noGrp="1" noChangeAspect="1"/>
          </p:cNvPicPr>
          <p:nvPr>
            <p:ph idx="1"/>
          </p:nvPr>
        </p:nvPicPr>
        <p:blipFill>
          <a:blip r:embed="rId2"/>
          <a:stretch>
            <a:fillRect/>
          </a:stretch>
        </p:blipFill>
        <p:spPr>
          <a:xfrm>
            <a:off x="455710" y="1143000"/>
            <a:ext cx="7218875" cy="3614738"/>
          </a:xfrm>
          <a:prstGeom prst="rect">
            <a:avLst/>
          </a:prstGeom>
        </p:spPr>
      </p:pic>
      <p:sp>
        <p:nvSpPr>
          <p:cNvPr id="3" name="Tekstvak 2"/>
          <p:cNvSpPr txBox="1"/>
          <p:nvPr/>
        </p:nvSpPr>
        <p:spPr>
          <a:xfrm>
            <a:off x="953037" y="5546795"/>
            <a:ext cx="10041523" cy="1015663"/>
          </a:xfrm>
          <a:prstGeom prst="rect">
            <a:avLst/>
          </a:prstGeom>
          <a:noFill/>
        </p:spPr>
        <p:txBody>
          <a:bodyPr wrap="square" rtlCol="0">
            <a:spAutoFit/>
          </a:bodyPr>
          <a:lstStyle/>
          <a:p>
            <a:pPr marL="285750" indent="-285750">
              <a:buFont typeface="Arial" panose="020B0604020202020204" pitchFamily="34" charset="0"/>
              <a:buChar char="•"/>
            </a:pPr>
            <a:r>
              <a:rPr lang="nl-NL" sz="2000" dirty="0" smtClean="0">
                <a:solidFill>
                  <a:srgbClr val="FFFF00"/>
                </a:solidFill>
              </a:rPr>
              <a:t>For the </a:t>
            </a:r>
            <a:r>
              <a:rPr lang="nl-NL" sz="2000" dirty="0" err="1" smtClean="0">
                <a:solidFill>
                  <a:srgbClr val="FFFF00"/>
                </a:solidFill>
              </a:rPr>
              <a:t>injection</a:t>
            </a:r>
            <a:r>
              <a:rPr lang="nl-NL" sz="2000" dirty="0" smtClean="0">
                <a:solidFill>
                  <a:srgbClr val="FFFF00"/>
                </a:solidFill>
              </a:rPr>
              <a:t> well </a:t>
            </a:r>
            <a:r>
              <a:rPr lang="nl-NL" sz="2000" dirty="0" err="1" smtClean="0">
                <a:solidFill>
                  <a:srgbClr val="FFFF00"/>
                </a:solidFill>
              </a:rPr>
              <a:t>it</a:t>
            </a:r>
            <a:r>
              <a:rPr lang="nl-NL" sz="2000" dirty="0" smtClean="0">
                <a:solidFill>
                  <a:srgbClr val="FFFF00"/>
                </a:solidFill>
              </a:rPr>
              <a:t> means </a:t>
            </a:r>
            <a:r>
              <a:rPr lang="nl-NL" sz="2000" b="1" dirty="0" err="1" smtClean="0">
                <a:solidFill>
                  <a:srgbClr val="FFFF00"/>
                </a:solidFill>
              </a:rPr>
              <a:t>higher</a:t>
            </a:r>
            <a:r>
              <a:rPr lang="nl-NL" sz="2000" b="1" dirty="0" smtClean="0">
                <a:solidFill>
                  <a:srgbClr val="FFFF00"/>
                </a:solidFill>
              </a:rPr>
              <a:t> </a:t>
            </a:r>
            <a:r>
              <a:rPr lang="nl-NL" sz="2000" b="1" dirty="0" err="1" smtClean="0">
                <a:solidFill>
                  <a:srgbClr val="FFFF00"/>
                </a:solidFill>
              </a:rPr>
              <a:t>injection</a:t>
            </a:r>
            <a:r>
              <a:rPr lang="nl-NL" sz="2000" b="1" dirty="0" smtClean="0">
                <a:solidFill>
                  <a:srgbClr val="FFFF00"/>
                </a:solidFill>
              </a:rPr>
              <a:t> </a:t>
            </a:r>
            <a:r>
              <a:rPr lang="nl-NL" sz="2000" b="1" dirty="0" err="1" smtClean="0">
                <a:solidFill>
                  <a:srgbClr val="FFFF00"/>
                </a:solidFill>
              </a:rPr>
              <a:t>rates</a:t>
            </a:r>
            <a:r>
              <a:rPr lang="nl-NL" sz="2000" b="1" dirty="0" smtClean="0">
                <a:solidFill>
                  <a:srgbClr val="FFFF00"/>
                </a:solidFill>
              </a:rPr>
              <a:t>  </a:t>
            </a:r>
            <a:r>
              <a:rPr lang="nl-NL" sz="2000" dirty="0" smtClean="0">
                <a:solidFill>
                  <a:srgbClr val="FFFF00"/>
                </a:solidFill>
              </a:rPr>
              <a:t>without </a:t>
            </a:r>
            <a:r>
              <a:rPr lang="nl-NL" sz="2000" b="1" dirty="0" err="1" smtClean="0">
                <a:solidFill>
                  <a:srgbClr val="FFFF00"/>
                </a:solidFill>
              </a:rPr>
              <a:t>increasing</a:t>
            </a:r>
            <a:r>
              <a:rPr lang="nl-NL" sz="2000" b="1" dirty="0" smtClean="0">
                <a:solidFill>
                  <a:srgbClr val="FFFF00"/>
                </a:solidFill>
              </a:rPr>
              <a:t> the </a:t>
            </a:r>
            <a:r>
              <a:rPr lang="nl-NL" sz="2000" b="1" dirty="0" err="1" smtClean="0">
                <a:solidFill>
                  <a:srgbClr val="FFFF00"/>
                </a:solidFill>
              </a:rPr>
              <a:t>surface</a:t>
            </a:r>
            <a:r>
              <a:rPr lang="nl-NL" sz="2000" b="1" dirty="0" smtClean="0">
                <a:solidFill>
                  <a:srgbClr val="FFFF00"/>
                </a:solidFill>
              </a:rPr>
              <a:t> </a:t>
            </a:r>
            <a:r>
              <a:rPr lang="nl-NL" sz="2000" b="1" dirty="0" err="1" smtClean="0">
                <a:solidFill>
                  <a:srgbClr val="FFFF00"/>
                </a:solidFill>
              </a:rPr>
              <a:t>pressure</a:t>
            </a:r>
            <a:endParaRPr lang="nl-NL" sz="2000" b="1" dirty="0" smtClean="0">
              <a:solidFill>
                <a:srgbClr val="FFFF00"/>
              </a:solidFill>
            </a:endParaRPr>
          </a:p>
          <a:p>
            <a:pPr marL="285750" indent="-285750">
              <a:buFont typeface="Arial" panose="020B0604020202020204" pitchFamily="34" charset="0"/>
              <a:buChar char="•"/>
            </a:pPr>
            <a:endParaRPr lang="en-US" sz="2000" dirty="0">
              <a:solidFill>
                <a:srgbClr val="FFFF00"/>
              </a:solidFill>
            </a:endParaRPr>
          </a:p>
        </p:txBody>
      </p:sp>
      <p:sp>
        <p:nvSpPr>
          <p:cNvPr id="5" name="Tijdelijke aanduiding voor datum 4"/>
          <p:cNvSpPr>
            <a:spLocks noGrp="1"/>
          </p:cNvSpPr>
          <p:nvPr>
            <p:ph type="dt" sz="half" idx="10"/>
          </p:nvPr>
        </p:nvSpPr>
        <p:spPr/>
        <p:txBody>
          <a:bodyPr/>
          <a:lstStyle/>
          <a:p>
            <a:fld id="{83C03B38-8F91-4508-B4E9-2905C74B08E9}" type="datetime1">
              <a:rPr lang="en-US" smtClean="0"/>
              <a:pPr/>
              <a:t>24-02-2015</a:t>
            </a:fld>
            <a:endParaRPr lang="en-US"/>
          </a:p>
        </p:txBody>
      </p:sp>
      <p:sp>
        <p:nvSpPr>
          <p:cNvPr id="6" name="Tijdelijke aanduiding voor dianummer 5"/>
          <p:cNvSpPr>
            <a:spLocks noGrp="1"/>
          </p:cNvSpPr>
          <p:nvPr>
            <p:ph type="sldNum" sz="quarter" idx="12"/>
          </p:nvPr>
        </p:nvSpPr>
        <p:spPr/>
        <p:txBody>
          <a:bodyPr/>
          <a:lstStyle/>
          <a:p>
            <a:fld id="{D5F176DB-5BE7-4658-A172-7CE8068A7787}"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7993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8230486" y="157773"/>
            <a:ext cx="8229600" cy="1143000"/>
          </a:xfrm>
        </p:spPr>
        <p:txBody>
          <a:bodyPr>
            <a:normAutofit/>
          </a:bodyPr>
          <a:lstStyle/>
          <a:p>
            <a:r>
              <a:rPr lang="nl-NL" dirty="0" err="1" smtClean="0"/>
              <a:t>Frac</a:t>
            </a:r>
            <a:r>
              <a:rPr lang="nl-NL" dirty="0" smtClean="0"/>
              <a:t> </a:t>
            </a:r>
            <a:r>
              <a:rPr lang="nl-NL" dirty="0" err="1" smtClean="0"/>
              <a:t>fluids</a:t>
            </a:r>
            <a:endParaRPr lang="nl-NL" dirty="0"/>
          </a:p>
        </p:txBody>
      </p:sp>
      <p:sp>
        <p:nvSpPr>
          <p:cNvPr id="3" name="Tijdelijke aanduiding voor inhoud 2"/>
          <p:cNvSpPr>
            <a:spLocks noGrp="1"/>
          </p:cNvSpPr>
          <p:nvPr>
            <p:ph idx="1"/>
          </p:nvPr>
        </p:nvSpPr>
        <p:spPr>
          <a:xfrm>
            <a:off x="909181" y="54701"/>
            <a:ext cx="8534400" cy="7952946"/>
          </a:xfrm>
        </p:spPr>
        <p:txBody>
          <a:bodyPr anchor="t">
            <a:spAutoFit/>
          </a:bodyPr>
          <a:lstStyle/>
          <a:p>
            <a:pPr marL="274320" lvl="3" indent="-274320">
              <a:lnSpc>
                <a:spcPct val="170000"/>
              </a:lnSpc>
              <a:buSzPct val="95000"/>
            </a:pPr>
            <a:r>
              <a:rPr lang="nl-NL" sz="2400" u="sng" dirty="0" err="1">
                <a:solidFill>
                  <a:srgbClr val="FFFF00"/>
                </a:solidFill>
                <a:hlinkClick r:id="rId3"/>
              </a:rPr>
              <a:t>Main</a:t>
            </a:r>
            <a:r>
              <a:rPr lang="nl-NL" sz="2400" u="sng" dirty="0">
                <a:solidFill>
                  <a:srgbClr val="FFFF00"/>
                </a:solidFill>
                <a:hlinkClick r:id="rId3"/>
              </a:rPr>
              <a:t> </a:t>
            </a:r>
            <a:r>
              <a:rPr lang="nl-NL" sz="2400" u="sng" dirty="0" err="1">
                <a:solidFill>
                  <a:srgbClr val="FFFF00"/>
                </a:solidFill>
                <a:hlinkClick r:id="rId3"/>
              </a:rPr>
              <a:t>Components</a:t>
            </a:r>
            <a:r>
              <a:rPr lang="nl-NL" sz="2400" u="sng" dirty="0">
                <a:solidFill>
                  <a:srgbClr val="FFFF00"/>
                </a:solidFill>
                <a:hlinkClick r:id="rId3"/>
              </a:rPr>
              <a:t>: Water </a:t>
            </a:r>
            <a:r>
              <a:rPr lang="nl-NL" sz="2400" u="sng" dirty="0" err="1">
                <a:solidFill>
                  <a:srgbClr val="FFFF00"/>
                </a:solidFill>
                <a:hlinkClick r:id="rId3"/>
              </a:rPr>
              <a:t>and</a:t>
            </a:r>
            <a:r>
              <a:rPr lang="nl-NL" sz="2400" u="sng" dirty="0">
                <a:solidFill>
                  <a:srgbClr val="FFFF00"/>
                </a:solidFill>
                <a:hlinkClick r:id="rId3"/>
              </a:rPr>
              <a:t> </a:t>
            </a:r>
            <a:r>
              <a:rPr lang="nl-NL" sz="2400" u="sng" dirty="0" err="1">
                <a:solidFill>
                  <a:srgbClr val="FFFF00"/>
                </a:solidFill>
                <a:hlinkClick r:id="rId3"/>
              </a:rPr>
              <a:t>sand</a:t>
            </a:r>
            <a:endParaRPr lang="nl-NL" sz="2400" u="sng" dirty="0">
              <a:solidFill>
                <a:srgbClr val="FFFF00"/>
              </a:solidFill>
              <a:hlinkClick r:id="rId3"/>
            </a:endParaRPr>
          </a:p>
          <a:p>
            <a:pPr marL="274320" lvl="3" indent="-274320">
              <a:buSzPct val="95000"/>
            </a:pPr>
            <a:r>
              <a:rPr lang="nl-NL" sz="1800" dirty="0" err="1" smtClean="0">
                <a:solidFill>
                  <a:srgbClr val="FFFF00"/>
                </a:solidFill>
              </a:rPr>
              <a:t>Additives</a:t>
            </a:r>
            <a:r>
              <a:rPr lang="nl-NL" sz="1800" dirty="0">
                <a:solidFill>
                  <a:srgbClr val="FFFF00"/>
                </a:solidFill>
              </a:rPr>
              <a:t>:</a:t>
            </a:r>
          </a:p>
          <a:p>
            <a:pPr marL="274320" lvl="3" indent="-274320">
              <a:lnSpc>
                <a:spcPct val="170000"/>
              </a:lnSpc>
              <a:buSzPct val="95000"/>
            </a:pPr>
            <a:r>
              <a:rPr lang="nl-NL" sz="1800" u="sng" dirty="0" err="1">
                <a:solidFill>
                  <a:srgbClr val="FFFF00"/>
                </a:solidFill>
                <a:hlinkClick r:id="rId3"/>
              </a:rPr>
              <a:t>Guar</a:t>
            </a:r>
            <a:r>
              <a:rPr lang="nl-NL" sz="1800" u="sng" dirty="0">
                <a:solidFill>
                  <a:srgbClr val="FFFF00"/>
                </a:solidFill>
                <a:hlinkClick r:id="rId3"/>
              </a:rPr>
              <a:t> Gum</a:t>
            </a:r>
          </a:p>
          <a:p>
            <a:pPr marL="1234440" lvl="6" indent="-274320">
              <a:buSzPct val="95000"/>
            </a:pPr>
            <a:r>
              <a:rPr lang="nl-NL" sz="1800" dirty="0">
                <a:solidFill>
                  <a:srgbClr val="FFFF00"/>
                </a:solidFill>
                <a:hlinkClick r:id="rId3"/>
              </a:rPr>
              <a:t>http://www.guargum.co.in/</a:t>
            </a:r>
            <a:endParaRPr lang="nl-NL" sz="1800" dirty="0">
              <a:solidFill>
                <a:srgbClr val="FFFF00"/>
              </a:solidFill>
            </a:endParaRPr>
          </a:p>
          <a:p>
            <a:pPr marL="594360" lvl="4" indent="-274320">
              <a:lnSpc>
                <a:spcPct val="200000"/>
              </a:lnSpc>
              <a:buSzPct val="95000"/>
            </a:pPr>
            <a:r>
              <a:rPr lang="nl-NL" sz="1800" dirty="0" err="1">
                <a:solidFill>
                  <a:srgbClr val="FFFF00"/>
                </a:solidFill>
              </a:rPr>
              <a:t>Borate</a:t>
            </a:r>
            <a:r>
              <a:rPr lang="nl-NL" sz="1800" dirty="0">
                <a:solidFill>
                  <a:srgbClr val="FFFF00"/>
                </a:solidFill>
              </a:rPr>
              <a:t>; crosslinker </a:t>
            </a:r>
            <a:r>
              <a:rPr lang="nl-NL" sz="1800" dirty="0" err="1">
                <a:solidFill>
                  <a:srgbClr val="FFFF00"/>
                </a:solidFill>
              </a:rPr>
              <a:t>to</a:t>
            </a:r>
            <a:r>
              <a:rPr lang="nl-NL" sz="1800" dirty="0">
                <a:solidFill>
                  <a:srgbClr val="FFFF00"/>
                </a:solidFill>
              </a:rPr>
              <a:t> </a:t>
            </a:r>
            <a:r>
              <a:rPr lang="nl-NL" sz="1800" dirty="0" err="1">
                <a:solidFill>
                  <a:srgbClr val="FFFF00"/>
                </a:solidFill>
              </a:rPr>
              <a:t>create</a:t>
            </a:r>
            <a:r>
              <a:rPr lang="nl-NL" sz="1800" dirty="0">
                <a:solidFill>
                  <a:srgbClr val="FFFF00"/>
                </a:solidFill>
              </a:rPr>
              <a:t> </a:t>
            </a:r>
            <a:r>
              <a:rPr lang="nl-NL" sz="1800" dirty="0" err="1">
                <a:solidFill>
                  <a:srgbClr val="FFFF00"/>
                </a:solidFill>
              </a:rPr>
              <a:t>higher</a:t>
            </a:r>
            <a:r>
              <a:rPr lang="nl-NL" sz="1800" dirty="0">
                <a:solidFill>
                  <a:srgbClr val="FFFF00"/>
                </a:solidFill>
              </a:rPr>
              <a:t> </a:t>
            </a:r>
            <a:r>
              <a:rPr lang="nl-NL" sz="1800" dirty="0" err="1">
                <a:solidFill>
                  <a:srgbClr val="FFFF00"/>
                </a:solidFill>
              </a:rPr>
              <a:t>viscosity</a:t>
            </a:r>
            <a:endParaRPr lang="nl-NL" sz="1800" dirty="0">
              <a:solidFill>
                <a:srgbClr val="FFFF00"/>
              </a:solidFill>
            </a:endParaRPr>
          </a:p>
          <a:p>
            <a:pPr marL="594360" lvl="4" indent="-274320">
              <a:lnSpc>
                <a:spcPct val="200000"/>
              </a:lnSpc>
              <a:buSzPct val="95000"/>
            </a:pPr>
            <a:r>
              <a:rPr lang="nl-NL" sz="1800" dirty="0" err="1">
                <a:solidFill>
                  <a:srgbClr val="FFFF00"/>
                </a:solidFill>
              </a:rPr>
              <a:t>Acetate</a:t>
            </a:r>
            <a:r>
              <a:rPr lang="nl-NL" sz="1800" dirty="0">
                <a:solidFill>
                  <a:srgbClr val="FFFF00"/>
                </a:solidFill>
              </a:rPr>
              <a:t> </a:t>
            </a:r>
            <a:r>
              <a:rPr lang="nl-NL" sz="1800" dirty="0" err="1">
                <a:solidFill>
                  <a:srgbClr val="FFFF00"/>
                </a:solidFill>
              </a:rPr>
              <a:t>and</a:t>
            </a:r>
            <a:r>
              <a:rPr lang="nl-NL" sz="1800" dirty="0">
                <a:solidFill>
                  <a:srgbClr val="FFFF00"/>
                </a:solidFill>
              </a:rPr>
              <a:t> </a:t>
            </a:r>
            <a:r>
              <a:rPr lang="nl-NL" sz="1800" dirty="0" err="1">
                <a:solidFill>
                  <a:srgbClr val="FFFF00"/>
                </a:solidFill>
              </a:rPr>
              <a:t>carbonate</a:t>
            </a:r>
            <a:r>
              <a:rPr lang="nl-NL" sz="1800" dirty="0">
                <a:solidFill>
                  <a:srgbClr val="FFFF00"/>
                </a:solidFill>
              </a:rPr>
              <a:t> </a:t>
            </a:r>
            <a:r>
              <a:rPr lang="nl-NL" sz="1800" dirty="0" err="1">
                <a:solidFill>
                  <a:srgbClr val="FFFF00"/>
                </a:solidFill>
              </a:rPr>
              <a:t>salts</a:t>
            </a:r>
            <a:r>
              <a:rPr lang="nl-NL" sz="1800" dirty="0">
                <a:solidFill>
                  <a:srgbClr val="FFFF00"/>
                </a:solidFill>
              </a:rPr>
              <a:t>; pH buffers</a:t>
            </a:r>
          </a:p>
          <a:p>
            <a:pPr marL="594360" lvl="4" indent="-274320">
              <a:lnSpc>
                <a:spcPct val="200000"/>
              </a:lnSpc>
              <a:buSzPct val="95000"/>
            </a:pPr>
            <a:r>
              <a:rPr lang="nl-NL" sz="1800" dirty="0" err="1">
                <a:solidFill>
                  <a:srgbClr val="FFFF00"/>
                </a:solidFill>
              </a:rPr>
              <a:t>Persulfates</a:t>
            </a:r>
            <a:r>
              <a:rPr lang="nl-NL" sz="1800" dirty="0">
                <a:solidFill>
                  <a:srgbClr val="FFFF00"/>
                </a:solidFill>
              </a:rPr>
              <a:t>  </a:t>
            </a:r>
            <a:r>
              <a:rPr lang="nl-NL" sz="1800" dirty="0" err="1">
                <a:solidFill>
                  <a:srgbClr val="FFFF00"/>
                </a:solidFill>
              </a:rPr>
              <a:t>and</a:t>
            </a:r>
            <a:r>
              <a:rPr lang="nl-NL" sz="1800" dirty="0">
                <a:solidFill>
                  <a:srgbClr val="FFFF00"/>
                </a:solidFill>
              </a:rPr>
              <a:t> </a:t>
            </a:r>
            <a:r>
              <a:rPr lang="nl-NL" sz="1800" dirty="0" err="1">
                <a:solidFill>
                  <a:srgbClr val="FFFF00"/>
                </a:solidFill>
              </a:rPr>
              <a:t>enzymes</a:t>
            </a:r>
            <a:r>
              <a:rPr lang="nl-NL" sz="1800" dirty="0">
                <a:solidFill>
                  <a:srgbClr val="FFFF00"/>
                </a:solidFill>
              </a:rPr>
              <a:t> ; </a:t>
            </a:r>
            <a:r>
              <a:rPr lang="nl-NL" sz="1800" dirty="0" err="1">
                <a:solidFill>
                  <a:srgbClr val="FFFF00"/>
                </a:solidFill>
              </a:rPr>
              <a:t>to</a:t>
            </a:r>
            <a:r>
              <a:rPr lang="nl-NL" sz="1800" dirty="0">
                <a:solidFill>
                  <a:srgbClr val="FFFF00"/>
                </a:solidFill>
              </a:rPr>
              <a:t> break down </a:t>
            </a:r>
            <a:r>
              <a:rPr lang="nl-NL" sz="1800" dirty="0" err="1">
                <a:solidFill>
                  <a:srgbClr val="FFFF00"/>
                </a:solidFill>
              </a:rPr>
              <a:t>viscosity</a:t>
            </a:r>
            <a:r>
              <a:rPr lang="nl-NL" sz="1800" dirty="0">
                <a:solidFill>
                  <a:srgbClr val="FFFF00"/>
                </a:solidFill>
              </a:rPr>
              <a:t> </a:t>
            </a:r>
            <a:r>
              <a:rPr lang="nl-NL" sz="1800" dirty="0" err="1">
                <a:solidFill>
                  <a:srgbClr val="FFFF00"/>
                </a:solidFill>
              </a:rPr>
              <a:t>after</a:t>
            </a:r>
            <a:r>
              <a:rPr lang="nl-NL" sz="1800" dirty="0">
                <a:solidFill>
                  <a:srgbClr val="FFFF00"/>
                </a:solidFill>
              </a:rPr>
              <a:t> the treatment</a:t>
            </a:r>
          </a:p>
          <a:p>
            <a:pPr marL="594360" lvl="4" indent="-274320">
              <a:lnSpc>
                <a:spcPct val="200000"/>
              </a:lnSpc>
              <a:buSzPct val="95000"/>
            </a:pPr>
            <a:r>
              <a:rPr lang="nl-NL" sz="1800" dirty="0" err="1">
                <a:solidFill>
                  <a:srgbClr val="FFFF00"/>
                </a:solidFill>
              </a:rPr>
              <a:t>Citrus</a:t>
            </a:r>
            <a:r>
              <a:rPr lang="nl-NL" sz="1800" dirty="0">
                <a:solidFill>
                  <a:srgbClr val="FFFF00"/>
                </a:solidFill>
              </a:rPr>
              <a:t> extracts </a:t>
            </a:r>
            <a:r>
              <a:rPr lang="nl-NL" sz="1800" dirty="0" err="1">
                <a:solidFill>
                  <a:srgbClr val="FFFF00"/>
                </a:solidFill>
              </a:rPr>
              <a:t>to</a:t>
            </a:r>
            <a:r>
              <a:rPr lang="nl-NL" sz="1800" dirty="0">
                <a:solidFill>
                  <a:srgbClr val="FFFF00"/>
                </a:solidFill>
              </a:rPr>
              <a:t> </a:t>
            </a:r>
            <a:r>
              <a:rPr lang="nl-NL" sz="1800" dirty="0" err="1">
                <a:solidFill>
                  <a:srgbClr val="FFFF00"/>
                </a:solidFill>
              </a:rPr>
              <a:t>enhance</a:t>
            </a:r>
            <a:r>
              <a:rPr lang="nl-NL" sz="1800" dirty="0">
                <a:solidFill>
                  <a:srgbClr val="FFFF00"/>
                </a:solidFill>
              </a:rPr>
              <a:t> </a:t>
            </a:r>
            <a:r>
              <a:rPr lang="nl-NL" sz="1800" dirty="0" err="1">
                <a:solidFill>
                  <a:srgbClr val="FFFF00"/>
                </a:solidFill>
              </a:rPr>
              <a:t>flowback</a:t>
            </a:r>
            <a:r>
              <a:rPr lang="nl-NL" sz="1800" dirty="0">
                <a:solidFill>
                  <a:srgbClr val="FFFF00"/>
                </a:solidFill>
              </a:rPr>
              <a:t> (Orange </a:t>
            </a:r>
            <a:r>
              <a:rPr lang="nl-NL" sz="1800" dirty="0" err="1">
                <a:solidFill>
                  <a:srgbClr val="FFFF00"/>
                </a:solidFill>
              </a:rPr>
              <a:t>oil</a:t>
            </a:r>
            <a:r>
              <a:rPr lang="nl-NL" sz="1800" dirty="0">
                <a:solidFill>
                  <a:srgbClr val="FFFF00"/>
                </a:solidFill>
              </a:rPr>
              <a:t>)</a:t>
            </a:r>
          </a:p>
          <a:p>
            <a:pPr marL="594360" lvl="4" indent="-274320">
              <a:lnSpc>
                <a:spcPct val="200000"/>
              </a:lnSpc>
              <a:buSzPct val="95000"/>
            </a:pPr>
            <a:r>
              <a:rPr lang="nl-NL" sz="1800" dirty="0">
                <a:solidFill>
                  <a:srgbClr val="FFFF00"/>
                </a:solidFill>
              </a:rPr>
              <a:t>Bactericide </a:t>
            </a:r>
            <a:r>
              <a:rPr lang="nl-NL" sz="1800" dirty="0" err="1">
                <a:solidFill>
                  <a:srgbClr val="FFFF00"/>
                </a:solidFill>
              </a:rPr>
              <a:t>to</a:t>
            </a:r>
            <a:r>
              <a:rPr lang="nl-NL" sz="1800" dirty="0">
                <a:solidFill>
                  <a:srgbClr val="FFFF00"/>
                </a:solidFill>
              </a:rPr>
              <a:t> </a:t>
            </a:r>
            <a:r>
              <a:rPr lang="nl-NL" sz="1800" dirty="0" err="1">
                <a:solidFill>
                  <a:srgbClr val="FFFF00"/>
                </a:solidFill>
              </a:rPr>
              <a:t>prevent</a:t>
            </a:r>
            <a:r>
              <a:rPr lang="nl-NL" sz="1800" dirty="0">
                <a:solidFill>
                  <a:srgbClr val="FFFF00"/>
                </a:solidFill>
              </a:rPr>
              <a:t> </a:t>
            </a:r>
            <a:r>
              <a:rPr lang="nl-NL" sz="1800" dirty="0" err="1">
                <a:solidFill>
                  <a:srgbClr val="FFFF00"/>
                </a:solidFill>
              </a:rPr>
              <a:t>fluids</a:t>
            </a:r>
            <a:r>
              <a:rPr lang="nl-NL" sz="1800" dirty="0">
                <a:solidFill>
                  <a:srgbClr val="FFFF00"/>
                </a:solidFill>
              </a:rPr>
              <a:t> </a:t>
            </a:r>
            <a:r>
              <a:rPr lang="nl-NL" sz="1800" dirty="0" err="1">
                <a:solidFill>
                  <a:srgbClr val="FFFF00"/>
                </a:solidFill>
              </a:rPr>
              <a:t>from</a:t>
            </a:r>
            <a:r>
              <a:rPr lang="nl-NL" sz="1800" dirty="0">
                <a:solidFill>
                  <a:srgbClr val="FFFF00"/>
                </a:solidFill>
              </a:rPr>
              <a:t> premature </a:t>
            </a:r>
            <a:r>
              <a:rPr lang="nl-NL" sz="1800" dirty="0" err="1">
                <a:solidFill>
                  <a:srgbClr val="FFFF00"/>
                </a:solidFill>
              </a:rPr>
              <a:t>bacterial</a:t>
            </a:r>
            <a:r>
              <a:rPr lang="nl-NL" sz="1800" dirty="0">
                <a:solidFill>
                  <a:srgbClr val="FFFF00"/>
                </a:solidFill>
              </a:rPr>
              <a:t> breakdown</a:t>
            </a:r>
          </a:p>
          <a:p>
            <a:pPr marL="274320" lvl="3" indent="-274320">
              <a:lnSpc>
                <a:spcPct val="160000"/>
              </a:lnSpc>
              <a:buSzPct val="95000"/>
            </a:pPr>
            <a:r>
              <a:rPr lang="nl-NL" sz="1800" dirty="0" err="1" smtClean="0">
                <a:solidFill>
                  <a:srgbClr val="FFFF00"/>
                </a:solidFill>
              </a:rPr>
              <a:t>All</a:t>
            </a:r>
            <a:r>
              <a:rPr lang="nl-NL" sz="1800" dirty="0" smtClean="0">
                <a:solidFill>
                  <a:srgbClr val="FFFF00"/>
                </a:solidFill>
              </a:rPr>
              <a:t> </a:t>
            </a:r>
            <a:r>
              <a:rPr lang="nl-NL" sz="1800" dirty="0" err="1">
                <a:solidFill>
                  <a:srgbClr val="FFFF00"/>
                </a:solidFill>
              </a:rPr>
              <a:t>materials</a:t>
            </a:r>
            <a:r>
              <a:rPr lang="nl-NL" sz="1800" dirty="0">
                <a:solidFill>
                  <a:srgbClr val="FFFF00"/>
                </a:solidFill>
              </a:rPr>
              <a:t> are </a:t>
            </a:r>
            <a:r>
              <a:rPr lang="nl-NL" sz="1800" dirty="0" err="1">
                <a:solidFill>
                  <a:srgbClr val="FFFF00"/>
                </a:solidFill>
              </a:rPr>
              <a:t>classified</a:t>
            </a:r>
            <a:r>
              <a:rPr lang="nl-NL" sz="1800" dirty="0">
                <a:solidFill>
                  <a:srgbClr val="FFFF00"/>
                </a:solidFill>
              </a:rPr>
              <a:t> as WGK </a:t>
            </a:r>
            <a:r>
              <a:rPr lang="nl-NL" sz="1800" dirty="0" smtClean="0">
                <a:solidFill>
                  <a:srgbClr val="FFFF00"/>
                </a:solidFill>
              </a:rPr>
              <a:t>1 (Germany)</a:t>
            </a:r>
            <a:endParaRPr lang="nl-NL" sz="1800" dirty="0">
              <a:solidFill>
                <a:srgbClr val="FFFF00"/>
              </a:solidFill>
            </a:endParaRPr>
          </a:p>
          <a:p>
            <a:pPr marL="274320" lvl="3" indent="-274320">
              <a:lnSpc>
                <a:spcPct val="160000"/>
              </a:lnSpc>
              <a:buSzPct val="95000"/>
            </a:pPr>
            <a:r>
              <a:rPr lang="nl-NL" sz="1800" dirty="0">
                <a:solidFill>
                  <a:srgbClr val="FFFF00"/>
                </a:solidFill>
              </a:rPr>
              <a:t>100% green </a:t>
            </a:r>
            <a:r>
              <a:rPr lang="nl-NL" sz="1800" dirty="0" err="1">
                <a:solidFill>
                  <a:srgbClr val="FFFF00"/>
                </a:solidFill>
              </a:rPr>
              <a:t>materials</a:t>
            </a:r>
            <a:r>
              <a:rPr lang="nl-NL" sz="1800" dirty="0">
                <a:solidFill>
                  <a:srgbClr val="FFFF00"/>
                </a:solidFill>
              </a:rPr>
              <a:t>  </a:t>
            </a:r>
            <a:r>
              <a:rPr lang="nl-NL" sz="1800" dirty="0" err="1">
                <a:solidFill>
                  <a:srgbClr val="FFFF00"/>
                </a:solidFill>
              </a:rPr>
              <a:t>e.g</a:t>
            </a:r>
            <a:r>
              <a:rPr lang="nl-NL" sz="1800" dirty="0">
                <a:solidFill>
                  <a:srgbClr val="FFFF00"/>
                </a:solidFill>
              </a:rPr>
              <a:t> </a:t>
            </a:r>
            <a:r>
              <a:rPr lang="nl-NL" sz="1800" dirty="0" err="1">
                <a:solidFill>
                  <a:srgbClr val="FFFF00"/>
                </a:solidFill>
              </a:rPr>
              <a:t>CleanStim</a:t>
            </a:r>
            <a:r>
              <a:rPr lang="nl-NL" sz="1800" dirty="0">
                <a:solidFill>
                  <a:srgbClr val="FFFF00"/>
                </a:solidFill>
              </a:rPr>
              <a:t> (Halliburton) </a:t>
            </a:r>
            <a:r>
              <a:rPr lang="nl-NL" sz="1800" dirty="0" err="1">
                <a:solidFill>
                  <a:srgbClr val="FFFF00"/>
                </a:solidFill>
              </a:rPr>
              <a:t>OpenFrac</a:t>
            </a:r>
            <a:r>
              <a:rPr lang="nl-NL" sz="1800" dirty="0">
                <a:solidFill>
                  <a:srgbClr val="FFFF00"/>
                </a:solidFill>
              </a:rPr>
              <a:t> (SLB)</a:t>
            </a:r>
          </a:p>
          <a:p>
            <a:pPr marL="274320" lvl="3" indent="-274320">
              <a:buSzPct val="95000"/>
            </a:pPr>
            <a:endParaRPr lang="nl-NL" sz="1800" dirty="0">
              <a:solidFill>
                <a:srgbClr val="FFFF00"/>
              </a:solidFill>
            </a:endParaRPr>
          </a:p>
          <a:p>
            <a:pPr marL="274320" lvl="3" indent="-274320">
              <a:buSzPct val="95000"/>
            </a:pPr>
            <a:endParaRPr lang="nl-NL" sz="1800" dirty="0">
              <a:solidFill>
                <a:srgbClr val="FFFF00"/>
              </a:solidFill>
            </a:endParaRPr>
          </a:p>
          <a:p>
            <a:endParaRPr lang="nl-NL" sz="1800" dirty="0">
              <a:solidFill>
                <a:srgbClr val="FFFF00"/>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23118" y="3952691"/>
            <a:ext cx="1021614" cy="163458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6" name="Picture 2" descr="C:\Users\Gerrit Nitters\Documents\Werk documenten\CEP\guargum_food.jpg"/>
          <p:cNvPicPr>
            <a:picLocks noChangeAspect="1" noChangeArrowheads="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927" t="10324" r="7676" b="12684"/>
          <a:stretch/>
        </p:blipFill>
        <p:spPr bwMode="auto">
          <a:xfrm>
            <a:off x="5007568" y="1293072"/>
            <a:ext cx="1541555" cy="99321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710195" y="5302411"/>
            <a:ext cx="1152128" cy="85821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9423204" y="2928253"/>
            <a:ext cx="1029501" cy="154232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57599" y="2424197"/>
            <a:ext cx="1772887" cy="10081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Tijdelijke aanduiding voor datum 3"/>
          <p:cNvSpPr>
            <a:spLocks noGrp="1"/>
          </p:cNvSpPr>
          <p:nvPr>
            <p:ph type="dt" sz="half" idx="10"/>
          </p:nvPr>
        </p:nvSpPr>
        <p:spPr/>
        <p:txBody>
          <a:bodyPr/>
          <a:lstStyle/>
          <a:p>
            <a:fld id="{969AB1BE-6532-471A-A0E1-37C52E7C2AEC}" type="datetime1">
              <a:rPr lang="en-US" smtClean="0"/>
              <a:pPr/>
              <a:t>24-02-2015</a:t>
            </a:fld>
            <a:endParaRPr lang="en-US"/>
          </a:p>
        </p:txBody>
      </p:sp>
      <p:sp>
        <p:nvSpPr>
          <p:cNvPr id="5" name="Tijdelijke aanduiding voor dianummer 4"/>
          <p:cNvSpPr>
            <a:spLocks noGrp="1"/>
          </p:cNvSpPr>
          <p:nvPr>
            <p:ph type="sldNum" sz="quarter" idx="12"/>
          </p:nvPr>
        </p:nvSpPr>
        <p:spPr/>
        <p:txBody>
          <a:bodyPr/>
          <a:lstStyle/>
          <a:p>
            <a:fld id="{D5F176DB-5BE7-4658-A172-7CE8068A7787}"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8315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Proppants</a:t>
            </a:r>
            <a:endParaRPr lang="nl-NL" dirty="0"/>
          </a:p>
        </p:txBody>
      </p:sp>
      <p:sp>
        <p:nvSpPr>
          <p:cNvPr id="2" name="Tijdelijke aanduiding voor inhoud 1"/>
          <p:cNvSpPr>
            <a:spLocks noGrp="1"/>
          </p:cNvSpPr>
          <p:nvPr>
            <p:ph idx="1"/>
          </p:nvPr>
        </p:nvSpPr>
        <p:spPr/>
        <p:txBody>
          <a:bodyPr/>
          <a:lstStyle/>
          <a:p>
            <a:pPr>
              <a:lnSpc>
                <a:spcPct val="250000"/>
              </a:lnSpc>
            </a:pPr>
            <a:r>
              <a:rPr lang="nl-NL" dirty="0" smtClean="0">
                <a:solidFill>
                  <a:srgbClr val="FFFF00"/>
                </a:solidFill>
              </a:rPr>
              <a:t>Sand</a:t>
            </a:r>
          </a:p>
          <a:p>
            <a:pPr>
              <a:lnSpc>
                <a:spcPct val="250000"/>
              </a:lnSpc>
            </a:pPr>
            <a:r>
              <a:rPr lang="nl-NL" dirty="0" err="1" smtClean="0">
                <a:solidFill>
                  <a:srgbClr val="FFFF00"/>
                </a:solidFill>
              </a:rPr>
              <a:t>Sintered</a:t>
            </a:r>
            <a:r>
              <a:rPr lang="nl-NL" dirty="0" smtClean="0">
                <a:solidFill>
                  <a:srgbClr val="FFFF00"/>
                </a:solidFill>
              </a:rPr>
              <a:t> </a:t>
            </a:r>
            <a:r>
              <a:rPr lang="nl-NL" dirty="0" err="1" smtClean="0">
                <a:solidFill>
                  <a:srgbClr val="FFFF00"/>
                </a:solidFill>
              </a:rPr>
              <a:t>Bauxite</a:t>
            </a:r>
            <a:endParaRPr lang="nl-NL" dirty="0" smtClean="0">
              <a:solidFill>
                <a:srgbClr val="FFFF00"/>
              </a:solidFill>
            </a:endParaRPr>
          </a:p>
          <a:p>
            <a:pPr>
              <a:lnSpc>
                <a:spcPct val="250000"/>
              </a:lnSpc>
            </a:pPr>
            <a:r>
              <a:rPr lang="nl-NL" dirty="0" err="1" smtClean="0">
                <a:solidFill>
                  <a:srgbClr val="FFFF00"/>
                </a:solidFill>
              </a:rPr>
              <a:t>Ceramics</a:t>
            </a:r>
            <a:endParaRPr lang="nl-NL" dirty="0">
              <a:solidFill>
                <a:srgbClr val="FFFF00"/>
              </a:solidFill>
            </a:endParaRPr>
          </a:p>
        </p:txBody>
      </p:sp>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0715" t="30705"/>
          <a:stretch/>
        </p:blipFill>
        <p:spPr bwMode="auto">
          <a:xfrm>
            <a:off x="7752185" y="3535073"/>
            <a:ext cx="1997317" cy="203662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45716" y="764705"/>
            <a:ext cx="3406424" cy="255860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Tijdelijke aanduiding voor datum 3"/>
          <p:cNvSpPr>
            <a:spLocks noGrp="1"/>
          </p:cNvSpPr>
          <p:nvPr>
            <p:ph type="dt" sz="half" idx="10"/>
          </p:nvPr>
        </p:nvSpPr>
        <p:spPr/>
        <p:txBody>
          <a:bodyPr/>
          <a:lstStyle/>
          <a:p>
            <a:fld id="{A71F4C12-9332-4BC9-A8C4-7A09B4B4CA64}" type="datetime1">
              <a:rPr lang="en-US" smtClean="0"/>
              <a:pPr/>
              <a:t>24-02-2015</a:t>
            </a:fld>
            <a:endParaRPr lang="en-US"/>
          </a:p>
        </p:txBody>
      </p:sp>
      <p:sp>
        <p:nvSpPr>
          <p:cNvPr id="5" name="Tijdelijke aanduiding voor dianummer 4"/>
          <p:cNvSpPr>
            <a:spLocks noGrp="1"/>
          </p:cNvSpPr>
          <p:nvPr>
            <p:ph type="sldNum" sz="quarter" idx="12"/>
          </p:nvPr>
        </p:nvSpPr>
        <p:spPr/>
        <p:txBody>
          <a:bodyPr/>
          <a:lstStyle/>
          <a:p>
            <a:fld id="{D5F176DB-5BE7-4658-A172-7CE8068A7787}"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986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415745"/>
            <a:ext cx="7848600" cy="1178170"/>
          </a:xfrm>
        </p:spPr>
        <p:txBody>
          <a:bodyPr>
            <a:normAutofit fontScale="90000"/>
          </a:bodyPr>
          <a:lstStyle/>
          <a:p>
            <a:r>
              <a:rPr lang="en-US" sz="4431" dirty="0">
                <a:solidFill>
                  <a:srgbClr val="FFFF00"/>
                </a:solidFill>
              </a:rPr>
              <a:t>Type of Fracturing treatments</a:t>
            </a:r>
          </a:p>
        </p:txBody>
      </p:sp>
      <p:sp>
        <p:nvSpPr>
          <p:cNvPr id="3" name="Content Placeholder 2"/>
          <p:cNvSpPr>
            <a:spLocks noGrp="1"/>
          </p:cNvSpPr>
          <p:nvPr>
            <p:ph idx="1"/>
          </p:nvPr>
        </p:nvSpPr>
        <p:spPr>
          <a:xfrm>
            <a:off x="2508738" y="2050367"/>
            <a:ext cx="7702062" cy="4051495"/>
          </a:xfrm>
        </p:spPr>
        <p:txBody>
          <a:bodyPr>
            <a:normAutofit lnSpcReduction="10000"/>
          </a:bodyPr>
          <a:lstStyle/>
          <a:p>
            <a:r>
              <a:rPr lang="en-US" sz="2585" dirty="0">
                <a:solidFill>
                  <a:srgbClr val="FFFF00"/>
                </a:solidFill>
              </a:rPr>
              <a:t>Skin </a:t>
            </a:r>
            <a:r>
              <a:rPr lang="en-US" sz="2585" dirty="0" err="1">
                <a:solidFill>
                  <a:srgbClr val="FFFF00"/>
                </a:solidFill>
              </a:rPr>
              <a:t>Frac</a:t>
            </a:r>
            <a:endParaRPr lang="en-US" sz="2585" dirty="0">
              <a:solidFill>
                <a:srgbClr val="FFFF00"/>
              </a:solidFill>
            </a:endParaRPr>
          </a:p>
          <a:p>
            <a:r>
              <a:rPr lang="en-US" sz="2585" dirty="0" err="1">
                <a:solidFill>
                  <a:srgbClr val="FFFF00"/>
                </a:solidFill>
              </a:rPr>
              <a:t>Frac</a:t>
            </a:r>
            <a:r>
              <a:rPr lang="en-US" sz="2585" dirty="0">
                <a:solidFill>
                  <a:srgbClr val="FFFF00"/>
                </a:solidFill>
              </a:rPr>
              <a:t> &amp; Pack</a:t>
            </a:r>
          </a:p>
          <a:p>
            <a:r>
              <a:rPr lang="en-US" sz="2585" dirty="0">
                <a:solidFill>
                  <a:srgbClr val="FFFF00"/>
                </a:solidFill>
              </a:rPr>
              <a:t>Massive Hydraulic </a:t>
            </a:r>
            <a:r>
              <a:rPr lang="en-US" sz="2585" dirty="0" err="1">
                <a:solidFill>
                  <a:srgbClr val="FFFF00"/>
                </a:solidFill>
              </a:rPr>
              <a:t>Frac</a:t>
            </a:r>
            <a:endParaRPr lang="en-US" sz="2585" dirty="0">
              <a:solidFill>
                <a:srgbClr val="FFFF00"/>
              </a:solidFill>
            </a:endParaRPr>
          </a:p>
          <a:p>
            <a:r>
              <a:rPr lang="en-US" sz="2585" dirty="0">
                <a:solidFill>
                  <a:srgbClr val="FFFF00"/>
                </a:solidFill>
              </a:rPr>
              <a:t>Multiple vertical </a:t>
            </a:r>
            <a:r>
              <a:rPr lang="en-US" sz="2585" dirty="0" err="1">
                <a:solidFill>
                  <a:srgbClr val="FFFF00"/>
                </a:solidFill>
              </a:rPr>
              <a:t>fracs</a:t>
            </a:r>
            <a:endParaRPr lang="en-US" sz="2585" dirty="0">
              <a:solidFill>
                <a:srgbClr val="FFFF00"/>
              </a:solidFill>
            </a:endParaRPr>
          </a:p>
          <a:p>
            <a:r>
              <a:rPr lang="en-US" sz="2585" dirty="0">
                <a:solidFill>
                  <a:srgbClr val="FFFF00"/>
                </a:solidFill>
              </a:rPr>
              <a:t>Multiple horizontal hole </a:t>
            </a:r>
            <a:r>
              <a:rPr lang="en-US" sz="2585" dirty="0" err="1">
                <a:solidFill>
                  <a:srgbClr val="FFFF00"/>
                </a:solidFill>
              </a:rPr>
              <a:t>fracs</a:t>
            </a:r>
            <a:endParaRPr lang="en-US" sz="2585" dirty="0">
              <a:solidFill>
                <a:srgbClr val="FFFF00"/>
              </a:solidFill>
            </a:endParaRPr>
          </a:p>
          <a:p>
            <a:r>
              <a:rPr lang="en-US" sz="2585" dirty="0">
                <a:solidFill>
                  <a:srgbClr val="FFFF00"/>
                </a:solidFill>
              </a:rPr>
              <a:t>Shale gas </a:t>
            </a:r>
            <a:r>
              <a:rPr lang="en-US" sz="2585" dirty="0" err="1">
                <a:solidFill>
                  <a:srgbClr val="FFFF00"/>
                </a:solidFill>
              </a:rPr>
              <a:t>frac</a:t>
            </a:r>
            <a:endParaRPr lang="en-US" sz="2585" dirty="0">
              <a:solidFill>
                <a:srgbClr val="FFFF00"/>
              </a:solidFill>
            </a:endParaRPr>
          </a:p>
          <a:p>
            <a:r>
              <a:rPr lang="en-US" sz="2585" dirty="0">
                <a:solidFill>
                  <a:srgbClr val="FFFF00"/>
                </a:solidFill>
              </a:rPr>
              <a:t>Coal Bed Methane </a:t>
            </a:r>
            <a:r>
              <a:rPr lang="en-US" sz="2585" dirty="0" err="1">
                <a:solidFill>
                  <a:srgbClr val="FFFF00"/>
                </a:solidFill>
              </a:rPr>
              <a:t>frac</a:t>
            </a:r>
            <a:endParaRPr lang="en-US" sz="2585" dirty="0">
              <a:solidFill>
                <a:srgbClr val="FFFF00"/>
              </a:solidFill>
            </a:endParaRPr>
          </a:p>
          <a:p>
            <a:r>
              <a:rPr lang="en-US" sz="2585" dirty="0">
                <a:solidFill>
                  <a:srgbClr val="FFFF00"/>
                </a:solidFill>
              </a:rPr>
              <a:t>Acid </a:t>
            </a:r>
            <a:r>
              <a:rPr lang="en-US" sz="2585" dirty="0" err="1">
                <a:solidFill>
                  <a:srgbClr val="FFFF00"/>
                </a:solidFill>
              </a:rPr>
              <a:t>frac</a:t>
            </a:r>
            <a:endParaRPr lang="en-US" sz="2585" dirty="0">
              <a:solidFill>
                <a:srgbClr val="FFFF00"/>
              </a:solidFill>
            </a:endParaRPr>
          </a:p>
        </p:txBody>
      </p:sp>
      <p:sp>
        <p:nvSpPr>
          <p:cNvPr id="4" name="Tijdelijke aanduiding voor datum 3"/>
          <p:cNvSpPr>
            <a:spLocks noGrp="1"/>
          </p:cNvSpPr>
          <p:nvPr>
            <p:ph type="dt" sz="half" idx="10"/>
          </p:nvPr>
        </p:nvSpPr>
        <p:spPr/>
        <p:txBody>
          <a:bodyPr/>
          <a:lstStyle/>
          <a:p>
            <a:fld id="{F08D7168-AD01-48F3-AE7E-445E0571B2EA}" type="datetime1">
              <a:rPr lang="en-US" smtClean="0"/>
              <a:pPr/>
              <a:t>24-02-2015</a:t>
            </a:fld>
            <a:endParaRPr lang="en-US"/>
          </a:p>
        </p:txBody>
      </p:sp>
      <p:sp>
        <p:nvSpPr>
          <p:cNvPr id="5" name="Tijdelijke aanduiding voor dianummer 4"/>
          <p:cNvSpPr>
            <a:spLocks noGrp="1"/>
          </p:cNvSpPr>
          <p:nvPr>
            <p:ph type="sldNum" sz="quarter" idx="12"/>
          </p:nvPr>
        </p:nvSpPr>
        <p:spPr/>
        <p:txBody>
          <a:bodyPr/>
          <a:lstStyle/>
          <a:p>
            <a:fld id="{D5F176DB-5BE7-4658-A172-7CE8068A7787}"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069228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52135" y="179365"/>
            <a:ext cx="8229600" cy="1055077"/>
          </a:xfrm>
        </p:spPr>
        <p:txBody>
          <a:bodyPr/>
          <a:lstStyle/>
          <a:p>
            <a:r>
              <a:rPr lang="en-US" dirty="0" smtClean="0"/>
              <a:t>Where is fracturing applied?</a:t>
            </a:r>
            <a:endParaRPr lang="en-US" dirty="0"/>
          </a:p>
        </p:txBody>
      </p:sp>
      <p:sp>
        <p:nvSpPr>
          <p:cNvPr id="3" name="Content Placeholder 2"/>
          <p:cNvSpPr>
            <a:spLocks noGrp="1"/>
          </p:cNvSpPr>
          <p:nvPr>
            <p:ph idx="1"/>
          </p:nvPr>
        </p:nvSpPr>
        <p:spPr>
          <a:xfrm>
            <a:off x="599805" y="1234442"/>
            <a:ext cx="9181929" cy="4937758"/>
          </a:xfrm>
        </p:spPr>
        <p:txBody>
          <a:bodyPr>
            <a:noAutofit/>
          </a:bodyPr>
          <a:lstStyle/>
          <a:p>
            <a:r>
              <a:rPr lang="en-US" sz="2400" dirty="0" smtClean="0">
                <a:solidFill>
                  <a:srgbClr val="FFFF00"/>
                </a:solidFill>
              </a:rPr>
              <a:t>Sandstones</a:t>
            </a:r>
          </a:p>
          <a:p>
            <a:pPr lvl="1"/>
            <a:r>
              <a:rPr lang="en-US" sz="2000" dirty="0" smtClean="0">
                <a:solidFill>
                  <a:srgbClr val="FFFF00"/>
                </a:solidFill>
              </a:rPr>
              <a:t>High permeability</a:t>
            </a:r>
          </a:p>
          <a:p>
            <a:pPr lvl="1"/>
            <a:r>
              <a:rPr lang="en-US" sz="2000" dirty="0" smtClean="0">
                <a:solidFill>
                  <a:srgbClr val="FFFF00"/>
                </a:solidFill>
              </a:rPr>
              <a:t>Low permeability</a:t>
            </a:r>
          </a:p>
          <a:p>
            <a:r>
              <a:rPr lang="en-US" sz="2400" dirty="0" smtClean="0">
                <a:solidFill>
                  <a:srgbClr val="FFFF00"/>
                </a:solidFill>
              </a:rPr>
              <a:t>Carbonates</a:t>
            </a:r>
          </a:p>
          <a:p>
            <a:pPr lvl="1"/>
            <a:r>
              <a:rPr lang="en-US" sz="2000" dirty="0" err="1" smtClean="0">
                <a:solidFill>
                  <a:srgbClr val="FFFF00"/>
                </a:solidFill>
              </a:rPr>
              <a:t>Limestones</a:t>
            </a:r>
            <a:endParaRPr lang="en-US" sz="2000" dirty="0" smtClean="0">
              <a:solidFill>
                <a:srgbClr val="FFFF00"/>
              </a:solidFill>
            </a:endParaRPr>
          </a:p>
          <a:p>
            <a:pPr lvl="1"/>
            <a:r>
              <a:rPr lang="en-US" sz="2000" dirty="0" smtClean="0">
                <a:solidFill>
                  <a:srgbClr val="FFFF00"/>
                </a:solidFill>
              </a:rPr>
              <a:t>Dolomites</a:t>
            </a:r>
          </a:p>
          <a:p>
            <a:r>
              <a:rPr lang="en-US" sz="2400" dirty="0" err="1" smtClean="0">
                <a:solidFill>
                  <a:srgbClr val="FFFF00"/>
                </a:solidFill>
              </a:rPr>
              <a:t>Shales</a:t>
            </a:r>
            <a:endParaRPr lang="en-US" sz="2400" dirty="0" smtClean="0">
              <a:solidFill>
                <a:srgbClr val="FFFF00"/>
              </a:solidFill>
            </a:endParaRPr>
          </a:p>
          <a:p>
            <a:pPr lvl="1"/>
            <a:r>
              <a:rPr lang="en-US" sz="2000" dirty="0" smtClean="0">
                <a:solidFill>
                  <a:srgbClr val="FFFF00"/>
                </a:solidFill>
              </a:rPr>
              <a:t>Extremely low permeability</a:t>
            </a:r>
          </a:p>
          <a:p>
            <a:r>
              <a:rPr lang="en-US" sz="2400" dirty="0" smtClean="0">
                <a:solidFill>
                  <a:srgbClr val="FFFF00"/>
                </a:solidFill>
              </a:rPr>
              <a:t>Coal</a:t>
            </a:r>
          </a:p>
          <a:p>
            <a:pPr lvl="1"/>
            <a:r>
              <a:rPr lang="en-US" sz="2000" dirty="0" smtClean="0">
                <a:solidFill>
                  <a:srgbClr val="FFFF00"/>
                </a:solidFill>
              </a:rPr>
              <a:t>Coal bed methane</a:t>
            </a:r>
          </a:p>
          <a:p>
            <a:r>
              <a:rPr lang="en-US" sz="2400" dirty="0" smtClean="0">
                <a:solidFill>
                  <a:srgbClr val="FFFF00"/>
                </a:solidFill>
              </a:rPr>
              <a:t>Geothermal</a:t>
            </a:r>
          </a:p>
        </p:txBody>
      </p:sp>
      <p:sp>
        <p:nvSpPr>
          <p:cNvPr id="5" name="Slide Number Placeholder 4"/>
          <p:cNvSpPr>
            <a:spLocks noGrp="1"/>
          </p:cNvSpPr>
          <p:nvPr>
            <p:ph type="sldNum" sz="quarter" idx="12"/>
          </p:nvPr>
        </p:nvSpPr>
        <p:spPr/>
        <p:txBody>
          <a:bodyPr/>
          <a:lstStyle/>
          <a:p>
            <a:fld id="{2E4B0C90-06F5-E148-8DF1-B768285BBEFB}" type="slidenum">
              <a:rPr lang="en-US" smtClean="0"/>
              <a:pPr/>
              <a:t>24</a:t>
            </a:fld>
            <a:endParaRPr lang="en-US"/>
          </a:p>
        </p:txBody>
      </p:sp>
      <p:sp>
        <p:nvSpPr>
          <p:cNvPr id="4" name="Tijdelijke aanduiding voor datum 3"/>
          <p:cNvSpPr>
            <a:spLocks noGrp="1"/>
          </p:cNvSpPr>
          <p:nvPr>
            <p:ph type="dt" sz="half" idx="10"/>
          </p:nvPr>
        </p:nvSpPr>
        <p:spPr/>
        <p:txBody>
          <a:bodyPr/>
          <a:lstStyle/>
          <a:p>
            <a:fld id="{F46F83C3-FD90-4AC6-8535-567D749EBAC7}" type="datetime1">
              <a:rPr lang="en-US" smtClean="0"/>
              <a:pPr/>
              <a:t>24-02-2015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491007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5572" y="2916255"/>
            <a:ext cx="5884985" cy="1828800"/>
          </a:xfrm>
        </p:spPr>
        <p:txBody>
          <a:bodyPr>
            <a:noAutofit/>
          </a:bodyPr>
          <a:lstStyle/>
          <a:p>
            <a:pPr algn="ctr"/>
            <a:r>
              <a:rPr lang="en-US" sz="3692" dirty="0">
                <a:solidFill>
                  <a:srgbClr val="FFFF00"/>
                </a:solidFill>
              </a:rPr>
              <a:t>Maximum </a:t>
            </a:r>
            <a:r>
              <a:rPr lang="en-US" sz="3600" dirty="0">
                <a:solidFill>
                  <a:srgbClr val="FFFF00"/>
                </a:solidFill>
              </a:rPr>
              <a:t>Horizontal</a:t>
            </a:r>
            <a:r>
              <a:rPr lang="en-US" sz="3692" dirty="0">
                <a:solidFill>
                  <a:srgbClr val="FFFF00"/>
                </a:solidFill>
              </a:rPr>
              <a:t> Stress Orientation Europe</a:t>
            </a:r>
          </a:p>
        </p:txBody>
      </p:sp>
      <p:sp>
        <p:nvSpPr>
          <p:cNvPr id="5" name="Slide Number Placeholder 4"/>
          <p:cNvSpPr>
            <a:spLocks noGrp="1"/>
          </p:cNvSpPr>
          <p:nvPr>
            <p:ph type="sldNum" sz="quarter" idx="12"/>
          </p:nvPr>
        </p:nvSpPr>
        <p:spPr/>
        <p:txBody>
          <a:bodyPr/>
          <a:lstStyle/>
          <a:p>
            <a:pPr>
              <a:defRPr/>
            </a:pPr>
            <a:fld id="{A23E032F-9146-EF48-8583-563D7D6BCC6D}" type="slidenum">
              <a:rPr lang="en-US" smtClean="0"/>
              <a:pPr>
                <a:defRPr/>
              </a:pPr>
              <a:t>25</a:t>
            </a:fld>
            <a:endParaRPr lang="en-US"/>
          </a:p>
        </p:txBody>
      </p:sp>
      <p:pic>
        <p:nvPicPr>
          <p:cNvPr id="2052" name="Picture 4" descr="http://dc-app3-14.gfz-potsdam.de/pub/maps/europeT.gif"/>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67843" y="180536"/>
            <a:ext cx="4992527" cy="65690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kstvak 3"/>
          <p:cNvSpPr txBox="1"/>
          <p:nvPr/>
        </p:nvSpPr>
        <p:spPr>
          <a:xfrm>
            <a:off x="1561233" y="2222803"/>
            <a:ext cx="2209800" cy="646331"/>
          </a:xfrm>
          <a:prstGeom prst="rect">
            <a:avLst/>
          </a:prstGeom>
          <a:noFill/>
        </p:spPr>
        <p:txBody>
          <a:bodyPr wrap="square" rtlCol="0">
            <a:spAutoFit/>
          </a:bodyPr>
          <a:lstStyle/>
          <a:p>
            <a:r>
              <a:rPr lang="nl-NL" sz="3600" dirty="0">
                <a:solidFill>
                  <a:srgbClr val="FFFF00"/>
                </a:solidFill>
              </a:rPr>
              <a:t>=</a:t>
            </a:r>
            <a:endParaRPr lang="en-US" sz="3600" dirty="0">
              <a:solidFill>
                <a:srgbClr val="FFFF00"/>
              </a:solidFill>
            </a:endParaRPr>
          </a:p>
        </p:txBody>
      </p:sp>
      <p:sp>
        <p:nvSpPr>
          <p:cNvPr id="7" name="Tekstvak 6"/>
          <p:cNvSpPr txBox="1"/>
          <p:nvPr/>
        </p:nvSpPr>
        <p:spPr>
          <a:xfrm>
            <a:off x="603152" y="398749"/>
            <a:ext cx="3581400" cy="1200329"/>
          </a:xfrm>
          <a:prstGeom prst="rect">
            <a:avLst/>
          </a:prstGeom>
          <a:noFill/>
        </p:spPr>
        <p:txBody>
          <a:bodyPr wrap="square" rtlCol="0">
            <a:spAutoFit/>
          </a:bodyPr>
          <a:lstStyle/>
          <a:p>
            <a:pPr algn="ctr"/>
            <a:r>
              <a:rPr lang="nl-NL" sz="3600" dirty="0" smtClean="0">
                <a:solidFill>
                  <a:srgbClr val="FFFF00"/>
                </a:solidFill>
                <a:latin typeface="+mj-lt"/>
              </a:rPr>
              <a:t>DIRECTION OF FRACTURES</a:t>
            </a:r>
            <a:endParaRPr lang="en-US" sz="3600" dirty="0">
              <a:solidFill>
                <a:srgbClr val="FFFF00"/>
              </a:solidFill>
              <a:latin typeface="+mj-lt"/>
            </a:endParaRPr>
          </a:p>
        </p:txBody>
      </p:sp>
      <p:grpSp>
        <p:nvGrpSpPr>
          <p:cNvPr id="15" name="Groep 14"/>
          <p:cNvGrpSpPr/>
          <p:nvPr/>
        </p:nvGrpSpPr>
        <p:grpSpPr>
          <a:xfrm>
            <a:off x="7162800" y="1576760"/>
            <a:ext cx="2009849" cy="2524318"/>
            <a:chOff x="5334000" y="1459595"/>
            <a:chExt cx="2009849" cy="2524318"/>
          </a:xfrm>
        </p:grpSpPr>
        <p:sp>
          <p:nvSpPr>
            <p:cNvPr id="10" name="Boog 9"/>
            <p:cNvSpPr/>
            <p:nvPr/>
          </p:nvSpPr>
          <p:spPr>
            <a:xfrm rot="13206999">
              <a:off x="6459834" y="1459595"/>
              <a:ext cx="884015" cy="2524318"/>
            </a:xfrm>
            <a:prstGeom prst="arc">
              <a:avLst>
                <a:gd name="adj1" fmla="val 16628438"/>
                <a:gd name="adj2" fmla="val 0"/>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Rechte verbindingslijn met pijl 11"/>
            <p:cNvCxnSpPr/>
            <p:nvPr/>
          </p:nvCxnSpPr>
          <p:spPr>
            <a:xfrm>
              <a:off x="5334000" y="2743200"/>
              <a:ext cx="685800" cy="30480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6" name="Groep 15"/>
          <p:cNvGrpSpPr/>
          <p:nvPr/>
        </p:nvGrpSpPr>
        <p:grpSpPr>
          <a:xfrm>
            <a:off x="7579356" y="4088941"/>
            <a:ext cx="961460" cy="1081280"/>
            <a:chOff x="5638800" y="4124047"/>
            <a:chExt cx="961460" cy="1081280"/>
          </a:xfrm>
        </p:grpSpPr>
        <p:sp>
          <p:nvSpPr>
            <p:cNvPr id="9" name="Vrije vorm 8"/>
            <p:cNvSpPr/>
            <p:nvPr/>
          </p:nvSpPr>
          <p:spPr>
            <a:xfrm rot="20382914">
              <a:off x="5771805" y="4878529"/>
              <a:ext cx="828455" cy="326798"/>
            </a:xfrm>
            <a:custGeom>
              <a:avLst/>
              <a:gdLst>
                <a:gd name="connsiteX0" fmla="*/ 0 w 1303931"/>
                <a:gd name="connsiteY0" fmla="*/ 429151 h 429151"/>
                <a:gd name="connsiteX1" fmla="*/ 444137 w 1303931"/>
                <a:gd name="connsiteY1" fmla="*/ 11139 h 429151"/>
                <a:gd name="connsiteX2" fmla="*/ 1267097 w 1303931"/>
                <a:gd name="connsiteY2" fmla="*/ 115642 h 429151"/>
                <a:gd name="connsiteX3" fmla="*/ 1084217 w 1303931"/>
                <a:gd name="connsiteY3" fmla="*/ 63391 h 429151"/>
              </a:gdLst>
              <a:ahLst/>
              <a:cxnLst>
                <a:cxn ang="0">
                  <a:pos x="connsiteX0" y="connsiteY0"/>
                </a:cxn>
                <a:cxn ang="0">
                  <a:pos x="connsiteX1" y="connsiteY1"/>
                </a:cxn>
                <a:cxn ang="0">
                  <a:pos x="connsiteX2" y="connsiteY2"/>
                </a:cxn>
                <a:cxn ang="0">
                  <a:pos x="connsiteX3" y="connsiteY3"/>
                </a:cxn>
              </a:cxnLst>
              <a:rect l="l" t="t" r="r" b="b"/>
              <a:pathLst>
                <a:path w="1303931" h="429151">
                  <a:moveTo>
                    <a:pt x="0" y="429151"/>
                  </a:moveTo>
                  <a:cubicBezTo>
                    <a:pt x="116477" y="246271"/>
                    <a:pt x="232954" y="63391"/>
                    <a:pt x="444137" y="11139"/>
                  </a:cubicBezTo>
                  <a:cubicBezTo>
                    <a:pt x="655320" y="-41113"/>
                    <a:pt x="1160417" y="106933"/>
                    <a:pt x="1267097" y="115642"/>
                  </a:cubicBezTo>
                  <a:cubicBezTo>
                    <a:pt x="1373777" y="124351"/>
                    <a:pt x="1228997" y="93871"/>
                    <a:pt x="1084217" y="63391"/>
                  </a:cubicBezTo>
                </a:path>
              </a:pathLst>
            </a:custGeom>
            <a:noFill/>
            <a:ln w="57150">
              <a:solidFill>
                <a:srgbClr val="FF0000"/>
              </a:solidFill>
              <a:prstDash val="dash"/>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Rechte verbindingslijn met pijl 13"/>
            <p:cNvCxnSpPr/>
            <p:nvPr/>
          </p:nvCxnSpPr>
          <p:spPr>
            <a:xfrm>
              <a:off x="5638800" y="4124047"/>
              <a:ext cx="381000" cy="61278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 name="Tijdelijke aanduiding voor datum 2"/>
          <p:cNvSpPr>
            <a:spLocks noGrp="1"/>
          </p:cNvSpPr>
          <p:nvPr>
            <p:ph type="dt" sz="half" idx="10"/>
          </p:nvPr>
        </p:nvSpPr>
        <p:spPr/>
        <p:txBody>
          <a:bodyPr/>
          <a:lstStyle/>
          <a:p>
            <a:fld id="{D6B2CBC4-02CB-4EBB-BFE2-50E1D600EF0F}" type="datetime1">
              <a:rPr lang="en-US" smtClean="0"/>
              <a:pPr/>
              <a:t>24-02-2015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125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46032" y="404447"/>
            <a:ext cx="8721969" cy="984738"/>
          </a:xfrm>
        </p:spPr>
        <p:txBody>
          <a:bodyPr>
            <a:normAutofit fontScale="90000"/>
          </a:bodyPr>
          <a:lstStyle/>
          <a:p>
            <a:r>
              <a:rPr lang="en-US" sz="3692" dirty="0" smtClean="0">
                <a:solidFill>
                  <a:srgbClr val="FFFF00"/>
                </a:solidFill>
              </a:rPr>
              <a:t>Cost </a:t>
            </a:r>
            <a:r>
              <a:rPr lang="en-US" sz="3692" dirty="0">
                <a:solidFill>
                  <a:srgbClr val="FFFF00"/>
                </a:solidFill>
              </a:rPr>
              <a:t>of an Hydraulic Fracturing Treatment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78004535"/>
              </p:ext>
            </p:extLst>
          </p:nvPr>
        </p:nvGraphicFramePr>
        <p:xfrm>
          <a:off x="2162908" y="1740877"/>
          <a:ext cx="7772400" cy="1373944"/>
        </p:xfrm>
        <a:graphic>
          <a:graphicData uri="http://schemas.openxmlformats.org/drawingml/2006/table">
            <a:tbl>
              <a:tblPr firstRow="1" bandRow="1">
                <a:tableStyleId>{912C8C85-51F0-491E-9774-3900AFEF0FD7}</a:tableStyleId>
              </a:tblPr>
              <a:tblGrid>
                <a:gridCol w="1554480"/>
                <a:gridCol w="1554480"/>
                <a:gridCol w="1554480"/>
                <a:gridCol w="1554480"/>
                <a:gridCol w="1554480"/>
              </a:tblGrid>
              <a:tr h="342314">
                <a:tc>
                  <a:txBody>
                    <a:bodyPr/>
                    <a:lstStyle/>
                    <a:p>
                      <a:endParaRPr lang="en-US" sz="1700" dirty="0"/>
                    </a:p>
                  </a:txBody>
                  <a:tcPr marL="84406" marR="84406" marT="42203" marB="42203"/>
                </a:tc>
                <a:tc>
                  <a:txBody>
                    <a:bodyPr/>
                    <a:lstStyle/>
                    <a:p>
                      <a:endParaRPr lang="en-US" sz="1700"/>
                    </a:p>
                  </a:txBody>
                  <a:tcPr marL="84406" marR="84406" marT="42203" marB="42203"/>
                </a:tc>
                <a:tc>
                  <a:txBody>
                    <a:bodyPr/>
                    <a:lstStyle/>
                    <a:p>
                      <a:r>
                        <a:rPr lang="en-US" sz="1700" dirty="0" err="1" smtClean="0"/>
                        <a:t>Frac</a:t>
                      </a:r>
                      <a:r>
                        <a:rPr lang="en-US" sz="1700" dirty="0" smtClean="0"/>
                        <a:t> Length (m)</a:t>
                      </a:r>
                      <a:endParaRPr lang="en-US" sz="1700" dirty="0"/>
                    </a:p>
                  </a:txBody>
                  <a:tcPr marL="84406" marR="84406" marT="42203" marB="42203"/>
                </a:tc>
                <a:tc>
                  <a:txBody>
                    <a:bodyPr/>
                    <a:lstStyle/>
                    <a:p>
                      <a:endParaRPr lang="en-US" sz="1700"/>
                    </a:p>
                  </a:txBody>
                  <a:tcPr marL="84406" marR="84406" marT="42203" marB="42203"/>
                </a:tc>
                <a:tc>
                  <a:txBody>
                    <a:bodyPr/>
                    <a:lstStyle/>
                    <a:p>
                      <a:endParaRPr lang="en-US" sz="1700"/>
                    </a:p>
                  </a:txBody>
                  <a:tcPr marL="84406" marR="84406" marT="42203" marB="42203"/>
                </a:tc>
              </a:tr>
              <a:tr h="342314">
                <a:tc>
                  <a:txBody>
                    <a:bodyPr/>
                    <a:lstStyle/>
                    <a:p>
                      <a:endParaRPr lang="en-US" sz="1700"/>
                    </a:p>
                  </a:txBody>
                  <a:tcPr marL="84406" marR="84406" marT="42203" marB="42203"/>
                </a:tc>
                <a:tc>
                  <a:txBody>
                    <a:bodyPr/>
                    <a:lstStyle/>
                    <a:p>
                      <a:r>
                        <a:rPr lang="en-US" sz="1700" dirty="0" smtClean="0"/>
                        <a:t>20</a:t>
                      </a:r>
                      <a:endParaRPr lang="en-US" sz="1700" dirty="0"/>
                    </a:p>
                  </a:txBody>
                  <a:tcPr marL="84406" marR="84406" marT="42203" marB="42203"/>
                </a:tc>
                <a:tc>
                  <a:txBody>
                    <a:bodyPr/>
                    <a:lstStyle/>
                    <a:p>
                      <a:r>
                        <a:rPr lang="en-US" sz="1700" dirty="0" smtClean="0"/>
                        <a:t>40</a:t>
                      </a:r>
                      <a:endParaRPr lang="en-US" sz="1700" dirty="0"/>
                    </a:p>
                  </a:txBody>
                  <a:tcPr marL="84406" marR="84406" marT="42203" marB="42203"/>
                </a:tc>
                <a:tc>
                  <a:txBody>
                    <a:bodyPr/>
                    <a:lstStyle/>
                    <a:p>
                      <a:r>
                        <a:rPr lang="en-US" sz="1700" dirty="0" smtClean="0"/>
                        <a:t>60</a:t>
                      </a:r>
                      <a:endParaRPr lang="en-US" sz="1700" dirty="0"/>
                    </a:p>
                  </a:txBody>
                  <a:tcPr marL="84406" marR="84406" marT="42203" marB="42203"/>
                </a:tc>
                <a:tc>
                  <a:txBody>
                    <a:bodyPr/>
                    <a:lstStyle/>
                    <a:p>
                      <a:r>
                        <a:rPr lang="en-US" sz="1700" dirty="0" smtClean="0"/>
                        <a:t>80</a:t>
                      </a:r>
                      <a:endParaRPr lang="en-US" sz="1700" dirty="0"/>
                    </a:p>
                  </a:txBody>
                  <a:tcPr marL="84406" marR="84406" marT="42203" marB="42203"/>
                </a:tc>
              </a:tr>
              <a:tr h="342314">
                <a:tc>
                  <a:txBody>
                    <a:bodyPr/>
                    <a:lstStyle/>
                    <a:p>
                      <a:r>
                        <a:rPr lang="en-US" sz="1700" dirty="0" err="1" smtClean="0"/>
                        <a:t>Fracfluid</a:t>
                      </a:r>
                      <a:endParaRPr lang="en-US" sz="1700" dirty="0"/>
                    </a:p>
                  </a:txBody>
                  <a:tcPr marL="84406" marR="84406" marT="42203" marB="42203"/>
                </a:tc>
                <a:tc>
                  <a:txBody>
                    <a:bodyPr/>
                    <a:lstStyle/>
                    <a:p>
                      <a:r>
                        <a:rPr lang="en-US" sz="1700" dirty="0" smtClean="0"/>
                        <a:t>1000 bbl</a:t>
                      </a:r>
                      <a:endParaRPr lang="en-US" sz="1700" dirty="0"/>
                    </a:p>
                  </a:txBody>
                  <a:tcPr marL="84406" marR="84406" marT="42203" marB="42203"/>
                </a:tc>
                <a:tc>
                  <a:txBody>
                    <a:bodyPr/>
                    <a:lstStyle/>
                    <a:p>
                      <a:r>
                        <a:rPr lang="en-US" sz="1700" dirty="0" smtClean="0"/>
                        <a:t>3000 bbl</a:t>
                      </a:r>
                      <a:endParaRPr lang="en-US" sz="1700" dirty="0"/>
                    </a:p>
                  </a:txBody>
                  <a:tcPr marL="84406" marR="84406" marT="42203" marB="42203"/>
                </a:tc>
                <a:tc>
                  <a:txBody>
                    <a:bodyPr/>
                    <a:lstStyle/>
                    <a:p>
                      <a:r>
                        <a:rPr lang="en-US" sz="1700" dirty="0" smtClean="0"/>
                        <a:t>6000 bbl</a:t>
                      </a:r>
                      <a:endParaRPr lang="en-US" sz="1700" dirty="0"/>
                    </a:p>
                  </a:txBody>
                  <a:tcPr marL="84406" marR="84406" marT="42203" marB="42203"/>
                </a:tc>
                <a:tc>
                  <a:txBody>
                    <a:bodyPr/>
                    <a:lstStyle/>
                    <a:p>
                      <a:r>
                        <a:rPr lang="en-US" sz="1700" dirty="0" smtClean="0"/>
                        <a:t>8000 bbl</a:t>
                      </a:r>
                      <a:endParaRPr lang="en-US" sz="1700" dirty="0"/>
                    </a:p>
                  </a:txBody>
                  <a:tcPr marL="84406" marR="84406" marT="42203" marB="42203"/>
                </a:tc>
              </a:tr>
              <a:tr h="342314">
                <a:tc>
                  <a:txBody>
                    <a:bodyPr/>
                    <a:lstStyle/>
                    <a:p>
                      <a:r>
                        <a:rPr lang="en-US" sz="1700" dirty="0" err="1" smtClean="0"/>
                        <a:t>Proppant</a:t>
                      </a:r>
                      <a:endParaRPr lang="en-US" sz="1700" dirty="0"/>
                    </a:p>
                  </a:txBody>
                  <a:tcPr marL="84406" marR="84406" marT="42203" marB="42203"/>
                </a:tc>
                <a:tc>
                  <a:txBody>
                    <a:bodyPr/>
                    <a:lstStyle/>
                    <a:p>
                      <a:r>
                        <a:rPr lang="en-US" sz="1700" dirty="0" smtClean="0"/>
                        <a:t>20000 lbs</a:t>
                      </a:r>
                      <a:endParaRPr lang="en-US" sz="1700" dirty="0"/>
                    </a:p>
                  </a:txBody>
                  <a:tcPr marL="84406" marR="84406" marT="42203" marB="42203"/>
                </a:tc>
                <a:tc>
                  <a:txBody>
                    <a:bodyPr/>
                    <a:lstStyle/>
                    <a:p>
                      <a:r>
                        <a:rPr lang="en-US" sz="1700" dirty="0" smtClean="0"/>
                        <a:t>60000 lbs</a:t>
                      </a:r>
                      <a:endParaRPr lang="en-US" sz="1700" dirty="0"/>
                    </a:p>
                  </a:txBody>
                  <a:tcPr marL="84406" marR="84406" marT="42203" marB="42203"/>
                </a:tc>
                <a:tc>
                  <a:txBody>
                    <a:bodyPr/>
                    <a:lstStyle/>
                    <a:p>
                      <a:r>
                        <a:rPr lang="en-US" sz="1700" dirty="0" smtClean="0"/>
                        <a:t>120000 lbs</a:t>
                      </a:r>
                      <a:endParaRPr lang="en-US" sz="1700" dirty="0"/>
                    </a:p>
                  </a:txBody>
                  <a:tcPr marL="84406" marR="84406" marT="42203" marB="42203"/>
                </a:tc>
                <a:tc>
                  <a:txBody>
                    <a:bodyPr/>
                    <a:lstStyle/>
                    <a:p>
                      <a:r>
                        <a:rPr lang="en-US" sz="1700" dirty="0" smtClean="0"/>
                        <a:t>200000 lbs</a:t>
                      </a:r>
                      <a:endParaRPr lang="en-US" sz="1700" dirty="0"/>
                    </a:p>
                  </a:txBody>
                  <a:tcPr marL="84406" marR="84406" marT="42203" marB="42203"/>
                </a:tc>
              </a:tr>
            </a:tbl>
          </a:graphicData>
        </a:graphic>
      </p:graphicFrame>
      <p:sp>
        <p:nvSpPr>
          <p:cNvPr id="4" name="Date Placeholder 3"/>
          <p:cNvSpPr>
            <a:spLocks noGrp="1"/>
          </p:cNvSpPr>
          <p:nvPr>
            <p:ph type="dt" sz="half" idx="10"/>
          </p:nvPr>
        </p:nvSpPr>
        <p:spPr/>
        <p:txBody>
          <a:bodyPr/>
          <a:lstStyle/>
          <a:p>
            <a:fld id="{84E5B670-832D-4105-9111-E4C33DD92276}" type="datetime1">
              <a:rPr lang="en-US" smtClean="0"/>
              <a:pPr/>
              <a:t>24-02-2015</a:t>
            </a:fld>
            <a:endParaRPr lang="en-US"/>
          </a:p>
        </p:txBody>
      </p:sp>
      <p:sp>
        <p:nvSpPr>
          <p:cNvPr id="5" name="Slide Number Placeholder 4"/>
          <p:cNvSpPr>
            <a:spLocks noGrp="1"/>
          </p:cNvSpPr>
          <p:nvPr>
            <p:ph type="sldNum" sz="quarter" idx="12"/>
          </p:nvPr>
        </p:nvSpPr>
        <p:spPr/>
        <p:txBody>
          <a:bodyPr/>
          <a:lstStyle/>
          <a:p>
            <a:fld id="{2458D870-5C30-BE46-A120-6F9AA0962C10}" type="slidenum">
              <a:rPr lang="en-US" smtClean="0"/>
              <a:pPr/>
              <a:t>26</a:t>
            </a:fld>
            <a:endParaRPr lang="en-US"/>
          </a:p>
        </p:txBody>
      </p:sp>
      <p:graphicFrame>
        <p:nvGraphicFramePr>
          <p:cNvPr id="9" name="Content Placeholder 7"/>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87906931"/>
              </p:ext>
            </p:extLst>
          </p:nvPr>
        </p:nvGraphicFramePr>
        <p:xfrm>
          <a:off x="2086708" y="3429000"/>
          <a:ext cx="7772400" cy="2747888"/>
        </p:xfrm>
        <a:graphic>
          <a:graphicData uri="http://schemas.openxmlformats.org/drawingml/2006/table">
            <a:tbl>
              <a:tblPr firstRow="1" bandRow="1">
                <a:tableStyleId>{B301B821-A1FF-4177-AEE7-76D212191A09}</a:tableStyleId>
              </a:tblPr>
              <a:tblGrid>
                <a:gridCol w="1554480"/>
                <a:gridCol w="1554480"/>
                <a:gridCol w="1554480"/>
                <a:gridCol w="1554480"/>
                <a:gridCol w="1554480"/>
              </a:tblGrid>
              <a:tr h="342314">
                <a:tc>
                  <a:txBody>
                    <a:bodyPr/>
                    <a:lstStyle/>
                    <a:p>
                      <a:endParaRPr lang="en-US" sz="1700" dirty="0"/>
                    </a:p>
                  </a:txBody>
                  <a:tcPr marL="84406" marR="84406" marT="42203" marB="42203"/>
                </a:tc>
                <a:tc>
                  <a:txBody>
                    <a:bodyPr/>
                    <a:lstStyle/>
                    <a:p>
                      <a:endParaRPr lang="en-US" sz="1700" dirty="0"/>
                    </a:p>
                  </a:txBody>
                  <a:tcPr marL="84406" marR="84406" marT="42203" marB="42203"/>
                </a:tc>
                <a:tc>
                  <a:txBody>
                    <a:bodyPr/>
                    <a:lstStyle/>
                    <a:p>
                      <a:r>
                        <a:rPr lang="en-US" sz="1700" dirty="0" err="1" smtClean="0"/>
                        <a:t>Frac</a:t>
                      </a:r>
                      <a:r>
                        <a:rPr lang="en-US" sz="1700" dirty="0" smtClean="0"/>
                        <a:t> Length (m)</a:t>
                      </a:r>
                      <a:endParaRPr lang="en-US" sz="1700" dirty="0"/>
                    </a:p>
                  </a:txBody>
                  <a:tcPr marL="84406" marR="84406" marT="42203" marB="42203"/>
                </a:tc>
                <a:tc>
                  <a:txBody>
                    <a:bodyPr/>
                    <a:lstStyle/>
                    <a:p>
                      <a:endParaRPr lang="en-US" sz="1700" dirty="0"/>
                    </a:p>
                  </a:txBody>
                  <a:tcPr marL="84406" marR="84406" marT="42203" marB="42203"/>
                </a:tc>
                <a:tc>
                  <a:txBody>
                    <a:bodyPr/>
                    <a:lstStyle/>
                    <a:p>
                      <a:endParaRPr lang="en-US" sz="1700"/>
                    </a:p>
                  </a:txBody>
                  <a:tcPr marL="84406" marR="84406" marT="42203" marB="42203"/>
                </a:tc>
              </a:tr>
              <a:tr h="342314">
                <a:tc>
                  <a:txBody>
                    <a:bodyPr/>
                    <a:lstStyle/>
                    <a:p>
                      <a:endParaRPr lang="en-US" sz="1700"/>
                    </a:p>
                  </a:txBody>
                  <a:tcPr marL="84406" marR="84406" marT="42203" marB="42203"/>
                </a:tc>
                <a:tc>
                  <a:txBody>
                    <a:bodyPr/>
                    <a:lstStyle/>
                    <a:p>
                      <a:r>
                        <a:rPr lang="en-US" sz="1700" dirty="0" smtClean="0"/>
                        <a:t>20</a:t>
                      </a:r>
                      <a:endParaRPr lang="en-US" sz="1700" dirty="0"/>
                    </a:p>
                  </a:txBody>
                  <a:tcPr marL="84406" marR="84406" marT="42203" marB="42203"/>
                </a:tc>
                <a:tc>
                  <a:txBody>
                    <a:bodyPr/>
                    <a:lstStyle/>
                    <a:p>
                      <a:r>
                        <a:rPr lang="en-US" sz="1700" dirty="0" smtClean="0"/>
                        <a:t>40</a:t>
                      </a:r>
                      <a:endParaRPr lang="en-US" sz="1700" dirty="0"/>
                    </a:p>
                  </a:txBody>
                  <a:tcPr marL="84406" marR="84406" marT="42203" marB="42203"/>
                </a:tc>
                <a:tc>
                  <a:txBody>
                    <a:bodyPr/>
                    <a:lstStyle/>
                    <a:p>
                      <a:r>
                        <a:rPr lang="en-US" sz="1700" dirty="0" smtClean="0"/>
                        <a:t>60</a:t>
                      </a:r>
                      <a:endParaRPr lang="en-US" sz="1700" dirty="0"/>
                    </a:p>
                  </a:txBody>
                  <a:tcPr marL="84406" marR="84406" marT="42203" marB="42203"/>
                </a:tc>
                <a:tc>
                  <a:txBody>
                    <a:bodyPr/>
                    <a:lstStyle/>
                    <a:p>
                      <a:r>
                        <a:rPr lang="en-US" sz="1700" dirty="0" smtClean="0"/>
                        <a:t>80</a:t>
                      </a:r>
                      <a:endParaRPr lang="en-US" sz="1700" dirty="0"/>
                    </a:p>
                  </a:txBody>
                  <a:tcPr marL="84406" marR="84406" marT="42203" marB="42203"/>
                </a:tc>
              </a:tr>
              <a:tr h="342314">
                <a:tc>
                  <a:txBody>
                    <a:bodyPr/>
                    <a:lstStyle/>
                    <a:p>
                      <a:r>
                        <a:rPr lang="en-US" sz="1700" dirty="0" smtClean="0"/>
                        <a:t>Fixed costs</a:t>
                      </a:r>
                      <a:endParaRPr lang="en-US" sz="1700" dirty="0"/>
                    </a:p>
                  </a:txBody>
                  <a:tcPr marL="84406" marR="84406" marT="42203" marB="42203"/>
                </a:tc>
                <a:tc>
                  <a:txBody>
                    <a:bodyPr/>
                    <a:lstStyle/>
                    <a:p>
                      <a:r>
                        <a:rPr lang="en-US" sz="1700" dirty="0" smtClean="0"/>
                        <a:t>100000</a:t>
                      </a:r>
                      <a:endParaRPr lang="en-US" sz="1700" dirty="0"/>
                    </a:p>
                  </a:txBody>
                  <a:tcPr marL="84406" marR="84406" marT="42203" marB="42203"/>
                </a:tc>
                <a:tc>
                  <a:txBody>
                    <a:bodyPr/>
                    <a:lstStyle/>
                    <a:p>
                      <a:r>
                        <a:rPr lang="en-US" sz="1700" dirty="0" smtClean="0"/>
                        <a:t>100000</a:t>
                      </a:r>
                      <a:endParaRPr lang="en-US" sz="1700" dirty="0"/>
                    </a:p>
                  </a:txBody>
                  <a:tcPr marL="84406" marR="84406" marT="42203" marB="42203"/>
                </a:tc>
                <a:tc>
                  <a:txBody>
                    <a:bodyPr/>
                    <a:lstStyle/>
                    <a:p>
                      <a:r>
                        <a:rPr lang="en-US" sz="1700" dirty="0" smtClean="0"/>
                        <a:t>100000</a:t>
                      </a:r>
                      <a:endParaRPr lang="en-US" sz="1700" dirty="0"/>
                    </a:p>
                  </a:txBody>
                  <a:tcPr marL="84406" marR="84406" marT="42203" marB="42203"/>
                </a:tc>
                <a:tc>
                  <a:txBody>
                    <a:bodyPr/>
                    <a:lstStyle/>
                    <a:p>
                      <a:r>
                        <a:rPr lang="en-US" sz="1700" dirty="0" smtClean="0"/>
                        <a:t>100000</a:t>
                      </a:r>
                      <a:endParaRPr lang="en-US" sz="1700" dirty="0"/>
                    </a:p>
                  </a:txBody>
                  <a:tcPr marL="84406" marR="84406" marT="42203" marB="42203"/>
                </a:tc>
              </a:tr>
              <a:tr h="342314">
                <a:tc>
                  <a:txBody>
                    <a:bodyPr/>
                    <a:lstStyle/>
                    <a:p>
                      <a:r>
                        <a:rPr lang="en-US" sz="1700" dirty="0" err="1" smtClean="0"/>
                        <a:t>Fracfluid</a:t>
                      </a:r>
                      <a:endParaRPr lang="en-US" sz="1700" dirty="0"/>
                    </a:p>
                  </a:txBody>
                  <a:tcPr marL="84406" marR="84406" marT="42203" marB="42203"/>
                </a:tc>
                <a:tc>
                  <a:txBody>
                    <a:bodyPr/>
                    <a:lstStyle/>
                    <a:p>
                      <a:r>
                        <a:rPr lang="en-US" sz="1700" dirty="0" smtClean="0"/>
                        <a:t>1000</a:t>
                      </a:r>
                      <a:endParaRPr lang="en-US" sz="1700" dirty="0"/>
                    </a:p>
                  </a:txBody>
                  <a:tcPr marL="84406" marR="84406" marT="42203" marB="42203"/>
                </a:tc>
                <a:tc>
                  <a:txBody>
                    <a:bodyPr/>
                    <a:lstStyle/>
                    <a:p>
                      <a:r>
                        <a:rPr lang="en-US" sz="1700" dirty="0" smtClean="0"/>
                        <a:t>3000</a:t>
                      </a:r>
                      <a:endParaRPr lang="en-US" sz="1700" dirty="0"/>
                    </a:p>
                  </a:txBody>
                  <a:tcPr marL="84406" marR="84406" marT="42203" marB="42203"/>
                </a:tc>
                <a:tc>
                  <a:txBody>
                    <a:bodyPr/>
                    <a:lstStyle/>
                    <a:p>
                      <a:r>
                        <a:rPr lang="en-US" sz="1700" dirty="0" smtClean="0"/>
                        <a:t>6000</a:t>
                      </a:r>
                      <a:endParaRPr lang="en-US" sz="1700" dirty="0"/>
                    </a:p>
                  </a:txBody>
                  <a:tcPr marL="84406" marR="84406" marT="42203" marB="42203"/>
                </a:tc>
                <a:tc>
                  <a:txBody>
                    <a:bodyPr/>
                    <a:lstStyle/>
                    <a:p>
                      <a:r>
                        <a:rPr lang="en-US" sz="1700" dirty="0" smtClean="0"/>
                        <a:t>10000</a:t>
                      </a:r>
                      <a:endParaRPr lang="en-US" sz="1700" dirty="0"/>
                    </a:p>
                  </a:txBody>
                  <a:tcPr marL="84406" marR="84406" marT="42203" marB="42203"/>
                </a:tc>
              </a:tr>
              <a:tr h="342314">
                <a:tc>
                  <a:txBody>
                    <a:bodyPr/>
                    <a:lstStyle/>
                    <a:p>
                      <a:r>
                        <a:rPr lang="en-US" sz="1700" dirty="0" err="1" smtClean="0"/>
                        <a:t>Proppant</a:t>
                      </a:r>
                      <a:endParaRPr lang="en-US" sz="1700" dirty="0"/>
                    </a:p>
                  </a:txBody>
                  <a:tcPr marL="84406" marR="84406" marT="42203" marB="42203"/>
                </a:tc>
                <a:tc>
                  <a:txBody>
                    <a:bodyPr/>
                    <a:lstStyle/>
                    <a:p>
                      <a:r>
                        <a:rPr lang="en-US" sz="1700" dirty="0" smtClean="0"/>
                        <a:t>40000 $</a:t>
                      </a:r>
                      <a:endParaRPr lang="en-US" sz="1700" dirty="0"/>
                    </a:p>
                  </a:txBody>
                  <a:tcPr marL="84406" marR="84406" marT="42203" marB="42203"/>
                </a:tc>
                <a:tc>
                  <a:txBody>
                    <a:bodyPr/>
                    <a:lstStyle/>
                    <a:p>
                      <a:r>
                        <a:rPr lang="en-US" sz="1700" dirty="0" smtClean="0"/>
                        <a:t>120000 $</a:t>
                      </a:r>
                      <a:endParaRPr lang="en-US" sz="1700" dirty="0"/>
                    </a:p>
                  </a:txBody>
                  <a:tcPr marL="84406" marR="84406" marT="42203" marB="42203"/>
                </a:tc>
                <a:tc>
                  <a:txBody>
                    <a:bodyPr/>
                    <a:lstStyle/>
                    <a:p>
                      <a:r>
                        <a:rPr lang="en-US" sz="1700" dirty="0" smtClean="0"/>
                        <a:t>200000 $</a:t>
                      </a:r>
                      <a:endParaRPr lang="en-US" sz="1700" dirty="0"/>
                    </a:p>
                  </a:txBody>
                  <a:tcPr marL="84406" marR="84406" marT="42203" marB="42203"/>
                </a:tc>
                <a:tc>
                  <a:txBody>
                    <a:bodyPr/>
                    <a:lstStyle/>
                    <a:p>
                      <a:r>
                        <a:rPr lang="en-US" sz="1700" dirty="0" smtClean="0"/>
                        <a:t>300000 $</a:t>
                      </a:r>
                      <a:endParaRPr lang="en-US" sz="1700" dirty="0"/>
                    </a:p>
                  </a:txBody>
                  <a:tcPr marL="84406" marR="84406" marT="42203" marB="42203"/>
                </a:tc>
              </a:tr>
              <a:tr h="342314">
                <a:tc>
                  <a:txBody>
                    <a:bodyPr/>
                    <a:lstStyle/>
                    <a:p>
                      <a:r>
                        <a:rPr lang="en-US" sz="1700" dirty="0" smtClean="0"/>
                        <a:t>Chemicals</a:t>
                      </a:r>
                      <a:endParaRPr lang="en-US" sz="1700" dirty="0"/>
                    </a:p>
                  </a:txBody>
                  <a:tcPr marL="84406" marR="84406" marT="42203" marB="42203"/>
                </a:tc>
                <a:tc>
                  <a:txBody>
                    <a:bodyPr/>
                    <a:lstStyle/>
                    <a:p>
                      <a:r>
                        <a:rPr lang="en-US" sz="1700" dirty="0" smtClean="0"/>
                        <a:t>10000 $</a:t>
                      </a:r>
                      <a:endParaRPr lang="en-US" sz="1700" dirty="0"/>
                    </a:p>
                  </a:txBody>
                  <a:tcPr marL="84406" marR="84406" marT="42203" marB="42203"/>
                </a:tc>
                <a:tc>
                  <a:txBody>
                    <a:bodyPr/>
                    <a:lstStyle/>
                    <a:p>
                      <a:r>
                        <a:rPr lang="en-US" sz="1700" dirty="0" smtClean="0"/>
                        <a:t>30000 $</a:t>
                      </a:r>
                      <a:endParaRPr lang="en-US" sz="1700" dirty="0"/>
                    </a:p>
                  </a:txBody>
                  <a:tcPr marL="84406" marR="84406" marT="42203" marB="42203"/>
                </a:tc>
                <a:tc>
                  <a:txBody>
                    <a:bodyPr/>
                    <a:lstStyle/>
                    <a:p>
                      <a:r>
                        <a:rPr lang="en-US" sz="1700" dirty="0" smtClean="0"/>
                        <a:t>50000 $</a:t>
                      </a:r>
                      <a:endParaRPr lang="en-US" sz="1700" dirty="0"/>
                    </a:p>
                  </a:txBody>
                  <a:tcPr marL="84406" marR="84406" marT="42203" marB="42203"/>
                </a:tc>
                <a:tc>
                  <a:txBody>
                    <a:bodyPr/>
                    <a:lstStyle/>
                    <a:p>
                      <a:r>
                        <a:rPr lang="en-US" sz="1700" dirty="0" smtClean="0"/>
                        <a:t>80000 $</a:t>
                      </a:r>
                      <a:endParaRPr lang="en-US" sz="1700" dirty="0"/>
                    </a:p>
                  </a:txBody>
                  <a:tcPr marL="84406" marR="84406" marT="42203" marB="42203"/>
                </a:tc>
              </a:tr>
              <a:tr h="337625">
                <a:tc>
                  <a:txBody>
                    <a:bodyPr/>
                    <a:lstStyle/>
                    <a:p>
                      <a:r>
                        <a:rPr lang="en-US" sz="1700" dirty="0" smtClean="0"/>
                        <a:t>Pump charges</a:t>
                      </a:r>
                      <a:endParaRPr lang="en-US" sz="1700" dirty="0"/>
                    </a:p>
                  </a:txBody>
                  <a:tcPr marL="84406" marR="84406" marT="42203" marB="42203"/>
                </a:tc>
                <a:tc>
                  <a:txBody>
                    <a:bodyPr/>
                    <a:lstStyle/>
                    <a:p>
                      <a:r>
                        <a:rPr lang="en-US" sz="1700" dirty="0" smtClean="0"/>
                        <a:t>10000 $</a:t>
                      </a:r>
                      <a:endParaRPr lang="en-US" sz="1700" dirty="0"/>
                    </a:p>
                  </a:txBody>
                  <a:tcPr marL="84406" marR="84406" marT="42203" marB="42203"/>
                </a:tc>
                <a:tc>
                  <a:txBody>
                    <a:bodyPr/>
                    <a:lstStyle/>
                    <a:p>
                      <a:r>
                        <a:rPr lang="en-US" sz="1700" dirty="0" smtClean="0"/>
                        <a:t>30000 $</a:t>
                      </a:r>
                      <a:endParaRPr lang="en-US" sz="1700" dirty="0"/>
                    </a:p>
                  </a:txBody>
                  <a:tcPr marL="84406" marR="84406" marT="42203" marB="42203"/>
                </a:tc>
                <a:tc>
                  <a:txBody>
                    <a:bodyPr/>
                    <a:lstStyle/>
                    <a:p>
                      <a:r>
                        <a:rPr lang="en-US" sz="1700" dirty="0" smtClean="0"/>
                        <a:t>60000 $</a:t>
                      </a:r>
                      <a:endParaRPr lang="en-US" sz="1700" dirty="0"/>
                    </a:p>
                  </a:txBody>
                  <a:tcPr marL="84406" marR="84406" marT="42203" marB="42203"/>
                </a:tc>
                <a:tc>
                  <a:txBody>
                    <a:bodyPr/>
                    <a:lstStyle/>
                    <a:p>
                      <a:r>
                        <a:rPr lang="en-US" sz="1700" dirty="0" smtClean="0"/>
                        <a:t>100000 $</a:t>
                      </a:r>
                      <a:endParaRPr lang="en-US" sz="1700" dirty="0"/>
                    </a:p>
                  </a:txBody>
                  <a:tcPr marL="84406" marR="84406" marT="42203" marB="42203"/>
                </a:tc>
              </a:tr>
              <a:tr h="337625">
                <a:tc>
                  <a:txBody>
                    <a:bodyPr/>
                    <a:lstStyle/>
                    <a:p>
                      <a:r>
                        <a:rPr lang="en-US" sz="1700" b="1" dirty="0" smtClean="0"/>
                        <a:t>TOTAL</a:t>
                      </a:r>
                      <a:endParaRPr lang="en-US" sz="1700" b="1" dirty="0"/>
                    </a:p>
                  </a:txBody>
                  <a:tcPr marL="84406" marR="84406" marT="42203" marB="42203"/>
                </a:tc>
                <a:tc>
                  <a:txBody>
                    <a:bodyPr/>
                    <a:lstStyle/>
                    <a:p>
                      <a:r>
                        <a:rPr lang="en-US" sz="1700" b="1" dirty="0" smtClean="0"/>
                        <a:t>161000 $</a:t>
                      </a:r>
                      <a:endParaRPr lang="en-US" sz="1700" b="1" dirty="0"/>
                    </a:p>
                  </a:txBody>
                  <a:tcPr marL="84406" marR="84406" marT="42203" marB="42203"/>
                </a:tc>
                <a:tc>
                  <a:txBody>
                    <a:bodyPr/>
                    <a:lstStyle/>
                    <a:p>
                      <a:r>
                        <a:rPr lang="en-US" sz="1700" b="1" dirty="0" smtClean="0"/>
                        <a:t>283000 $</a:t>
                      </a:r>
                      <a:endParaRPr lang="en-US" sz="1700" b="1" dirty="0"/>
                    </a:p>
                  </a:txBody>
                  <a:tcPr marL="84406" marR="84406" marT="42203" marB="42203"/>
                </a:tc>
                <a:tc>
                  <a:txBody>
                    <a:bodyPr/>
                    <a:lstStyle/>
                    <a:p>
                      <a:r>
                        <a:rPr lang="en-US" sz="1700" b="1" dirty="0" smtClean="0"/>
                        <a:t>416000 $</a:t>
                      </a:r>
                      <a:endParaRPr lang="en-US" sz="1700" b="1" dirty="0"/>
                    </a:p>
                  </a:txBody>
                  <a:tcPr marL="84406" marR="84406" marT="42203" marB="42203"/>
                </a:tc>
                <a:tc>
                  <a:txBody>
                    <a:bodyPr/>
                    <a:lstStyle/>
                    <a:p>
                      <a:r>
                        <a:rPr lang="en-US" sz="1700" b="1" dirty="0" smtClean="0"/>
                        <a:t>590000 $</a:t>
                      </a:r>
                      <a:endParaRPr lang="en-US" sz="1700" b="1" dirty="0"/>
                    </a:p>
                  </a:txBody>
                  <a:tcPr marL="84406" marR="84406" marT="42203" marB="42203"/>
                </a:tc>
              </a:tr>
            </a:tbl>
          </a:graphicData>
        </a:graphic>
      </p:graphicFrame>
      <p:cxnSp>
        <p:nvCxnSpPr>
          <p:cNvPr id="11" name="Straight Connector 10"/>
          <p:cNvCxnSpPr/>
          <p:nvPr/>
        </p:nvCxnSpPr>
        <p:spPr bwMode="auto">
          <a:xfrm>
            <a:off x="3634155" y="5820508"/>
            <a:ext cx="5978769" cy="1466"/>
          </a:xfrm>
          <a:prstGeom prst="line">
            <a:avLst/>
          </a:prstGeom>
          <a:solidFill>
            <a:schemeClr val="accent1"/>
          </a:solidFill>
          <a:ln w="3175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5083647"/>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2C11180-9209-47EC-BC4B-536491E13EC3}" type="datetime1">
              <a:rPr lang="en-US" smtClean="0"/>
              <a:pPr/>
              <a:t>24-02-2015</a:t>
            </a:fld>
            <a:endParaRPr lang="en-US"/>
          </a:p>
        </p:txBody>
      </p:sp>
      <p:sp>
        <p:nvSpPr>
          <p:cNvPr id="5" name="Tijdelijke aanduiding voor dianummer 4"/>
          <p:cNvSpPr>
            <a:spLocks noGrp="1"/>
          </p:cNvSpPr>
          <p:nvPr>
            <p:ph type="sldNum" sz="quarter" idx="12"/>
          </p:nvPr>
        </p:nvSpPr>
        <p:spPr/>
        <p:txBody>
          <a:bodyPr/>
          <a:lstStyle/>
          <a:p>
            <a:fld id="{91B9045B-25EC-2548-B9E5-D3499033E29C}" type="slidenum">
              <a:rPr lang="en-US" smtClean="0"/>
              <a:pPr/>
              <a:t>27</a:t>
            </a:fld>
            <a:endParaRPr lang="en-US" dirty="0"/>
          </a:p>
        </p:txBody>
      </p:sp>
      <p:pic>
        <p:nvPicPr>
          <p:cNvPr id="6" name="Afbeelding 5" descr="http://www.theengineer.co.uk/Pictures/web/i/n/h/Unlockthetock3.jpg"/>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42329" y="1276351"/>
            <a:ext cx="8128687" cy="5241759"/>
          </a:xfrm>
          <a:prstGeom prst="rect">
            <a:avLst/>
          </a:prstGeom>
          <a:noFill/>
          <a:ln>
            <a:noFill/>
          </a:ln>
        </p:spPr>
      </p:pic>
      <p:sp>
        <p:nvSpPr>
          <p:cNvPr id="2" name="Titel 1"/>
          <p:cNvSpPr>
            <a:spLocks noGrp="1"/>
          </p:cNvSpPr>
          <p:nvPr>
            <p:ph type="title"/>
          </p:nvPr>
        </p:nvSpPr>
        <p:spPr>
          <a:xfrm>
            <a:off x="4586100" y="199631"/>
            <a:ext cx="11050073" cy="1276351"/>
          </a:xfrm>
        </p:spPr>
        <p:txBody>
          <a:bodyPr>
            <a:noAutofit/>
          </a:bodyPr>
          <a:lstStyle/>
          <a:p>
            <a:r>
              <a:rPr lang="en-US" sz="2800" dirty="0" smtClean="0">
                <a:solidFill>
                  <a:srgbClr val="FFFF00"/>
                </a:solidFill>
              </a:rPr>
              <a:t>TO massive </a:t>
            </a:r>
            <a:r>
              <a:rPr lang="en-US" sz="2800" dirty="0">
                <a:solidFill>
                  <a:srgbClr val="FFFF00"/>
                </a:solidFill>
              </a:rPr>
              <a:t>multi </a:t>
            </a:r>
            <a:r>
              <a:rPr lang="en-US" sz="2800" dirty="0" err="1">
                <a:solidFill>
                  <a:srgbClr val="FFFF00"/>
                </a:solidFill>
              </a:rPr>
              <a:t>fracs</a:t>
            </a:r>
            <a:r>
              <a:rPr lang="en-US" sz="2800" dirty="0">
                <a:solidFill>
                  <a:srgbClr val="FFFF00"/>
                </a:solidFill>
              </a:rPr>
              <a:t> in </a:t>
            </a:r>
            <a:r>
              <a:rPr lang="en-US" sz="2800" dirty="0" err="1">
                <a:solidFill>
                  <a:srgbClr val="FFFF00"/>
                </a:solidFill>
              </a:rPr>
              <a:t>Shalegas</a:t>
            </a:r>
            <a:endParaRPr lang="en-US" sz="2800" dirty="0">
              <a:solidFill>
                <a:srgbClr val="FFFF00"/>
              </a:solidFill>
            </a:endParaRPr>
          </a:p>
        </p:txBody>
      </p:sp>
      <p:sp>
        <p:nvSpPr>
          <p:cNvPr id="7" name="Title 1"/>
          <p:cNvSpPr txBox="1">
            <a:spLocks/>
          </p:cNvSpPr>
          <p:nvPr/>
        </p:nvSpPr>
        <p:spPr>
          <a:xfrm>
            <a:off x="153335" y="199631"/>
            <a:ext cx="3860486" cy="1794898"/>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rgbClr val="FFFF00"/>
                </a:solidFill>
              </a:rPr>
              <a:t>From small </a:t>
            </a:r>
            <a:r>
              <a:rPr lang="en-US" sz="2800" dirty="0" err="1" smtClean="0">
                <a:solidFill>
                  <a:srgbClr val="FFFF00"/>
                </a:solidFill>
              </a:rPr>
              <a:t>Frac</a:t>
            </a:r>
            <a:r>
              <a:rPr lang="en-US" sz="2800" dirty="0" smtClean="0">
                <a:solidFill>
                  <a:srgbClr val="FFFF00"/>
                </a:solidFill>
              </a:rPr>
              <a:t> &amp; Packs in high permeability sandstones</a:t>
            </a:r>
            <a:endParaRPr lang="en-US" sz="2800" dirty="0">
              <a:solidFill>
                <a:srgbClr val="FFFF00"/>
              </a:solidFill>
            </a:endParaRPr>
          </a:p>
        </p:txBody>
      </p:sp>
      <p:grpSp>
        <p:nvGrpSpPr>
          <p:cNvPr id="8" name="Group 5"/>
          <p:cNvGrpSpPr/>
          <p:nvPr/>
        </p:nvGrpSpPr>
        <p:grpSpPr>
          <a:xfrm>
            <a:off x="153335" y="2575430"/>
            <a:ext cx="4281300" cy="3361778"/>
            <a:chOff x="6705600" y="304800"/>
            <a:chExt cx="2667000" cy="3429000"/>
          </a:xfrm>
        </p:grpSpPr>
        <p:sp>
          <p:nvSpPr>
            <p:cNvPr id="9" name="Rectangle 3"/>
            <p:cNvSpPr>
              <a:spLocks noChangeArrowheads="1"/>
            </p:cNvSpPr>
            <p:nvPr/>
          </p:nvSpPr>
          <p:spPr bwMode="auto">
            <a:xfrm>
              <a:off x="6705600" y="304800"/>
              <a:ext cx="2667000" cy="3429000"/>
            </a:xfrm>
            <a:prstGeom prst="rect">
              <a:avLst/>
            </a:prstGeom>
            <a:gradFill rotWithShape="0">
              <a:gsLst>
                <a:gs pos="0">
                  <a:srgbClr val="00FAF8">
                    <a:gamma/>
                    <a:shade val="29804"/>
                    <a:invGamma/>
                  </a:srgbClr>
                </a:gs>
                <a:gs pos="50000">
                  <a:srgbClr val="00FAF8"/>
                </a:gs>
                <a:gs pos="100000">
                  <a:srgbClr val="00FAF8">
                    <a:gamma/>
                    <a:shade val="29804"/>
                    <a:invGamma/>
                  </a:srgbClr>
                </a:gs>
              </a:gsLst>
              <a:lin ang="5400000" scaled="1"/>
            </a:gradFill>
            <a:ln w="9525">
              <a:noFill/>
              <a:miter lim="800000"/>
              <a:headEnd/>
              <a:tailEnd/>
            </a:ln>
            <a:effectLst>
              <a:outerShdw blurRad="63500" dist="38099" dir="2700000" algn="ctr" rotWithShape="0">
                <a:srgbClr val="0000FF">
                  <a:alpha val="74998"/>
                </a:srgbClr>
              </a:outerShdw>
            </a:effectLst>
          </p:spPr>
          <p:txBody>
            <a:bodyPr wrap="none" anchor="ctr">
              <a:prstTxWarp prst="textNoShape">
                <a:avLst/>
              </a:prstTxWarp>
            </a:bodyPr>
            <a:lstStyle/>
            <a:p>
              <a:endParaRPr lang="en-US"/>
            </a:p>
          </p:txBody>
        </p:sp>
        <p:sp>
          <p:nvSpPr>
            <p:cNvPr id="10" name="Freeform 5"/>
            <p:cNvSpPr>
              <a:spLocks/>
            </p:cNvSpPr>
            <p:nvPr/>
          </p:nvSpPr>
          <p:spPr bwMode="auto">
            <a:xfrm>
              <a:off x="8143875" y="993775"/>
              <a:ext cx="546100" cy="179388"/>
            </a:xfrm>
            <a:custGeom>
              <a:avLst/>
              <a:gdLst/>
              <a:ahLst/>
              <a:cxnLst>
                <a:cxn ang="0">
                  <a:pos x="290" y="56"/>
                </a:cxn>
                <a:cxn ang="0">
                  <a:pos x="275" y="49"/>
                </a:cxn>
                <a:cxn ang="0">
                  <a:pos x="260" y="42"/>
                </a:cxn>
                <a:cxn ang="0">
                  <a:pos x="244" y="36"/>
                </a:cxn>
                <a:cxn ang="0">
                  <a:pos x="228" y="30"/>
                </a:cxn>
                <a:cxn ang="0">
                  <a:pos x="212" y="25"/>
                </a:cxn>
                <a:cxn ang="0">
                  <a:pos x="195" y="20"/>
                </a:cxn>
                <a:cxn ang="0">
                  <a:pos x="179" y="15"/>
                </a:cxn>
                <a:cxn ang="0">
                  <a:pos x="162" y="12"/>
                </a:cxn>
                <a:cxn ang="0">
                  <a:pos x="146" y="8"/>
                </a:cxn>
                <a:cxn ang="0">
                  <a:pos x="129" y="5"/>
                </a:cxn>
                <a:cxn ang="0">
                  <a:pos x="100" y="2"/>
                </a:cxn>
                <a:cxn ang="0">
                  <a:pos x="72" y="0"/>
                </a:cxn>
                <a:cxn ang="0">
                  <a:pos x="47" y="0"/>
                </a:cxn>
                <a:cxn ang="0">
                  <a:pos x="26" y="2"/>
                </a:cxn>
                <a:cxn ang="0">
                  <a:pos x="6" y="6"/>
                </a:cxn>
                <a:cxn ang="0">
                  <a:pos x="3" y="10"/>
                </a:cxn>
                <a:cxn ang="0">
                  <a:pos x="11" y="13"/>
                </a:cxn>
                <a:cxn ang="0">
                  <a:pos x="30" y="13"/>
                </a:cxn>
                <a:cxn ang="0">
                  <a:pos x="50" y="15"/>
                </a:cxn>
                <a:cxn ang="0">
                  <a:pos x="72" y="18"/>
                </a:cxn>
                <a:cxn ang="0">
                  <a:pos x="95" y="23"/>
                </a:cxn>
                <a:cxn ang="0">
                  <a:pos x="119" y="29"/>
                </a:cxn>
                <a:cxn ang="0">
                  <a:pos x="143" y="38"/>
                </a:cxn>
                <a:cxn ang="0">
                  <a:pos x="167" y="46"/>
                </a:cxn>
                <a:cxn ang="0">
                  <a:pos x="191" y="56"/>
                </a:cxn>
                <a:cxn ang="0">
                  <a:pos x="213" y="68"/>
                </a:cxn>
                <a:cxn ang="0">
                  <a:pos x="234" y="80"/>
                </a:cxn>
                <a:cxn ang="0">
                  <a:pos x="234" y="87"/>
                </a:cxn>
                <a:cxn ang="0">
                  <a:pos x="224" y="91"/>
                </a:cxn>
                <a:cxn ang="0">
                  <a:pos x="215" y="95"/>
                </a:cxn>
                <a:cxn ang="0">
                  <a:pos x="224" y="97"/>
                </a:cxn>
                <a:cxn ang="0">
                  <a:pos x="234" y="98"/>
                </a:cxn>
                <a:cxn ang="0">
                  <a:pos x="244" y="100"/>
                </a:cxn>
                <a:cxn ang="0">
                  <a:pos x="254" y="101"/>
                </a:cxn>
                <a:cxn ang="0">
                  <a:pos x="264" y="103"/>
                </a:cxn>
                <a:cxn ang="0">
                  <a:pos x="275" y="104"/>
                </a:cxn>
                <a:cxn ang="0">
                  <a:pos x="286" y="106"/>
                </a:cxn>
                <a:cxn ang="0">
                  <a:pos x="297" y="107"/>
                </a:cxn>
                <a:cxn ang="0">
                  <a:pos x="308" y="109"/>
                </a:cxn>
                <a:cxn ang="0">
                  <a:pos x="319" y="110"/>
                </a:cxn>
                <a:cxn ang="0">
                  <a:pos x="327" y="108"/>
                </a:cxn>
                <a:cxn ang="0">
                  <a:pos x="330" y="97"/>
                </a:cxn>
                <a:cxn ang="0">
                  <a:pos x="332" y="87"/>
                </a:cxn>
                <a:cxn ang="0">
                  <a:pos x="335" y="74"/>
                </a:cxn>
                <a:cxn ang="0">
                  <a:pos x="339" y="59"/>
                </a:cxn>
                <a:cxn ang="0">
                  <a:pos x="343" y="43"/>
                </a:cxn>
                <a:cxn ang="0">
                  <a:pos x="334" y="46"/>
                </a:cxn>
                <a:cxn ang="0">
                  <a:pos x="326" y="50"/>
                </a:cxn>
                <a:cxn ang="0">
                  <a:pos x="317" y="53"/>
                </a:cxn>
                <a:cxn ang="0">
                  <a:pos x="310" y="56"/>
                </a:cxn>
                <a:cxn ang="0">
                  <a:pos x="302" y="60"/>
                </a:cxn>
              </a:cxnLst>
              <a:rect l="0" t="0" r="r" b="b"/>
              <a:pathLst>
                <a:path w="344" h="113">
                  <a:moveTo>
                    <a:pt x="299" y="61"/>
                  </a:moveTo>
                  <a:lnTo>
                    <a:pt x="294" y="59"/>
                  </a:lnTo>
                  <a:lnTo>
                    <a:pt x="290" y="56"/>
                  </a:lnTo>
                  <a:lnTo>
                    <a:pt x="284" y="53"/>
                  </a:lnTo>
                  <a:lnTo>
                    <a:pt x="280" y="51"/>
                  </a:lnTo>
                  <a:lnTo>
                    <a:pt x="275" y="49"/>
                  </a:lnTo>
                  <a:lnTo>
                    <a:pt x="269" y="46"/>
                  </a:lnTo>
                  <a:lnTo>
                    <a:pt x="265" y="44"/>
                  </a:lnTo>
                  <a:lnTo>
                    <a:pt x="260" y="42"/>
                  </a:lnTo>
                  <a:lnTo>
                    <a:pt x="254" y="40"/>
                  </a:lnTo>
                  <a:lnTo>
                    <a:pt x="249" y="38"/>
                  </a:lnTo>
                  <a:lnTo>
                    <a:pt x="244" y="36"/>
                  </a:lnTo>
                  <a:lnTo>
                    <a:pt x="239" y="34"/>
                  </a:lnTo>
                  <a:lnTo>
                    <a:pt x="233" y="32"/>
                  </a:lnTo>
                  <a:lnTo>
                    <a:pt x="228" y="30"/>
                  </a:lnTo>
                  <a:lnTo>
                    <a:pt x="223" y="28"/>
                  </a:lnTo>
                  <a:lnTo>
                    <a:pt x="217" y="26"/>
                  </a:lnTo>
                  <a:lnTo>
                    <a:pt x="212" y="25"/>
                  </a:lnTo>
                  <a:lnTo>
                    <a:pt x="206" y="23"/>
                  </a:lnTo>
                  <a:lnTo>
                    <a:pt x="201" y="22"/>
                  </a:lnTo>
                  <a:lnTo>
                    <a:pt x="195" y="20"/>
                  </a:lnTo>
                  <a:lnTo>
                    <a:pt x="190" y="19"/>
                  </a:lnTo>
                  <a:lnTo>
                    <a:pt x="184" y="17"/>
                  </a:lnTo>
                  <a:lnTo>
                    <a:pt x="179" y="15"/>
                  </a:lnTo>
                  <a:lnTo>
                    <a:pt x="173" y="14"/>
                  </a:lnTo>
                  <a:lnTo>
                    <a:pt x="167" y="13"/>
                  </a:lnTo>
                  <a:lnTo>
                    <a:pt x="162" y="12"/>
                  </a:lnTo>
                  <a:lnTo>
                    <a:pt x="157" y="10"/>
                  </a:lnTo>
                  <a:lnTo>
                    <a:pt x="151" y="9"/>
                  </a:lnTo>
                  <a:lnTo>
                    <a:pt x="146" y="8"/>
                  </a:lnTo>
                  <a:lnTo>
                    <a:pt x="140" y="7"/>
                  </a:lnTo>
                  <a:lnTo>
                    <a:pt x="134" y="6"/>
                  </a:lnTo>
                  <a:lnTo>
                    <a:pt x="129" y="5"/>
                  </a:lnTo>
                  <a:lnTo>
                    <a:pt x="119" y="4"/>
                  </a:lnTo>
                  <a:lnTo>
                    <a:pt x="109" y="3"/>
                  </a:lnTo>
                  <a:lnTo>
                    <a:pt x="100" y="2"/>
                  </a:lnTo>
                  <a:lnTo>
                    <a:pt x="90" y="1"/>
                  </a:lnTo>
                  <a:lnTo>
                    <a:pt x="81" y="1"/>
                  </a:lnTo>
                  <a:lnTo>
                    <a:pt x="72" y="0"/>
                  </a:lnTo>
                  <a:lnTo>
                    <a:pt x="64" y="0"/>
                  </a:lnTo>
                  <a:lnTo>
                    <a:pt x="56" y="0"/>
                  </a:lnTo>
                  <a:lnTo>
                    <a:pt x="47" y="0"/>
                  </a:lnTo>
                  <a:lnTo>
                    <a:pt x="40" y="1"/>
                  </a:lnTo>
                  <a:lnTo>
                    <a:pt x="32" y="2"/>
                  </a:lnTo>
                  <a:lnTo>
                    <a:pt x="26" y="2"/>
                  </a:lnTo>
                  <a:lnTo>
                    <a:pt x="19" y="3"/>
                  </a:lnTo>
                  <a:lnTo>
                    <a:pt x="12" y="5"/>
                  </a:lnTo>
                  <a:lnTo>
                    <a:pt x="6" y="6"/>
                  </a:lnTo>
                  <a:lnTo>
                    <a:pt x="0" y="8"/>
                  </a:lnTo>
                  <a:lnTo>
                    <a:pt x="2" y="8"/>
                  </a:lnTo>
                  <a:lnTo>
                    <a:pt x="3" y="10"/>
                  </a:lnTo>
                  <a:lnTo>
                    <a:pt x="5" y="12"/>
                  </a:lnTo>
                  <a:lnTo>
                    <a:pt x="6" y="13"/>
                  </a:lnTo>
                  <a:lnTo>
                    <a:pt x="11" y="13"/>
                  </a:lnTo>
                  <a:lnTo>
                    <a:pt x="18" y="13"/>
                  </a:lnTo>
                  <a:lnTo>
                    <a:pt x="24" y="13"/>
                  </a:lnTo>
                  <a:lnTo>
                    <a:pt x="30" y="13"/>
                  </a:lnTo>
                  <a:lnTo>
                    <a:pt x="37" y="13"/>
                  </a:lnTo>
                  <a:lnTo>
                    <a:pt x="44" y="14"/>
                  </a:lnTo>
                  <a:lnTo>
                    <a:pt x="50" y="15"/>
                  </a:lnTo>
                  <a:lnTo>
                    <a:pt x="58" y="15"/>
                  </a:lnTo>
                  <a:lnTo>
                    <a:pt x="65" y="17"/>
                  </a:lnTo>
                  <a:lnTo>
                    <a:pt x="72" y="18"/>
                  </a:lnTo>
                  <a:lnTo>
                    <a:pt x="80" y="19"/>
                  </a:lnTo>
                  <a:lnTo>
                    <a:pt x="87" y="22"/>
                  </a:lnTo>
                  <a:lnTo>
                    <a:pt x="95" y="23"/>
                  </a:lnTo>
                  <a:lnTo>
                    <a:pt x="103" y="25"/>
                  </a:lnTo>
                  <a:lnTo>
                    <a:pt x="111" y="27"/>
                  </a:lnTo>
                  <a:lnTo>
                    <a:pt x="119" y="29"/>
                  </a:lnTo>
                  <a:lnTo>
                    <a:pt x="127" y="32"/>
                  </a:lnTo>
                  <a:lnTo>
                    <a:pt x="135" y="35"/>
                  </a:lnTo>
                  <a:lnTo>
                    <a:pt x="143" y="38"/>
                  </a:lnTo>
                  <a:lnTo>
                    <a:pt x="152" y="40"/>
                  </a:lnTo>
                  <a:lnTo>
                    <a:pt x="159" y="43"/>
                  </a:lnTo>
                  <a:lnTo>
                    <a:pt x="167" y="46"/>
                  </a:lnTo>
                  <a:lnTo>
                    <a:pt x="175" y="50"/>
                  </a:lnTo>
                  <a:lnTo>
                    <a:pt x="183" y="53"/>
                  </a:lnTo>
                  <a:lnTo>
                    <a:pt x="191" y="56"/>
                  </a:lnTo>
                  <a:lnTo>
                    <a:pt x="198" y="60"/>
                  </a:lnTo>
                  <a:lnTo>
                    <a:pt x="206" y="64"/>
                  </a:lnTo>
                  <a:lnTo>
                    <a:pt x="213" y="68"/>
                  </a:lnTo>
                  <a:lnTo>
                    <a:pt x="220" y="72"/>
                  </a:lnTo>
                  <a:lnTo>
                    <a:pt x="227" y="76"/>
                  </a:lnTo>
                  <a:lnTo>
                    <a:pt x="234" y="80"/>
                  </a:lnTo>
                  <a:lnTo>
                    <a:pt x="241" y="84"/>
                  </a:lnTo>
                  <a:lnTo>
                    <a:pt x="238" y="86"/>
                  </a:lnTo>
                  <a:lnTo>
                    <a:pt x="234" y="87"/>
                  </a:lnTo>
                  <a:lnTo>
                    <a:pt x="231" y="89"/>
                  </a:lnTo>
                  <a:lnTo>
                    <a:pt x="227" y="90"/>
                  </a:lnTo>
                  <a:lnTo>
                    <a:pt x="224" y="91"/>
                  </a:lnTo>
                  <a:lnTo>
                    <a:pt x="221" y="93"/>
                  </a:lnTo>
                  <a:lnTo>
                    <a:pt x="218" y="94"/>
                  </a:lnTo>
                  <a:lnTo>
                    <a:pt x="215" y="95"/>
                  </a:lnTo>
                  <a:lnTo>
                    <a:pt x="218" y="96"/>
                  </a:lnTo>
                  <a:lnTo>
                    <a:pt x="221" y="97"/>
                  </a:lnTo>
                  <a:lnTo>
                    <a:pt x="224" y="97"/>
                  </a:lnTo>
                  <a:lnTo>
                    <a:pt x="227" y="97"/>
                  </a:lnTo>
                  <a:lnTo>
                    <a:pt x="231" y="97"/>
                  </a:lnTo>
                  <a:lnTo>
                    <a:pt x="234" y="98"/>
                  </a:lnTo>
                  <a:lnTo>
                    <a:pt x="237" y="99"/>
                  </a:lnTo>
                  <a:lnTo>
                    <a:pt x="241" y="99"/>
                  </a:lnTo>
                  <a:lnTo>
                    <a:pt x="244" y="100"/>
                  </a:lnTo>
                  <a:lnTo>
                    <a:pt x="247" y="100"/>
                  </a:lnTo>
                  <a:lnTo>
                    <a:pt x="251" y="100"/>
                  </a:lnTo>
                  <a:lnTo>
                    <a:pt x="254" y="101"/>
                  </a:lnTo>
                  <a:lnTo>
                    <a:pt x="257" y="102"/>
                  </a:lnTo>
                  <a:lnTo>
                    <a:pt x="261" y="102"/>
                  </a:lnTo>
                  <a:lnTo>
                    <a:pt x="264" y="103"/>
                  </a:lnTo>
                  <a:lnTo>
                    <a:pt x="268" y="104"/>
                  </a:lnTo>
                  <a:lnTo>
                    <a:pt x="272" y="104"/>
                  </a:lnTo>
                  <a:lnTo>
                    <a:pt x="275" y="104"/>
                  </a:lnTo>
                  <a:lnTo>
                    <a:pt x="278" y="105"/>
                  </a:lnTo>
                  <a:lnTo>
                    <a:pt x="282" y="105"/>
                  </a:lnTo>
                  <a:lnTo>
                    <a:pt x="286" y="106"/>
                  </a:lnTo>
                  <a:lnTo>
                    <a:pt x="290" y="107"/>
                  </a:lnTo>
                  <a:lnTo>
                    <a:pt x="293" y="107"/>
                  </a:lnTo>
                  <a:lnTo>
                    <a:pt x="297" y="107"/>
                  </a:lnTo>
                  <a:lnTo>
                    <a:pt x="300" y="108"/>
                  </a:lnTo>
                  <a:lnTo>
                    <a:pt x="304" y="108"/>
                  </a:lnTo>
                  <a:lnTo>
                    <a:pt x="308" y="109"/>
                  </a:lnTo>
                  <a:lnTo>
                    <a:pt x="311" y="110"/>
                  </a:lnTo>
                  <a:lnTo>
                    <a:pt x="315" y="110"/>
                  </a:lnTo>
                  <a:lnTo>
                    <a:pt x="319" y="110"/>
                  </a:lnTo>
                  <a:lnTo>
                    <a:pt x="323" y="111"/>
                  </a:lnTo>
                  <a:lnTo>
                    <a:pt x="326" y="112"/>
                  </a:lnTo>
                  <a:lnTo>
                    <a:pt x="327" y="108"/>
                  </a:lnTo>
                  <a:lnTo>
                    <a:pt x="328" y="105"/>
                  </a:lnTo>
                  <a:lnTo>
                    <a:pt x="329" y="101"/>
                  </a:lnTo>
                  <a:lnTo>
                    <a:pt x="330" y="97"/>
                  </a:lnTo>
                  <a:lnTo>
                    <a:pt x="331" y="94"/>
                  </a:lnTo>
                  <a:lnTo>
                    <a:pt x="332" y="90"/>
                  </a:lnTo>
                  <a:lnTo>
                    <a:pt x="332" y="87"/>
                  </a:lnTo>
                  <a:lnTo>
                    <a:pt x="334" y="83"/>
                  </a:lnTo>
                  <a:lnTo>
                    <a:pt x="335" y="78"/>
                  </a:lnTo>
                  <a:lnTo>
                    <a:pt x="335" y="74"/>
                  </a:lnTo>
                  <a:lnTo>
                    <a:pt x="337" y="69"/>
                  </a:lnTo>
                  <a:lnTo>
                    <a:pt x="338" y="64"/>
                  </a:lnTo>
                  <a:lnTo>
                    <a:pt x="339" y="59"/>
                  </a:lnTo>
                  <a:lnTo>
                    <a:pt x="341" y="54"/>
                  </a:lnTo>
                  <a:lnTo>
                    <a:pt x="341" y="49"/>
                  </a:lnTo>
                  <a:lnTo>
                    <a:pt x="343" y="43"/>
                  </a:lnTo>
                  <a:lnTo>
                    <a:pt x="340" y="44"/>
                  </a:lnTo>
                  <a:lnTo>
                    <a:pt x="337" y="46"/>
                  </a:lnTo>
                  <a:lnTo>
                    <a:pt x="334" y="46"/>
                  </a:lnTo>
                  <a:lnTo>
                    <a:pt x="332" y="48"/>
                  </a:lnTo>
                  <a:lnTo>
                    <a:pt x="329" y="49"/>
                  </a:lnTo>
                  <a:lnTo>
                    <a:pt x="326" y="50"/>
                  </a:lnTo>
                  <a:lnTo>
                    <a:pt x="323" y="51"/>
                  </a:lnTo>
                  <a:lnTo>
                    <a:pt x="320" y="53"/>
                  </a:lnTo>
                  <a:lnTo>
                    <a:pt x="317" y="53"/>
                  </a:lnTo>
                  <a:lnTo>
                    <a:pt x="315" y="54"/>
                  </a:lnTo>
                  <a:lnTo>
                    <a:pt x="312" y="56"/>
                  </a:lnTo>
                  <a:lnTo>
                    <a:pt x="310" y="56"/>
                  </a:lnTo>
                  <a:lnTo>
                    <a:pt x="307" y="58"/>
                  </a:lnTo>
                  <a:lnTo>
                    <a:pt x="305" y="59"/>
                  </a:lnTo>
                  <a:lnTo>
                    <a:pt x="302" y="60"/>
                  </a:lnTo>
                  <a:lnTo>
                    <a:pt x="299" y="61"/>
                  </a:lnTo>
                </a:path>
              </a:pathLst>
            </a:custGeom>
            <a:solidFill>
              <a:srgbClr val="FFFFFF"/>
            </a:solidFill>
            <a:ln w="9525" cap="rnd">
              <a:noFill/>
              <a:round/>
              <a:headEnd/>
              <a:tailEnd/>
            </a:ln>
            <a:effectLst>
              <a:outerShdw blurRad="63500" dist="35921" dir="2700000" algn="ctr" rotWithShape="0">
                <a:schemeClr val="bg2"/>
              </a:outerShdw>
            </a:effectLst>
          </p:spPr>
          <p:txBody>
            <a:bodyPr>
              <a:prstTxWarp prst="textNoShape">
                <a:avLst/>
              </a:prstTxWarp>
            </a:bodyPr>
            <a:lstStyle/>
            <a:p>
              <a:endParaRPr lang="en-US"/>
            </a:p>
          </p:txBody>
        </p:sp>
        <p:sp>
          <p:nvSpPr>
            <p:cNvPr id="11" name="Freeform 6"/>
            <p:cNvSpPr>
              <a:spLocks/>
            </p:cNvSpPr>
            <p:nvPr/>
          </p:nvSpPr>
          <p:spPr bwMode="auto">
            <a:xfrm>
              <a:off x="7416800" y="1057275"/>
              <a:ext cx="1035050" cy="641350"/>
            </a:xfrm>
            <a:custGeom>
              <a:avLst/>
              <a:gdLst/>
              <a:ahLst/>
              <a:cxnLst>
                <a:cxn ang="0">
                  <a:pos x="637" y="55"/>
                </a:cxn>
                <a:cxn ang="0">
                  <a:pos x="606" y="41"/>
                </a:cxn>
                <a:cxn ang="0">
                  <a:pos x="572" y="29"/>
                </a:cxn>
                <a:cxn ang="0">
                  <a:pos x="538" y="19"/>
                </a:cxn>
                <a:cxn ang="0">
                  <a:pos x="503" y="11"/>
                </a:cxn>
                <a:cxn ang="0">
                  <a:pos x="467" y="5"/>
                </a:cxn>
                <a:cxn ang="0">
                  <a:pos x="430" y="2"/>
                </a:cxn>
                <a:cxn ang="0">
                  <a:pos x="393" y="0"/>
                </a:cxn>
                <a:cxn ang="0">
                  <a:pos x="356" y="1"/>
                </a:cxn>
                <a:cxn ang="0">
                  <a:pos x="320" y="3"/>
                </a:cxn>
                <a:cxn ang="0">
                  <a:pos x="283" y="8"/>
                </a:cxn>
                <a:cxn ang="0">
                  <a:pos x="248" y="16"/>
                </a:cxn>
                <a:cxn ang="0">
                  <a:pos x="213" y="24"/>
                </a:cxn>
                <a:cxn ang="0">
                  <a:pos x="180" y="36"/>
                </a:cxn>
                <a:cxn ang="0">
                  <a:pos x="149" y="50"/>
                </a:cxn>
                <a:cxn ang="0">
                  <a:pos x="119" y="65"/>
                </a:cxn>
                <a:cxn ang="0">
                  <a:pos x="92" y="82"/>
                </a:cxn>
                <a:cxn ang="0">
                  <a:pos x="68" y="101"/>
                </a:cxn>
                <a:cxn ang="0">
                  <a:pos x="48" y="121"/>
                </a:cxn>
                <a:cxn ang="0">
                  <a:pos x="31" y="142"/>
                </a:cxn>
                <a:cxn ang="0">
                  <a:pos x="18" y="163"/>
                </a:cxn>
                <a:cxn ang="0">
                  <a:pos x="8" y="184"/>
                </a:cxn>
                <a:cxn ang="0">
                  <a:pos x="2" y="207"/>
                </a:cxn>
                <a:cxn ang="0">
                  <a:pos x="0" y="229"/>
                </a:cxn>
                <a:cxn ang="0">
                  <a:pos x="1" y="252"/>
                </a:cxn>
                <a:cxn ang="0">
                  <a:pos x="5" y="274"/>
                </a:cxn>
                <a:cxn ang="0">
                  <a:pos x="14" y="296"/>
                </a:cxn>
                <a:cxn ang="0">
                  <a:pos x="25" y="317"/>
                </a:cxn>
                <a:cxn ang="0">
                  <a:pos x="40" y="339"/>
                </a:cxn>
                <a:cxn ang="0">
                  <a:pos x="59" y="358"/>
                </a:cxn>
                <a:cxn ang="0">
                  <a:pos x="81" y="377"/>
                </a:cxn>
                <a:cxn ang="0">
                  <a:pos x="107" y="395"/>
                </a:cxn>
                <a:cxn ang="0">
                  <a:pos x="651" y="63"/>
                </a:cxn>
              </a:cxnLst>
              <a:rect l="0" t="0" r="r" b="b"/>
              <a:pathLst>
                <a:path w="652" h="404">
                  <a:moveTo>
                    <a:pt x="651" y="63"/>
                  </a:moveTo>
                  <a:lnTo>
                    <a:pt x="637" y="55"/>
                  </a:lnTo>
                  <a:lnTo>
                    <a:pt x="621" y="47"/>
                  </a:lnTo>
                  <a:lnTo>
                    <a:pt x="606" y="41"/>
                  </a:lnTo>
                  <a:lnTo>
                    <a:pt x="589" y="34"/>
                  </a:lnTo>
                  <a:lnTo>
                    <a:pt x="572" y="29"/>
                  </a:lnTo>
                  <a:lnTo>
                    <a:pt x="556" y="24"/>
                  </a:lnTo>
                  <a:lnTo>
                    <a:pt x="538" y="19"/>
                  </a:lnTo>
                  <a:lnTo>
                    <a:pt x="521" y="15"/>
                  </a:lnTo>
                  <a:lnTo>
                    <a:pt x="503" y="11"/>
                  </a:lnTo>
                  <a:lnTo>
                    <a:pt x="485" y="7"/>
                  </a:lnTo>
                  <a:lnTo>
                    <a:pt x="467" y="5"/>
                  </a:lnTo>
                  <a:lnTo>
                    <a:pt x="449" y="3"/>
                  </a:lnTo>
                  <a:lnTo>
                    <a:pt x="430" y="2"/>
                  </a:lnTo>
                  <a:lnTo>
                    <a:pt x="412" y="0"/>
                  </a:lnTo>
                  <a:lnTo>
                    <a:pt x="393" y="0"/>
                  </a:lnTo>
                  <a:lnTo>
                    <a:pt x="374" y="0"/>
                  </a:lnTo>
                  <a:lnTo>
                    <a:pt x="356" y="1"/>
                  </a:lnTo>
                  <a:lnTo>
                    <a:pt x="338" y="2"/>
                  </a:lnTo>
                  <a:lnTo>
                    <a:pt x="320" y="3"/>
                  </a:lnTo>
                  <a:lnTo>
                    <a:pt x="301" y="6"/>
                  </a:lnTo>
                  <a:lnTo>
                    <a:pt x="283" y="8"/>
                  </a:lnTo>
                  <a:lnTo>
                    <a:pt x="265" y="11"/>
                  </a:lnTo>
                  <a:lnTo>
                    <a:pt x="248" y="16"/>
                  </a:lnTo>
                  <a:lnTo>
                    <a:pt x="230" y="20"/>
                  </a:lnTo>
                  <a:lnTo>
                    <a:pt x="213" y="24"/>
                  </a:lnTo>
                  <a:lnTo>
                    <a:pt x="196" y="30"/>
                  </a:lnTo>
                  <a:lnTo>
                    <a:pt x="180" y="36"/>
                  </a:lnTo>
                  <a:lnTo>
                    <a:pt x="164" y="42"/>
                  </a:lnTo>
                  <a:lnTo>
                    <a:pt x="149" y="50"/>
                  </a:lnTo>
                  <a:lnTo>
                    <a:pt x="133" y="57"/>
                  </a:lnTo>
                  <a:lnTo>
                    <a:pt x="119" y="65"/>
                  </a:lnTo>
                  <a:lnTo>
                    <a:pt x="105" y="73"/>
                  </a:lnTo>
                  <a:lnTo>
                    <a:pt x="92" y="82"/>
                  </a:lnTo>
                  <a:lnTo>
                    <a:pt x="80" y="91"/>
                  </a:lnTo>
                  <a:lnTo>
                    <a:pt x="68" y="101"/>
                  </a:lnTo>
                  <a:lnTo>
                    <a:pt x="57" y="111"/>
                  </a:lnTo>
                  <a:lnTo>
                    <a:pt x="48" y="121"/>
                  </a:lnTo>
                  <a:lnTo>
                    <a:pt x="39" y="131"/>
                  </a:lnTo>
                  <a:lnTo>
                    <a:pt x="31" y="142"/>
                  </a:lnTo>
                  <a:lnTo>
                    <a:pt x="24" y="152"/>
                  </a:lnTo>
                  <a:lnTo>
                    <a:pt x="18" y="163"/>
                  </a:lnTo>
                  <a:lnTo>
                    <a:pt x="13" y="174"/>
                  </a:lnTo>
                  <a:lnTo>
                    <a:pt x="8" y="184"/>
                  </a:lnTo>
                  <a:lnTo>
                    <a:pt x="5" y="196"/>
                  </a:lnTo>
                  <a:lnTo>
                    <a:pt x="2" y="207"/>
                  </a:lnTo>
                  <a:lnTo>
                    <a:pt x="1" y="218"/>
                  </a:lnTo>
                  <a:lnTo>
                    <a:pt x="0" y="229"/>
                  </a:lnTo>
                  <a:lnTo>
                    <a:pt x="0" y="241"/>
                  </a:lnTo>
                  <a:lnTo>
                    <a:pt x="1" y="252"/>
                  </a:lnTo>
                  <a:lnTo>
                    <a:pt x="3" y="263"/>
                  </a:lnTo>
                  <a:lnTo>
                    <a:pt x="5" y="274"/>
                  </a:lnTo>
                  <a:lnTo>
                    <a:pt x="9" y="285"/>
                  </a:lnTo>
                  <a:lnTo>
                    <a:pt x="14" y="296"/>
                  </a:lnTo>
                  <a:lnTo>
                    <a:pt x="19" y="307"/>
                  </a:lnTo>
                  <a:lnTo>
                    <a:pt x="25" y="317"/>
                  </a:lnTo>
                  <a:lnTo>
                    <a:pt x="33" y="328"/>
                  </a:lnTo>
                  <a:lnTo>
                    <a:pt x="40" y="339"/>
                  </a:lnTo>
                  <a:lnTo>
                    <a:pt x="49" y="348"/>
                  </a:lnTo>
                  <a:lnTo>
                    <a:pt x="59" y="358"/>
                  </a:lnTo>
                  <a:lnTo>
                    <a:pt x="70" y="368"/>
                  </a:lnTo>
                  <a:lnTo>
                    <a:pt x="81" y="377"/>
                  </a:lnTo>
                  <a:lnTo>
                    <a:pt x="94" y="386"/>
                  </a:lnTo>
                  <a:lnTo>
                    <a:pt x="107" y="395"/>
                  </a:lnTo>
                  <a:lnTo>
                    <a:pt x="121" y="403"/>
                  </a:lnTo>
                  <a:lnTo>
                    <a:pt x="651" y="63"/>
                  </a:lnTo>
                </a:path>
              </a:pathLst>
            </a:custGeom>
            <a:solidFill>
              <a:srgbClr val="E08060"/>
            </a:solidFill>
            <a:ln w="9525" cap="rnd">
              <a:noFill/>
              <a:round/>
              <a:headEnd/>
              <a:tailEnd/>
            </a:ln>
            <a:effectLst/>
          </p:spPr>
          <p:txBody>
            <a:bodyPr>
              <a:prstTxWarp prst="textNoShape">
                <a:avLst/>
              </a:prstTxWarp>
            </a:bodyPr>
            <a:lstStyle/>
            <a:p>
              <a:endParaRPr lang="en-US"/>
            </a:p>
          </p:txBody>
        </p:sp>
        <p:sp>
          <p:nvSpPr>
            <p:cNvPr id="12" name="Freeform 7"/>
            <p:cNvSpPr>
              <a:spLocks/>
            </p:cNvSpPr>
            <p:nvPr/>
          </p:nvSpPr>
          <p:spPr bwMode="auto">
            <a:xfrm>
              <a:off x="7877175" y="2770188"/>
              <a:ext cx="26988" cy="461962"/>
            </a:xfrm>
            <a:custGeom>
              <a:avLst/>
              <a:gdLst/>
              <a:ahLst/>
              <a:cxnLst>
                <a:cxn ang="0">
                  <a:pos x="16" y="11"/>
                </a:cxn>
                <a:cxn ang="0">
                  <a:pos x="16" y="10"/>
                </a:cxn>
                <a:cxn ang="0">
                  <a:pos x="16" y="8"/>
                </a:cxn>
                <a:cxn ang="0">
                  <a:pos x="0" y="6"/>
                </a:cxn>
                <a:cxn ang="0">
                  <a:pos x="0" y="5"/>
                </a:cxn>
                <a:cxn ang="0">
                  <a:pos x="0" y="3"/>
                </a:cxn>
                <a:cxn ang="0">
                  <a:pos x="0" y="2"/>
                </a:cxn>
                <a:cxn ang="0">
                  <a:pos x="0" y="1"/>
                </a:cxn>
                <a:cxn ang="0">
                  <a:pos x="0" y="0"/>
                </a:cxn>
                <a:cxn ang="0">
                  <a:pos x="0" y="253"/>
                </a:cxn>
                <a:cxn ang="0">
                  <a:pos x="0" y="258"/>
                </a:cxn>
                <a:cxn ang="0">
                  <a:pos x="0" y="263"/>
                </a:cxn>
                <a:cxn ang="0">
                  <a:pos x="0" y="267"/>
                </a:cxn>
                <a:cxn ang="0">
                  <a:pos x="0" y="272"/>
                </a:cxn>
                <a:cxn ang="0">
                  <a:pos x="0" y="277"/>
                </a:cxn>
                <a:cxn ang="0">
                  <a:pos x="16" y="282"/>
                </a:cxn>
                <a:cxn ang="0">
                  <a:pos x="16" y="286"/>
                </a:cxn>
                <a:cxn ang="0">
                  <a:pos x="16" y="290"/>
                </a:cxn>
                <a:cxn ang="0">
                  <a:pos x="16" y="11"/>
                </a:cxn>
              </a:cxnLst>
              <a:rect l="0" t="0" r="r" b="b"/>
              <a:pathLst>
                <a:path w="17" h="291">
                  <a:moveTo>
                    <a:pt x="16" y="11"/>
                  </a:moveTo>
                  <a:lnTo>
                    <a:pt x="16" y="10"/>
                  </a:lnTo>
                  <a:lnTo>
                    <a:pt x="16" y="8"/>
                  </a:lnTo>
                  <a:lnTo>
                    <a:pt x="0" y="6"/>
                  </a:lnTo>
                  <a:lnTo>
                    <a:pt x="0" y="5"/>
                  </a:lnTo>
                  <a:lnTo>
                    <a:pt x="0" y="3"/>
                  </a:lnTo>
                  <a:lnTo>
                    <a:pt x="0" y="2"/>
                  </a:lnTo>
                  <a:lnTo>
                    <a:pt x="0" y="1"/>
                  </a:lnTo>
                  <a:lnTo>
                    <a:pt x="0" y="0"/>
                  </a:lnTo>
                  <a:lnTo>
                    <a:pt x="0" y="253"/>
                  </a:lnTo>
                  <a:lnTo>
                    <a:pt x="0" y="258"/>
                  </a:lnTo>
                  <a:lnTo>
                    <a:pt x="0" y="263"/>
                  </a:lnTo>
                  <a:lnTo>
                    <a:pt x="0" y="267"/>
                  </a:lnTo>
                  <a:lnTo>
                    <a:pt x="0" y="272"/>
                  </a:lnTo>
                  <a:lnTo>
                    <a:pt x="0" y="277"/>
                  </a:lnTo>
                  <a:lnTo>
                    <a:pt x="16" y="282"/>
                  </a:lnTo>
                  <a:lnTo>
                    <a:pt x="16" y="286"/>
                  </a:lnTo>
                  <a:lnTo>
                    <a:pt x="16" y="290"/>
                  </a:lnTo>
                  <a:lnTo>
                    <a:pt x="16" y="11"/>
                  </a:lnTo>
                </a:path>
              </a:pathLst>
            </a:custGeom>
            <a:solidFill>
              <a:srgbClr val="807020"/>
            </a:solidFill>
            <a:ln w="9525" cap="rnd">
              <a:noFill/>
              <a:round/>
              <a:headEnd/>
              <a:tailEnd/>
            </a:ln>
            <a:effectLst/>
          </p:spPr>
          <p:txBody>
            <a:bodyPr>
              <a:prstTxWarp prst="textNoShape">
                <a:avLst/>
              </a:prstTxWarp>
            </a:bodyPr>
            <a:lstStyle/>
            <a:p>
              <a:endParaRPr lang="en-US"/>
            </a:p>
          </p:txBody>
        </p:sp>
        <p:sp>
          <p:nvSpPr>
            <p:cNvPr id="13" name="Freeform 8"/>
            <p:cNvSpPr>
              <a:spLocks/>
            </p:cNvSpPr>
            <p:nvPr/>
          </p:nvSpPr>
          <p:spPr bwMode="auto">
            <a:xfrm>
              <a:off x="7891463" y="2789238"/>
              <a:ext cx="26987" cy="465137"/>
            </a:xfrm>
            <a:custGeom>
              <a:avLst/>
              <a:gdLst/>
              <a:ahLst/>
              <a:cxnLst>
                <a:cxn ang="0">
                  <a:pos x="0" y="0"/>
                </a:cxn>
                <a:cxn ang="0">
                  <a:pos x="0" y="1"/>
                </a:cxn>
                <a:cxn ang="0">
                  <a:pos x="5" y="1"/>
                </a:cxn>
                <a:cxn ang="0">
                  <a:pos x="5" y="2"/>
                </a:cxn>
                <a:cxn ang="0">
                  <a:pos x="5" y="2"/>
                </a:cxn>
                <a:cxn ang="0">
                  <a:pos x="10" y="3"/>
                </a:cxn>
                <a:cxn ang="0">
                  <a:pos x="10" y="4"/>
                </a:cxn>
                <a:cxn ang="0">
                  <a:pos x="10" y="6"/>
                </a:cxn>
                <a:cxn ang="0">
                  <a:pos x="16" y="6"/>
                </a:cxn>
                <a:cxn ang="0">
                  <a:pos x="16" y="292"/>
                </a:cxn>
                <a:cxn ang="0">
                  <a:pos x="16" y="290"/>
                </a:cxn>
                <a:cxn ang="0">
                  <a:pos x="10" y="289"/>
                </a:cxn>
                <a:cxn ang="0">
                  <a:pos x="10" y="287"/>
                </a:cxn>
                <a:cxn ang="0">
                  <a:pos x="5" y="286"/>
                </a:cxn>
                <a:cxn ang="0">
                  <a:pos x="5" y="285"/>
                </a:cxn>
                <a:cxn ang="0">
                  <a:pos x="5" y="283"/>
                </a:cxn>
                <a:cxn ang="0">
                  <a:pos x="0" y="281"/>
                </a:cxn>
                <a:cxn ang="0">
                  <a:pos x="0" y="279"/>
                </a:cxn>
                <a:cxn ang="0">
                  <a:pos x="0" y="0"/>
                </a:cxn>
              </a:cxnLst>
              <a:rect l="0" t="0" r="r" b="b"/>
              <a:pathLst>
                <a:path w="17" h="293">
                  <a:moveTo>
                    <a:pt x="0" y="0"/>
                  </a:moveTo>
                  <a:lnTo>
                    <a:pt x="0" y="1"/>
                  </a:lnTo>
                  <a:lnTo>
                    <a:pt x="5" y="1"/>
                  </a:lnTo>
                  <a:lnTo>
                    <a:pt x="5" y="2"/>
                  </a:lnTo>
                  <a:lnTo>
                    <a:pt x="5" y="2"/>
                  </a:lnTo>
                  <a:lnTo>
                    <a:pt x="10" y="3"/>
                  </a:lnTo>
                  <a:lnTo>
                    <a:pt x="10" y="4"/>
                  </a:lnTo>
                  <a:lnTo>
                    <a:pt x="10" y="6"/>
                  </a:lnTo>
                  <a:lnTo>
                    <a:pt x="16" y="6"/>
                  </a:lnTo>
                  <a:lnTo>
                    <a:pt x="16" y="292"/>
                  </a:lnTo>
                  <a:lnTo>
                    <a:pt x="16" y="290"/>
                  </a:lnTo>
                  <a:lnTo>
                    <a:pt x="10" y="289"/>
                  </a:lnTo>
                  <a:lnTo>
                    <a:pt x="10" y="287"/>
                  </a:lnTo>
                  <a:lnTo>
                    <a:pt x="5" y="286"/>
                  </a:lnTo>
                  <a:lnTo>
                    <a:pt x="5" y="285"/>
                  </a:lnTo>
                  <a:lnTo>
                    <a:pt x="5" y="283"/>
                  </a:lnTo>
                  <a:lnTo>
                    <a:pt x="0" y="281"/>
                  </a:lnTo>
                  <a:lnTo>
                    <a:pt x="0" y="279"/>
                  </a:lnTo>
                  <a:lnTo>
                    <a:pt x="0" y="0"/>
                  </a:lnTo>
                </a:path>
              </a:pathLst>
            </a:custGeom>
            <a:solidFill>
              <a:srgbClr val="807020"/>
            </a:solidFill>
            <a:ln w="9525" cap="rnd">
              <a:noFill/>
              <a:round/>
              <a:headEnd/>
              <a:tailEnd/>
            </a:ln>
            <a:effectLst/>
          </p:spPr>
          <p:txBody>
            <a:bodyPr>
              <a:prstTxWarp prst="textNoShape">
                <a:avLst/>
              </a:prstTxWarp>
            </a:bodyPr>
            <a:lstStyle/>
            <a:p>
              <a:endParaRPr lang="en-US"/>
            </a:p>
          </p:txBody>
        </p:sp>
        <p:sp>
          <p:nvSpPr>
            <p:cNvPr id="14" name="Freeform 9"/>
            <p:cNvSpPr>
              <a:spLocks/>
            </p:cNvSpPr>
            <p:nvPr/>
          </p:nvSpPr>
          <p:spPr bwMode="auto">
            <a:xfrm>
              <a:off x="7907338" y="2798763"/>
              <a:ext cx="26987" cy="466725"/>
            </a:xfrm>
            <a:custGeom>
              <a:avLst/>
              <a:gdLst/>
              <a:ahLst/>
              <a:cxnLst>
                <a:cxn ang="0">
                  <a:pos x="0" y="0"/>
                </a:cxn>
                <a:cxn ang="0">
                  <a:pos x="0" y="1"/>
                </a:cxn>
                <a:cxn ang="0">
                  <a:pos x="5" y="2"/>
                </a:cxn>
                <a:cxn ang="0">
                  <a:pos x="5" y="2"/>
                </a:cxn>
                <a:cxn ang="0">
                  <a:pos x="5" y="3"/>
                </a:cxn>
                <a:cxn ang="0">
                  <a:pos x="10" y="4"/>
                </a:cxn>
                <a:cxn ang="0">
                  <a:pos x="10" y="5"/>
                </a:cxn>
                <a:cxn ang="0">
                  <a:pos x="10" y="6"/>
                </a:cxn>
                <a:cxn ang="0">
                  <a:pos x="16" y="6"/>
                </a:cxn>
                <a:cxn ang="0">
                  <a:pos x="16" y="6"/>
                </a:cxn>
                <a:cxn ang="0">
                  <a:pos x="16" y="293"/>
                </a:cxn>
                <a:cxn ang="0">
                  <a:pos x="16" y="293"/>
                </a:cxn>
                <a:cxn ang="0">
                  <a:pos x="10" y="292"/>
                </a:cxn>
                <a:cxn ang="0">
                  <a:pos x="10" y="291"/>
                </a:cxn>
                <a:cxn ang="0">
                  <a:pos x="10" y="291"/>
                </a:cxn>
                <a:cxn ang="0">
                  <a:pos x="10" y="290"/>
                </a:cxn>
                <a:cxn ang="0">
                  <a:pos x="5" y="289"/>
                </a:cxn>
                <a:cxn ang="0">
                  <a:pos x="5" y="288"/>
                </a:cxn>
                <a:cxn ang="0">
                  <a:pos x="0" y="287"/>
                </a:cxn>
                <a:cxn ang="0">
                  <a:pos x="0" y="286"/>
                </a:cxn>
                <a:cxn ang="0">
                  <a:pos x="0" y="0"/>
                </a:cxn>
              </a:cxnLst>
              <a:rect l="0" t="0" r="r" b="b"/>
              <a:pathLst>
                <a:path w="17" h="294">
                  <a:moveTo>
                    <a:pt x="0" y="0"/>
                  </a:moveTo>
                  <a:lnTo>
                    <a:pt x="0" y="1"/>
                  </a:lnTo>
                  <a:lnTo>
                    <a:pt x="5" y="2"/>
                  </a:lnTo>
                  <a:lnTo>
                    <a:pt x="5" y="2"/>
                  </a:lnTo>
                  <a:lnTo>
                    <a:pt x="5" y="3"/>
                  </a:lnTo>
                  <a:lnTo>
                    <a:pt x="10" y="4"/>
                  </a:lnTo>
                  <a:lnTo>
                    <a:pt x="10" y="5"/>
                  </a:lnTo>
                  <a:lnTo>
                    <a:pt x="10" y="6"/>
                  </a:lnTo>
                  <a:lnTo>
                    <a:pt x="16" y="6"/>
                  </a:lnTo>
                  <a:lnTo>
                    <a:pt x="16" y="6"/>
                  </a:lnTo>
                  <a:lnTo>
                    <a:pt x="16" y="293"/>
                  </a:lnTo>
                  <a:lnTo>
                    <a:pt x="16" y="293"/>
                  </a:lnTo>
                  <a:lnTo>
                    <a:pt x="10" y="292"/>
                  </a:lnTo>
                  <a:lnTo>
                    <a:pt x="10" y="291"/>
                  </a:lnTo>
                  <a:lnTo>
                    <a:pt x="10" y="291"/>
                  </a:lnTo>
                  <a:lnTo>
                    <a:pt x="10" y="290"/>
                  </a:lnTo>
                  <a:lnTo>
                    <a:pt x="5" y="289"/>
                  </a:lnTo>
                  <a:lnTo>
                    <a:pt x="5" y="288"/>
                  </a:lnTo>
                  <a:lnTo>
                    <a:pt x="0" y="287"/>
                  </a:lnTo>
                  <a:lnTo>
                    <a:pt x="0" y="286"/>
                  </a:lnTo>
                  <a:lnTo>
                    <a:pt x="0" y="0"/>
                  </a:lnTo>
                </a:path>
              </a:pathLst>
            </a:custGeom>
            <a:solidFill>
              <a:srgbClr val="908020"/>
            </a:solidFill>
            <a:ln w="9525" cap="rnd">
              <a:noFill/>
              <a:round/>
              <a:headEnd/>
              <a:tailEnd/>
            </a:ln>
            <a:effectLst/>
          </p:spPr>
          <p:txBody>
            <a:bodyPr>
              <a:prstTxWarp prst="textNoShape">
                <a:avLst/>
              </a:prstTxWarp>
            </a:bodyPr>
            <a:lstStyle/>
            <a:p>
              <a:endParaRPr lang="en-US"/>
            </a:p>
          </p:txBody>
        </p:sp>
        <p:sp>
          <p:nvSpPr>
            <p:cNvPr id="15" name="Freeform 10"/>
            <p:cNvSpPr>
              <a:spLocks/>
            </p:cNvSpPr>
            <p:nvPr/>
          </p:nvSpPr>
          <p:spPr bwMode="auto">
            <a:xfrm>
              <a:off x="7924800" y="2809875"/>
              <a:ext cx="26988" cy="463550"/>
            </a:xfrm>
            <a:custGeom>
              <a:avLst/>
              <a:gdLst/>
              <a:ahLst/>
              <a:cxnLst>
                <a:cxn ang="0">
                  <a:pos x="0" y="0"/>
                </a:cxn>
                <a:cxn ang="0">
                  <a:pos x="0" y="1"/>
                </a:cxn>
                <a:cxn ang="0">
                  <a:pos x="0" y="1"/>
                </a:cxn>
                <a:cxn ang="0">
                  <a:pos x="8" y="2"/>
                </a:cxn>
                <a:cxn ang="0">
                  <a:pos x="8" y="2"/>
                </a:cxn>
                <a:cxn ang="0">
                  <a:pos x="8" y="3"/>
                </a:cxn>
                <a:cxn ang="0">
                  <a:pos x="16" y="4"/>
                </a:cxn>
                <a:cxn ang="0">
                  <a:pos x="16" y="5"/>
                </a:cxn>
                <a:cxn ang="0">
                  <a:pos x="16" y="6"/>
                </a:cxn>
                <a:cxn ang="0">
                  <a:pos x="16" y="291"/>
                </a:cxn>
                <a:cxn ang="0">
                  <a:pos x="16" y="291"/>
                </a:cxn>
                <a:cxn ang="0">
                  <a:pos x="16" y="291"/>
                </a:cxn>
                <a:cxn ang="0">
                  <a:pos x="8" y="290"/>
                </a:cxn>
                <a:cxn ang="0">
                  <a:pos x="8" y="289"/>
                </a:cxn>
                <a:cxn ang="0">
                  <a:pos x="8" y="289"/>
                </a:cxn>
                <a:cxn ang="0">
                  <a:pos x="0" y="289"/>
                </a:cxn>
                <a:cxn ang="0">
                  <a:pos x="0" y="288"/>
                </a:cxn>
                <a:cxn ang="0">
                  <a:pos x="0" y="287"/>
                </a:cxn>
                <a:cxn ang="0">
                  <a:pos x="0" y="0"/>
                </a:cxn>
              </a:cxnLst>
              <a:rect l="0" t="0" r="r" b="b"/>
              <a:pathLst>
                <a:path w="17" h="292">
                  <a:moveTo>
                    <a:pt x="0" y="0"/>
                  </a:moveTo>
                  <a:lnTo>
                    <a:pt x="0" y="1"/>
                  </a:lnTo>
                  <a:lnTo>
                    <a:pt x="0" y="1"/>
                  </a:lnTo>
                  <a:lnTo>
                    <a:pt x="8" y="2"/>
                  </a:lnTo>
                  <a:lnTo>
                    <a:pt x="8" y="2"/>
                  </a:lnTo>
                  <a:lnTo>
                    <a:pt x="8" y="3"/>
                  </a:lnTo>
                  <a:lnTo>
                    <a:pt x="16" y="4"/>
                  </a:lnTo>
                  <a:lnTo>
                    <a:pt x="16" y="5"/>
                  </a:lnTo>
                  <a:lnTo>
                    <a:pt x="16" y="6"/>
                  </a:lnTo>
                  <a:lnTo>
                    <a:pt x="16" y="291"/>
                  </a:lnTo>
                  <a:lnTo>
                    <a:pt x="16" y="291"/>
                  </a:lnTo>
                  <a:lnTo>
                    <a:pt x="16" y="291"/>
                  </a:lnTo>
                  <a:lnTo>
                    <a:pt x="8" y="290"/>
                  </a:lnTo>
                  <a:lnTo>
                    <a:pt x="8" y="289"/>
                  </a:lnTo>
                  <a:lnTo>
                    <a:pt x="8" y="289"/>
                  </a:lnTo>
                  <a:lnTo>
                    <a:pt x="0" y="289"/>
                  </a:lnTo>
                  <a:lnTo>
                    <a:pt x="0" y="288"/>
                  </a:lnTo>
                  <a:lnTo>
                    <a:pt x="0" y="287"/>
                  </a:lnTo>
                  <a:lnTo>
                    <a:pt x="0" y="0"/>
                  </a:lnTo>
                </a:path>
              </a:pathLst>
            </a:custGeom>
            <a:solidFill>
              <a:srgbClr val="A08020"/>
            </a:solidFill>
            <a:ln w="9525" cap="rnd">
              <a:noFill/>
              <a:round/>
              <a:headEnd/>
              <a:tailEnd/>
            </a:ln>
            <a:effectLst/>
          </p:spPr>
          <p:txBody>
            <a:bodyPr>
              <a:prstTxWarp prst="textNoShape">
                <a:avLst/>
              </a:prstTxWarp>
            </a:bodyPr>
            <a:lstStyle/>
            <a:p>
              <a:endParaRPr lang="en-US"/>
            </a:p>
          </p:txBody>
        </p:sp>
        <p:sp>
          <p:nvSpPr>
            <p:cNvPr id="16" name="Freeform 11"/>
            <p:cNvSpPr>
              <a:spLocks/>
            </p:cNvSpPr>
            <p:nvPr/>
          </p:nvSpPr>
          <p:spPr bwMode="auto">
            <a:xfrm>
              <a:off x="7940675" y="2819400"/>
              <a:ext cx="26988" cy="457200"/>
            </a:xfrm>
            <a:custGeom>
              <a:avLst/>
              <a:gdLst/>
              <a:ahLst/>
              <a:cxnLst>
                <a:cxn ang="0">
                  <a:pos x="0" y="0"/>
                </a:cxn>
                <a:cxn ang="0">
                  <a:pos x="0" y="1"/>
                </a:cxn>
                <a:cxn ang="0">
                  <a:pos x="8" y="1"/>
                </a:cxn>
                <a:cxn ang="0">
                  <a:pos x="8" y="2"/>
                </a:cxn>
                <a:cxn ang="0">
                  <a:pos x="8" y="2"/>
                </a:cxn>
                <a:cxn ang="0">
                  <a:pos x="8" y="3"/>
                </a:cxn>
                <a:cxn ang="0">
                  <a:pos x="16" y="4"/>
                </a:cxn>
                <a:cxn ang="0">
                  <a:pos x="16" y="4"/>
                </a:cxn>
                <a:cxn ang="0">
                  <a:pos x="16" y="5"/>
                </a:cxn>
                <a:cxn ang="0">
                  <a:pos x="16" y="287"/>
                </a:cxn>
                <a:cxn ang="0">
                  <a:pos x="16" y="287"/>
                </a:cxn>
                <a:cxn ang="0">
                  <a:pos x="16" y="287"/>
                </a:cxn>
                <a:cxn ang="0">
                  <a:pos x="8" y="286"/>
                </a:cxn>
                <a:cxn ang="0">
                  <a:pos x="8" y="286"/>
                </a:cxn>
                <a:cxn ang="0">
                  <a:pos x="8" y="286"/>
                </a:cxn>
                <a:cxn ang="0">
                  <a:pos x="8" y="285"/>
                </a:cxn>
                <a:cxn ang="0">
                  <a:pos x="0" y="285"/>
                </a:cxn>
                <a:cxn ang="0">
                  <a:pos x="0" y="285"/>
                </a:cxn>
                <a:cxn ang="0">
                  <a:pos x="0" y="0"/>
                </a:cxn>
              </a:cxnLst>
              <a:rect l="0" t="0" r="r" b="b"/>
              <a:pathLst>
                <a:path w="17" h="288">
                  <a:moveTo>
                    <a:pt x="0" y="0"/>
                  </a:moveTo>
                  <a:lnTo>
                    <a:pt x="0" y="1"/>
                  </a:lnTo>
                  <a:lnTo>
                    <a:pt x="8" y="1"/>
                  </a:lnTo>
                  <a:lnTo>
                    <a:pt x="8" y="2"/>
                  </a:lnTo>
                  <a:lnTo>
                    <a:pt x="8" y="2"/>
                  </a:lnTo>
                  <a:lnTo>
                    <a:pt x="8" y="3"/>
                  </a:lnTo>
                  <a:lnTo>
                    <a:pt x="16" y="4"/>
                  </a:lnTo>
                  <a:lnTo>
                    <a:pt x="16" y="4"/>
                  </a:lnTo>
                  <a:lnTo>
                    <a:pt x="16" y="5"/>
                  </a:lnTo>
                  <a:lnTo>
                    <a:pt x="16" y="287"/>
                  </a:lnTo>
                  <a:lnTo>
                    <a:pt x="16" y="287"/>
                  </a:lnTo>
                  <a:lnTo>
                    <a:pt x="16" y="287"/>
                  </a:lnTo>
                  <a:lnTo>
                    <a:pt x="8" y="286"/>
                  </a:lnTo>
                  <a:lnTo>
                    <a:pt x="8" y="286"/>
                  </a:lnTo>
                  <a:lnTo>
                    <a:pt x="8" y="286"/>
                  </a:lnTo>
                  <a:lnTo>
                    <a:pt x="8" y="285"/>
                  </a:lnTo>
                  <a:lnTo>
                    <a:pt x="0" y="285"/>
                  </a:lnTo>
                  <a:lnTo>
                    <a:pt x="0" y="285"/>
                  </a:lnTo>
                  <a:lnTo>
                    <a:pt x="0" y="0"/>
                  </a:lnTo>
                </a:path>
              </a:pathLst>
            </a:custGeom>
            <a:solidFill>
              <a:srgbClr val="A08020"/>
            </a:solidFill>
            <a:ln w="9525" cap="rnd">
              <a:noFill/>
              <a:round/>
              <a:headEnd/>
              <a:tailEnd/>
            </a:ln>
            <a:effectLst/>
          </p:spPr>
          <p:txBody>
            <a:bodyPr>
              <a:prstTxWarp prst="textNoShape">
                <a:avLst/>
              </a:prstTxWarp>
            </a:bodyPr>
            <a:lstStyle/>
            <a:p>
              <a:endParaRPr lang="en-US"/>
            </a:p>
          </p:txBody>
        </p:sp>
        <p:sp>
          <p:nvSpPr>
            <p:cNvPr id="17" name="Freeform 12"/>
            <p:cNvSpPr>
              <a:spLocks/>
            </p:cNvSpPr>
            <p:nvPr/>
          </p:nvSpPr>
          <p:spPr bwMode="auto">
            <a:xfrm>
              <a:off x="7956550" y="2825750"/>
              <a:ext cx="26988" cy="452438"/>
            </a:xfrm>
            <a:custGeom>
              <a:avLst/>
              <a:gdLst/>
              <a:ahLst/>
              <a:cxnLst>
                <a:cxn ang="0">
                  <a:pos x="0" y="0"/>
                </a:cxn>
                <a:cxn ang="0">
                  <a:pos x="0" y="1"/>
                </a:cxn>
                <a:cxn ang="0">
                  <a:pos x="5" y="2"/>
                </a:cxn>
                <a:cxn ang="0">
                  <a:pos x="5" y="2"/>
                </a:cxn>
                <a:cxn ang="0">
                  <a:pos x="5" y="3"/>
                </a:cxn>
                <a:cxn ang="0">
                  <a:pos x="10" y="4"/>
                </a:cxn>
                <a:cxn ang="0">
                  <a:pos x="10" y="4"/>
                </a:cxn>
                <a:cxn ang="0">
                  <a:pos x="16" y="5"/>
                </a:cxn>
                <a:cxn ang="0">
                  <a:pos x="16" y="6"/>
                </a:cxn>
                <a:cxn ang="0">
                  <a:pos x="16" y="284"/>
                </a:cxn>
                <a:cxn ang="0">
                  <a:pos x="16" y="284"/>
                </a:cxn>
                <a:cxn ang="0">
                  <a:pos x="10" y="284"/>
                </a:cxn>
                <a:cxn ang="0">
                  <a:pos x="10" y="284"/>
                </a:cxn>
                <a:cxn ang="0">
                  <a:pos x="5" y="284"/>
                </a:cxn>
                <a:cxn ang="0">
                  <a:pos x="5" y="284"/>
                </a:cxn>
                <a:cxn ang="0">
                  <a:pos x="5" y="283"/>
                </a:cxn>
                <a:cxn ang="0">
                  <a:pos x="0" y="283"/>
                </a:cxn>
                <a:cxn ang="0">
                  <a:pos x="0" y="283"/>
                </a:cxn>
                <a:cxn ang="0">
                  <a:pos x="0" y="0"/>
                </a:cxn>
              </a:cxnLst>
              <a:rect l="0" t="0" r="r" b="b"/>
              <a:pathLst>
                <a:path w="17" h="285">
                  <a:moveTo>
                    <a:pt x="0" y="0"/>
                  </a:moveTo>
                  <a:lnTo>
                    <a:pt x="0" y="1"/>
                  </a:lnTo>
                  <a:lnTo>
                    <a:pt x="5" y="2"/>
                  </a:lnTo>
                  <a:lnTo>
                    <a:pt x="5" y="2"/>
                  </a:lnTo>
                  <a:lnTo>
                    <a:pt x="5" y="3"/>
                  </a:lnTo>
                  <a:lnTo>
                    <a:pt x="10" y="4"/>
                  </a:lnTo>
                  <a:lnTo>
                    <a:pt x="10" y="4"/>
                  </a:lnTo>
                  <a:lnTo>
                    <a:pt x="16" y="5"/>
                  </a:lnTo>
                  <a:lnTo>
                    <a:pt x="16" y="6"/>
                  </a:lnTo>
                  <a:lnTo>
                    <a:pt x="16" y="284"/>
                  </a:lnTo>
                  <a:lnTo>
                    <a:pt x="16" y="284"/>
                  </a:lnTo>
                  <a:lnTo>
                    <a:pt x="10" y="284"/>
                  </a:lnTo>
                  <a:lnTo>
                    <a:pt x="10" y="284"/>
                  </a:lnTo>
                  <a:lnTo>
                    <a:pt x="5" y="284"/>
                  </a:lnTo>
                  <a:lnTo>
                    <a:pt x="5" y="284"/>
                  </a:lnTo>
                  <a:lnTo>
                    <a:pt x="5" y="283"/>
                  </a:lnTo>
                  <a:lnTo>
                    <a:pt x="0" y="283"/>
                  </a:lnTo>
                  <a:lnTo>
                    <a:pt x="0" y="283"/>
                  </a:lnTo>
                  <a:lnTo>
                    <a:pt x="0" y="0"/>
                  </a:lnTo>
                </a:path>
              </a:pathLst>
            </a:custGeom>
            <a:solidFill>
              <a:srgbClr val="A08030"/>
            </a:solidFill>
            <a:ln w="9525" cap="rnd">
              <a:noFill/>
              <a:round/>
              <a:headEnd/>
              <a:tailEnd/>
            </a:ln>
            <a:effectLst/>
          </p:spPr>
          <p:txBody>
            <a:bodyPr>
              <a:prstTxWarp prst="textNoShape">
                <a:avLst/>
              </a:prstTxWarp>
            </a:bodyPr>
            <a:lstStyle/>
            <a:p>
              <a:endParaRPr lang="en-US"/>
            </a:p>
          </p:txBody>
        </p:sp>
        <p:sp>
          <p:nvSpPr>
            <p:cNvPr id="18" name="Freeform 13"/>
            <p:cNvSpPr>
              <a:spLocks/>
            </p:cNvSpPr>
            <p:nvPr/>
          </p:nvSpPr>
          <p:spPr bwMode="auto">
            <a:xfrm>
              <a:off x="7972425" y="2835275"/>
              <a:ext cx="26988" cy="442913"/>
            </a:xfrm>
            <a:custGeom>
              <a:avLst/>
              <a:gdLst/>
              <a:ahLst/>
              <a:cxnLst>
                <a:cxn ang="0">
                  <a:pos x="0" y="0"/>
                </a:cxn>
                <a:cxn ang="0">
                  <a:pos x="0" y="1"/>
                </a:cxn>
                <a:cxn ang="0">
                  <a:pos x="5" y="1"/>
                </a:cxn>
                <a:cxn ang="0">
                  <a:pos x="5" y="2"/>
                </a:cxn>
                <a:cxn ang="0">
                  <a:pos x="10" y="2"/>
                </a:cxn>
                <a:cxn ang="0">
                  <a:pos x="10" y="3"/>
                </a:cxn>
                <a:cxn ang="0">
                  <a:pos x="10" y="3"/>
                </a:cxn>
                <a:cxn ang="0">
                  <a:pos x="16" y="4"/>
                </a:cxn>
                <a:cxn ang="0">
                  <a:pos x="16" y="5"/>
                </a:cxn>
                <a:cxn ang="0">
                  <a:pos x="16" y="277"/>
                </a:cxn>
                <a:cxn ang="0">
                  <a:pos x="16" y="277"/>
                </a:cxn>
                <a:cxn ang="0">
                  <a:pos x="10" y="277"/>
                </a:cxn>
                <a:cxn ang="0">
                  <a:pos x="10" y="278"/>
                </a:cxn>
                <a:cxn ang="0">
                  <a:pos x="10" y="278"/>
                </a:cxn>
                <a:cxn ang="0">
                  <a:pos x="5" y="278"/>
                </a:cxn>
                <a:cxn ang="0">
                  <a:pos x="5" y="278"/>
                </a:cxn>
                <a:cxn ang="0">
                  <a:pos x="0" y="278"/>
                </a:cxn>
                <a:cxn ang="0">
                  <a:pos x="0" y="278"/>
                </a:cxn>
                <a:cxn ang="0">
                  <a:pos x="0" y="0"/>
                </a:cxn>
              </a:cxnLst>
              <a:rect l="0" t="0" r="r" b="b"/>
              <a:pathLst>
                <a:path w="17" h="279">
                  <a:moveTo>
                    <a:pt x="0" y="0"/>
                  </a:moveTo>
                  <a:lnTo>
                    <a:pt x="0" y="1"/>
                  </a:lnTo>
                  <a:lnTo>
                    <a:pt x="5" y="1"/>
                  </a:lnTo>
                  <a:lnTo>
                    <a:pt x="5" y="2"/>
                  </a:lnTo>
                  <a:lnTo>
                    <a:pt x="10" y="2"/>
                  </a:lnTo>
                  <a:lnTo>
                    <a:pt x="10" y="3"/>
                  </a:lnTo>
                  <a:lnTo>
                    <a:pt x="10" y="3"/>
                  </a:lnTo>
                  <a:lnTo>
                    <a:pt x="16" y="4"/>
                  </a:lnTo>
                  <a:lnTo>
                    <a:pt x="16" y="5"/>
                  </a:lnTo>
                  <a:lnTo>
                    <a:pt x="16" y="277"/>
                  </a:lnTo>
                  <a:lnTo>
                    <a:pt x="16" y="277"/>
                  </a:lnTo>
                  <a:lnTo>
                    <a:pt x="10" y="277"/>
                  </a:lnTo>
                  <a:lnTo>
                    <a:pt x="10" y="278"/>
                  </a:lnTo>
                  <a:lnTo>
                    <a:pt x="10" y="278"/>
                  </a:lnTo>
                  <a:lnTo>
                    <a:pt x="5" y="278"/>
                  </a:lnTo>
                  <a:lnTo>
                    <a:pt x="5" y="278"/>
                  </a:lnTo>
                  <a:lnTo>
                    <a:pt x="0" y="278"/>
                  </a:lnTo>
                  <a:lnTo>
                    <a:pt x="0" y="278"/>
                  </a:lnTo>
                  <a:lnTo>
                    <a:pt x="0" y="0"/>
                  </a:lnTo>
                </a:path>
              </a:pathLst>
            </a:custGeom>
            <a:solidFill>
              <a:srgbClr val="B08030"/>
            </a:solidFill>
            <a:ln w="9525" cap="rnd">
              <a:noFill/>
              <a:round/>
              <a:headEnd/>
              <a:tailEnd/>
            </a:ln>
            <a:effectLst/>
          </p:spPr>
          <p:txBody>
            <a:bodyPr>
              <a:prstTxWarp prst="textNoShape">
                <a:avLst/>
              </a:prstTxWarp>
            </a:bodyPr>
            <a:lstStyle/>
            <a:p>
              <a:endParaRPr lang="en-US"/>
            </a:p>
          </p:txBody>
        </p:sp>
        <p:sp>
          <p:nvSpPr>
            <p:cNvPr id="19" name="Freeform 14"/>
            <p:cNvSpPr>
              <a:spLocks/>
            </p:cNvSpPr>
            <p:nvPr/>
          </p:nvSpPr>
          <p:spPr bwMode="auto">
            <a:xfrm>
              <a:off x="7991475" y="2843213"/>
              <a:ext cx="26988" cy="433387"/>
            </a:xfrm>
            <a:custGeom>
              <a:avLst/>
              <a:gdLst/>
              <a:ahLst/>
              <a:cxnLst>
                <a:cxn ang="0">
                  <a:pos x="0" y="0"/>
                </a:cxn>
                <a:cxn ang="0">
                  <a:pos x="0" y="1"/>
                </a:cxn>
                <a:cxn ang="0">
                  <a:pos x="0" y="1"/>
                </a:cxn>
                <a:cxn ang="0">
                  <a:pos x="0" y="2"/>
                </a:cxn>
                <a:cxn ang="0">
                  <a:pos x="0" y="2"/>
                </a:cxn>
                <a:cxn ang="0">
                  <a:pos x="16" y="3"/>
                </a:cxn>
                <a:cxn ang="0">
                  <a:pos x="16" y="3"/>
                </a:cxn>
                <a:cxn ang="0">
                  <a:pos x="16" y="4"/>
                </a:cxn>
                <a:cxn ang="0">
                  <a:pos x="16" y="4"/>
                </a:cxn>
                <a:cxn ang="0">
                  <a:pos x="16" y="270"/>
                </a:cxn>
                <a:cxn ang="0">
                  <a:pos x="16" y="271"/>
                </a:cxn>
                <a:cxn ang="0">
                  <a:pos x="16" y="271"/>
                </a:cxn>
                <a:cxn ang="0">
                  <a:pos x="16" y="271"/>
                </a:cxn>
                <a:cxn ang="0">
                  <a:pos x="0" y="271"/>
                </a:cxn>
                <a:cxn ang="0">
                  <a:pos x="0" y="272"/>
                </a:cxn>
                <a:cxn ang="0">
                  <a:pos x="0" y="272"/>
                </a:cxn>
                <a:cxn ang="0">
                  <a:pos x="0" y="272"/>
                </a:cxn>
                <a:cxn ang="0">
                  <a:pos x="0" y="272"/>
                </a:cxn>
                <a:cxn ang="0">
                  <a:pos x="0" y="0"/>
                </a:cxn>
              </a:cxnLst>
              <a:rect l="0" t="0" r="r" b="b"/>
              <a:pathLst>
                <a:path w="17" h="273">
                  <a:moveTo>
                    <a:pt x="0" y="0"/>
                  </a:moveTo>
                  <a:lnTo>
                    <a:pt x="0" y="1"/>
                  </a:lnTo>
                  <a:lnTo>
                    <a:pt x="0" y="1"/>
                  </a:lnTo>
                  <a:lnTo>
                    <a:pt x="0" y="2"/>
                  </a:lnTo>
                  <a:lnTo>
                    <a:pt x="0" y="2"/>
                  </a:lnTo>
                  <a:lnTo>
                    <a:pt x="16" y="3"/>
                  </a:lnTo>
                  <a:lnTo>
                    <a:pt x="16" y="3"/>
                  </a:lnTo>
                  <a:lnTo>
                    <a:pt x="16" y="4"/>
                  </a:lnTo>
                  <a:lnTo>
                    <a:pt x="16" y="4"/>
                  </a:lnTo>
                  <a:lnTo>
                    <a:pt x="16" y="270"/>
                  </a:lnTo>
                  <a:lnTo>
                    <a:pt x="16" y="271"/>
                  </a:lnTo>
                  <a:lnTo>
                    <a:pt x="16" y="271"/>
                  </a:lnTo>
                  <a:lnTo>
                    <a:pt x="16" y="271"/>
                  </a:lnTo>
                  <a:lnTo>
                    <a:pt x="0" y="271"/>
                  </a:lnTo>
                  <a:lnTo>
                    <a:pt x="0" y="272"/>
                  </a:lnTo>
                  <a:lnTo>
                    <a:pt x="0" y="272"/>
                  </a:lnTo>
                  <a:lnTo>
                    <a:pt x="0" y="272"/>
                  </a:lnTo>
                  <a:lnTo>
                    <a:pt x="0" y="272"/>
                  </a:lnTo>
                  <a:lnTo>
                    <a:pt x="0" y="0"/>
                  </a:lnTo>
                </a:path>
              </a:pathLst>
            </a:custGeom>
            <a:solidFill>
              <a:srgbClr val="B08030"/>
            </a:solidFill>
            <a:ln w="9525" cap="rnd">
              <a:noFill/>
              <a:round/>
              <a:headEnd/>
              <a:tailEnd/>
            </a:ln>
            <a:effectLst/>
          </p:spPr>
          <p:txBody>
            <a:bodyPr>
              <a:prstTxWarp prst="textNoShape">
                <a:avLst/>
              </a:prstTxWarp>
            </a:bodyPr>
            <a:lstStyle/>
            <a:p>
              <a:endParaRPr lang="en-US"/>
            </a:p>
          </p:txBody>
        </p:sp>
        <p:sp>
          <p:nvSpPr>
            <p:cNvPr id="20" name="Freeform 15"/>
            <p:cNvSpPr>
              <a:spLocks/>
            </p:cNvSpPr>
            <p:nvPr/>
          </p:nvSpPr>
          <p:spPr bwMode="auto">
            <a:xfrm>
              <a:off x="8005763" y="2851150"/>
              <a:ext cx="26987" cy="422275"/>
            </a:xfrm>
            <a:custGeom>
              <a:avLst/>
              <a:gdLst/>
              <a:ahLst/>
              <a:cxnLst>
                <a:cxn ang="0">
                  <a:pos x="0" y="0"/>
                </a:cxn>
                <a:cxn ang="0">
                  <a:pos x="0" y="1"/>
                </a:cxn>
                <a:cxn ang="0">
                  <a:pos x="5" y="2"/>
                </a:cxn>
                <a:cxn ang="0">
                  <a:pos x="5" y="2"/>
                </a:cxn>
                <a:cxn ang="0">
                  <a:pos x="10" y="2"/>
                </a:cxn>
                <a:cxn ang="0">
                  <a:pos x="10" y="3"/>
                </a:cxn>
                <a:cxn ang="0">
                  <a:pos x="10" y="3"/>
                </a:cxn>
                <a:cxn ang="0">
                  <a:pos x="16" y="4"/>
                </a:cxn>
                <a:cxn ang="0">
                  <a:pos x="16" y="5"/>
                </a:cxn>
                <a:cxn ang="0">
                  <a:pos x="16" y="263"/>
                </a:cxn>
                <a:cxn ang="0">
                  <a:pos x="16" y="263"/>
                </a:cxn>
                <a:cxn ang="0">
                  <a:pos x="10" y="263"/>
                </a:cxn>
                <a:cxn ang="0">
                  <a:pos x="10" y="264"/>
                </a:cxn>
                <a:cxn ang="0">
                  <a:pos x="10" y="264"/>
                </a:cxn>
                <a:cxn ang="0">
                  <a:pos x="5" y="264"/>
                </a:cxn>
                <a:cxn ang="0">
                  <a:pos x="5" y="265"/>
                </a:cxn>
                <a:cxn ang="0">
                  <a:pos x="0" y="265"/>
                </a:cxn>
                <a:cxn ang="0">
                  <a:pos x="0" y="265"/>
                </a:cxn>
                <a:cxn ang="0">
                  <a:pos x="0" y="0"/>
                </a:cxn>
              </a:cxnLst>
              <a:rect l="0" t="0" r="r" b="b"/>
              <a:pathLst>
                <a:path w="17" h="266">
                  <a:moveTo>
                    <a:pt x="0" y="0"/>
                  </a:moveTo>
                  <a:lnTo>
                    <a:pt x="0" y="1"/>
                  </a:lnTo>
                  <a:lnTo>
                    <a:pt x="5" y="2"/>
                  </a:lnTo>
                  <a:lnTo>
                    <a:pt x="5" y="2"/>
                  </a:lnTo>
                  <a:lnTo>
                    <a:pt x="10" y="2"/>
                  </a:lnTo>
                  <a:lnTo>
                    <a:pt x="10" y="3"/>
                  </a:lnTo>
                  <a:lnTo>
                    <a:pt x="10" y="3"/>
                  </a:lnTo>
                  <a:lnTo>
                    <a:pt x="16" y="4"/>
                  </a:lnTo>
                  <a:lnTo>
                    <a:pt x="16" y="5"/>
                  </a:lnTo>
                  <a:lnTo>
                    <a:pt x="16" y="263"/>
                  </a:lnTo>
                  <a:lnTo>
                    <a:pt x="16" y="263"/>
                  </a:lnTo>
                  <a:lnTo>
                    <a:pt x="10" y="263"/>
                  </a:lnTo>
                  <a:lnTo>
                    <a:pt x="10" y="264"/>
                  </a:lnTo>
                  <a:lnTo>
                    <a:pt x="10" y="264"/>
                  </a:lnTo>
                  <a:lnTo>
                    <a:pt x="5" y="264"/>
                  </a:lnTo>
                  <a:lnTo>
                    <a:pt x="5" y="265"/>
                  </a:lnTo>
                  <a:lnTo>
                    <a:pt x="0" y="265"/>
                  </a:lnTo>
                  <a:lnTo>
                    <a:pt x="0" y="265"/>
                  </a:lnTo>
                  <a:lnTo>
                    <a:pt x="0" y="0"/>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21" name="Freeform 16"/>
            <p:cNvSpPr>
              <a:spLocks/>
            </p:cNvSpPr>
            <p:nvPr/>
          </p:nvSpPr>
          <p:spPr bwMode="auto">
            <a:xfrm>
              <a:off x="8021638" y="2857500"/>
              <a:ext cx="26987" cy="412750"/>
            </a:xfrm>
            <a:custGeom>
              <a:avLst/>
              <a:gdLst/>
              <a:ahLst/>
              <a:cxnLst>
                <a:cxn ang="0">
                  <a:pos x="0" y="0"/>
                </a:cxn>
                <a:cxn ang="0">
                  <a:pos x="4" y="0"/>
                </a:cxn>
                <a:cxn ang="0">
                  <a:pos x="4" y="1"/>
                </a:cxn>
                <a:cxn ang="0">
                  <a:pos x="4" y="1"/>
                </a:cxn>
                <a:cxn ang="0">
                  <a:pos x="8" y="2"/>
                </a:cxn>
                <a:cxn ang="0">
                  <a:pos x="12" y="2"/>
                </a:cxn>
                <a:cxn ang="0">
                  <a:pos x="12" y="2"/>
                </a:cxn>
                <a:cxn ang="0">
                  <a:pos x="12" y="2"/>
                </a:cxn>
                <a:cxn ang="0">
                  <a:pos x="16" y="3"/>
                </a:cxn>
                <a:cxn ang="0">
                  <a:pos x="16" y="257"/>
                </a:cxn>
                <a:cxn ang="0">
                  <a:pos x="12" y="257"/>
                </a:cxn>
                <a:cxn ang="0">
                  <a:pos x="12" y="257"/>
                </a:cxn>
                <a:cxn ang="0">
                  <a:pos x="12" y="257"/>
                </a:cxn>
                <a:cxn ang="0">
                  <a:pos x="8" y="258"/>
                </a:cxn>
                <a:cxn ang="0">
                  <a:pos x="4" y="258"/>
                </a:cxn>
                <a:cxn ang="0">
                  <a:pos x="4" y="259"/>
                </a:cxn>
                <a:cxn ang="0">
                  <a:pos x="4" y="259"/>
                </a:cxn>
                <a:cxn ang="0">
                  <a:pos x="0" y="259"/>
                </a:cxn>
                <a:cxn ang="0">
                  <a:pos x="0" y="0"/>
                </a:cxn>
              </a:cxnLst>
              <a:rect l="0" t="0" r="r" b="b"/>
              <a:pathLst>
                <a:path w="17" h="260">
                  <a:moveTo>
                    <a:pt x="0" y="0"/>
                  </a:moveTo>
                  <a:lnTo>
                    <a:pt x="4" y="0"/>
                  </a:lnTo>
                  <a:lnTo>
                    <a:pt x="4" y="1"/>
                  </a:lnTo>
                  <a:lnTo>
                    <a:pt x="4" y="1"/>
                  </a:lnTo>
                  <a:lnTo>
                    <a:pt x="8" y="2"/>
                  </a:lnTo>
                  <a:lnTo>
                    <a:pt x="12" y="2"/>
                  </a:lnTo>
                  <a:lnTo>
                    <a:pt x="12" y="2"/>
                  </a:lnTo>
                  <a:lnTo>
                    <a:pt x="12" y="2"/>
                  </a:lnTo>
                  <a:lnTo>
                    <a:pt x="16" y="3"/>
                  </a:lnTo>
                  <a:lnTo>
                    <a:pt x="16" y="257"/>
                  </a:lnTo>
                  <a:lnTo>
                    <a:pt x="12" y="257"/>
                  </a:lnTo>
                  <a:lnTo>
                    <a:pt x="12" y="257"/>
                  </a:lnTo>
                  <a:lnTo>
                    <a:pt x="12" y="257"/>
                  </a:lnTo>
                  <a:lnTo>
                    <a:pt x="8" y="258"/>
                  </a:lnTo>
                  <a:lnTo>
                    <a:pt x="4" y="258"/>
                  </a:lnTo>
                  <a:lnTo>
                    <a:pt x="4" y="259"/>
                  </a:lnTo>
                  <a:lnTo>
                    <a:pt x="4" y="259"/>
                  </a:lnTo>
                  <a:lnTo>
                    <a:pt x="0" y="259"/>
                  </a:lnTo>
                  <a:lnTo>
                    <a:pt x="0" y="0"/>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22" name="Freeform 17"/>
            <p:cNvSpPr>
              <a:spLocks/>
            </p:cNvSpPr>
            <p:nvPr/>
          </p:nvSpPr>
          <p:spPr bwMode="auto">
            <a:xfrm>
              <a:off x="8039100" y="2862263"/>
              <a:ext cx="26988" cy="403225"/>
            </a:xfrm>
            <a:custGeom>
              <a:avLst/>
              <a:gdLst/>
              <a:ahLst/>
              <a:cxnLst>
                <a:cxn ang="0">
                  <a:pos x="0" y="0"/>
                </a:cxn>
                <a:cxn ang="0">
                  <a:pos x="0" y="0"/>
                </a:cxn>
                <a:cxn ang="0">
                  <a:pos x="0" y="1"/>
                </a:cxn>
                <a:cxn ang="0">
                  <a:pos x="8" y="1"/>
                </a:cxn>
                <a:cxn ang="0">
                  <a:pos x="8" y="2"/>
                </a:cxn>
                <a:cxn ang="0">
                  <a:pos x="8" y="2"/>
                </a:cxn>
                <a:cxn ang="0">
                  <a:pos x="16" y="2"/>
                </a:cxn>
                <a:cxn ang="0">
                  <a:pos x="16" y="2"/>
                </a:cxn>
                <a:cxn ang="0">
                  <a:pos x="16" y="3"/>
                </a:cxn>
                <a:cxn ang="0">
                  <a:pos x="16" y="249"/>
                </a:cxn>
                <a:cxn ang="0">
                  <a:pos x="16" y="250"/>
                </a:cxn>
                <a:cxn ang="0">
                  <a:pos x="16" y="250"/>
                </a:cxn>
                <a:cxn ang="0">
                  <a:pos x="8" y="251"/>
                </a:cxn>
                <a:cxn ang="0">
                  <a:pos x="8" y="251"/>
                </a:cxn>
                <a:cxn ang="0">
                  <a:pos x="8" y="251"/>
                </a:cxn>
                <a:cxn ang="0">
                  <a:pos x="0" y="252"/>
                </a:cxn>
                <a:cxn ang="0">
                  <a:pos x="0" y="252"/>
                </a:cxn>
                <a:cxn ang="0">
                  <a:pos x="0" y="253"/>
                </a:cxn>
                <a:cxn ang="0">
                  <a:pos x="0" y="0"/>
                </a:cxn>
              </a:cxnLst>
              <a:rect l="0" t="0" r="r" b="b"/>
              <a:pathLst>
                <a:path w="17" h="254">
                  <a:moveTo>
                    <a:pt x="0" y="0"/>
                  </a:moveTo>
                  <a:lnTo>
                    <a:pt x="0" y="0"/>
                  </a:lnTo>
                  <a:lnTo>
                    <a:pt x="0" y="1"/>
                  </a:lnTo>
                  <a:lnTo>
                    <a:pt x="8" y="1"/>
                  </a:lnTo>
                  <a:lnTo>
                    <a:pt x="8" y="2"/>
                  </a:lnTo>
                  <a:lnTo>
                    <a:pt x="8" y="2"/>
                  </a:lnTo>
                  <a:lnTo>
                    <a:pt x="16" y="2"/>
                  </a:lnTo>
                  <a:lnTo>
                    <a:pt x="16" y="2"/>
                  </a:lnTo>
                  <a:lnTo>
                    <a:pt x="16" y="3"/>
                  </a:lnTo>
                  <a:lnTo>
                    <a:pt x="16" y="249"/>
                  </a:lnTo>
                  <a:lnTo>
                    <a:pt x="16" y="250"/>
                  </a:lnTo>
                  <a:lnTo>
                    <a:pt x="16" y="250"/>
                  </a:lnTo>
                  <a:lnTo>
                    <a:pt x="8" y="251"/>
                  </a:lnTo>
                  <a:lnTo>
                    <a:pt x="8" y="251"/>
                  </a:lnTo>
                  <a:lnTo>
                    <a:pt x="8" y="251"/>
                  </a:lnTo>
                  <a:lnTo>
                    <a:pt x="0" y="252"/>
                  </a:lnTo>
                  <a:lnTo>
                    <a:pt x="0" y="252"/>
                  </a:lnTo>
                  <a:lnTo>
                    <a:pt x="0" y="253"/>
                  </a:lnTo>
                  <a:lnTo>
                    <a:pt x="0" y="0"/>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23" name="Freeform 18"/>
            <p:cNvSpPr>
              <a:spLocks/>
            </p:cNvSpPr>
            <p:nvPr/>
          </p:nvSpPr>
          <p:spPr bwMode="auto">
            <a:xfrm>
              <a:off x="8054975" y="2868613"/>
              <a:ext cx="26988" cy="392112"/>
            </a:xfrm>
            <a:custGeom>
              <a:avLst/>
              <a:gdLst/>
              <a:ahLst/>
              <a:cxnLst>
                <a:cxn ang="0">
                  <a:pos x="0" y="0"/>
                </a:cxn>
                <a:cxn ang="0">
                  <a:pos x="0" y="0"/>
                </a:cxn>
                <a:cxn ang="0">
                  <a:pos x="5" y="1"/>
                </a:cxn>
                <a:cxn ang="0">
                  <a:pos x="5" y="1"/>
                </a:cxn>
                <a:cxn ang="0">
                  <a:pos x="10" y="1"/>
                </a:cxn>
                <a:cxn ang="0">
                  <a:pos x="10" y="2"/>
                </a:cxn>
                <a:cxn ang="0">
                  <a:pos x="10" y="2"/>
                </a:cxn>
                <a:cxn ang="0">
                  <a:pos x="16" y="2"/>
                </a:cxn>
                <a:cxn ang="0">
                  <a:pos x="16" y="2"/>
                </a:cxn>
                <a:cxn ang="0">
                  <a:pos x="16" y="242"/>
                </a:cxn>
                <a:cxn ang="0">
                  <a:pos x="16" y="243"/>
                </a:cxn>
                <a:cxn ang="0">
                  <a:pos x="10" y="243"/>
                </a:cxn>
                <a:cxn ang="0">
                  <a:pos x="10" y="244"/>
                </a:cxn>
                <a:cxn ang="0">
                  <a:pos x="10" y="244"/>
                </a:cxn>
                <a:cxn ang="0">
                  <a:pos x="5" y="244"/>
                </a:cxn>
                <a:cxn ang="0">
                  <a:pos x="5" y="245"/>
                </a:cxn>
                <a:cxn ang="0">
                  <a:pos x="0" y="246"/>
                </a:cxn>
                <a:cxn ang="0">
                  <a:pos x="0" y="246"/>
                </a:cxn>
                <a:cxn ang="0">
                  <a:pos x="0" y="0"/>
                </a:cxn>
              </a:cxnLst>
              <a:rect l="0" t="0" r="r" b="b"/>
              <a:pathLst>
                <a:path w="17" h="247">
                  <a:moveTo>
                    <a:pt x="0" y="0"/>
                  </a:moveTo>
                  <a:lnTo>
                    <a:pt x="0" y="0"/>
                  </a:lnTo>
                  <a:lnTo>
                    <a:pt x="5" y="1"/>
                  </a:lnTo>
                  <a:lnTo>
                    <a:pt x="5" y="1"/>
                  </a:lnTo>
                  <a:lnTo>
                    <a:pt x="10" y="1"/>
                  </a:lnTo>
                  <a:lnTo>
                    <a:pt x="10" y="2"/>
                  </a:lnTo>
                  <a:lnTo>
                    <a:pt x="10" y="2"/>
                  </a:lnTo>
                  <a:lnTo>
                    <a:pt x="16" y="2"/>
                  </a:lnTo>
                  <a:lnTo>
                    <a:pt x="16" y="2"/>
                  </a:lnTo>
                  <a:lnTo>
                    <a:pt x="16" y="242"/>
                  </a:lnTo>
                  <a:lnTo>
                    <a:pt x="16" y="243"/>
                  </a:lnTo>
                  <a:lnTo>
                    <a:pt x="10" y="243"/>
                  </a:lnTo>
                  <a:lnTo>
                    <a:pt x="10" y="244"/>
                  </a:lnTo>
                  <a:lnTo>
                    <a:pt x="10" y="244"/>
                  </a:lnTo>
                  <a:lnTo>
                    <a:pt x="5" y="244"/>
                  </a:lnTo>
                  <a:lnTo>
                    <a:pt x="5" y="245"/>
                  </a:lnTo>
                  <a:lnTo>
                    <a:pt x="0" y="246"/>
                  </a:lnTo>
                  <a:lnTo>
                    <a:pt x="0" y="246"/>
                  </a:lnTo>
                  <a:lnTo>
                    <a:pt x="0" y="0"/>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24" name="Freeform 19"/>
            <p:cNvSpPr>
              <a:spLocks/>
            </p:cNvSpPr>
            <p:nvPr/>
          </p:nvSpPr>
          <p:spPr bwMode="auto">
            <a:xfrm>
              <a:off x="8070850" y="2871788"/>
              <a:ext cx="26988" cy="381000"/>
            </a:xfrm>
            <a:custGeom>
              <a:avLst/>
              <a:gdLst/>
              <a:ahLst/>
              <a:cxnLst>
                <a:cxn ang="0">
                  <a:pos x="0" y="0"/>
                </a:cxn>
                <a:cxn ang="0">
                  <a:pos x="0" y="0"/>
                </a:cxn>
                <a:cxn ang="0">
                  <a:pos x="5" y="0"/>
                </a:cxn>
                <a:cxn ang="0">
                  <a:pos x="5" y="1"/>
                </a:cxn>
                <a:cxn ang="0">
                  <a:pos x="5" y="1"/>
                </a:cxn>
                <a:cxn ang="0">
                  <a:pos x="10" y="1"/>
                </a:cxn>
                <a:cxn ang="0">
                  <a:pos x="10" y="1"/>
                </a:cxn>
                <a:cxn ang="0">
                  <a:pos x="16" y="2"/>
                </a:cxn>
                <a:cxn ang="0">
                  <a:pos x="16" y="2"/>
                </a:cxn>
                <a:cxn ang="0">
                  <a:pos x="16" y="235"/>
                </a:cxn>
                <a:cxn ang="0">
                  <a:pos x="16" y="235"/>
                </a:cxn>
                <a:cxn ang="0">
                  <a:pos x="10" y="236"/>
                </a:cxn>
                <a:cxn ang="0">
                  <a:pos x="10" y="237"/>
                </a:cxn>
                <a:cxn ang="0">
                  <a:pos x="5" y="237"/>
                </a:cxn>
                <a:cxn ang="0">
                  <a:pos x="5" y="237"/>
                </a:cxn>
                <a:cxn ang="0">
                  <a:pos x="5" y="238"/>
                </a:cxn>
                <a:cxn ang="0">
                  <a:pos x="0" y="238"/>
                </a:cxn>
                <a:cxn ang="0">
                  <a:pos x="0" y="239"/>
                </a:cxn>
                <a:cxn ang="0">
                  <a:pos x="0" y="0"/>
                </a:cxn>
              </a:cxnLst>
              <a:rect l="0" t="0" r="r" b="b"/>
              <a:pathLst>
                <a:path w="17" h="240">
                  <a:moveTo>
                    <a:pt x="0" y="0"/>
                  </a:moveTo>
                  <a:lnTo>
                    <a:pt x="0" y="0"/>
                  </a:lnTo>
                  <a:lnTo>
                    <a:pt x="5" y="0"/>
                  </a:lnTo>
                  <a:lnTo>
                    <a:pt x="5" y="1"/>
                  </a:lnTo>
                  <a:lnTo>
                    <a:pt x="5" y="1"/>
                  </a:lnTo>
                  <a:lnTo>
                    <a:pt x="10" y="1"/>
                  </a:lnTo>
                  <a:lnTo>
                    <a:pt x="10" y="1"/>
                  </a:lnTo>
                  <a:lnTo>
                    <a:pt x="16" y="2"/>
                  </a:lnTo>
                  <a:lnTo>
                    <a:pt x="16" y="2"/>
                  </a:lnTo>
                  <a:lnTo>
                    <a:pt x="16" y="235"/>
                  </a:lnTo>
                  <a:lnTo>
                    <a:pt x="16" y="235"/>
                  </a:lnTo>
                  <a:lnTo>
                    <a:pt x="10" y="236"/>
                  </a:lnTo>
                  <a:lnTo>
                    <a:pt x="10" y="237"/>
                  </a:lnTo>
                  <a:lnTo>
                    <a:pt x="5" y="237"/>
                  </a:lnTo>
                  <a:lnTo>
                    <a:pt x="5" y="237"/>
                  </a:lnTo>
                  <a:lnTo>
                    <a:pt x="5" y="238"/>
                  </a:lnTo>
                  <a:lnTo>
                    <a:pt x="0" y="238"/>
                  </a:lnTo>
                  <a:lnTo>
                    <a:pt x="0" y="239"/>
                  </a:lnTo>
                  <a:lnTo>
                    <a:pt x="0" y="0"/>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25" name="Freeform 20"/>
            <p:cNvSpPr>
              <a:spLocks/>
            </p:cNvSpPr>
            <p:nvPr/>
          </p:nvSpPr>
          <p:spPr bwMode="auto">
            <a:xfrm>
              <a:off x="8086725" y="2874963"/>
              <a:ext cx="26988" cy="371475"/>
            </a:xfrm>
            <a:custGeom>
              <a:avLst/>
              <a:gdLst/>
              <a:ahLst/>
              <a:cxnLst>
                <a:cxn ang="0">
                  <a:pos x="0" y="0"/>
                </a:cxn>
                <a:cxn ang="0">
                  <a:pos x="0" y="0"/>
                </a:cxn>
                <a:cxn ang="0">
                  <a:pos x="0" y="0"/>
                </a:cxn>
                <a:cxn ang="0">
                  <a:pos x="8" y="0"/>
                </a:cxn>
                <a:cxn ang="0">
                  <a:pos x="8" y="0"/>
                </a:cxn>
                <a:cxn ang="0">
                  <a:pos x="8" y="0"/>
                </a:cxn>
                <a:cxn ang="0">
                  <a:pos x="16" y="0"/>
                </a:cxn>
                <a:cxn ang="0">
                  <a:pos x="16" y="0"/>
                </a:cxn>
                <a:cxn ang="0">
                  <a:pos x="16" y="0"/>
                </a:cxn>
                <a:cxn ang="0">
                  <a:pos x="16" y="227"/>
                </a:cxn>
                <a:cxn ang="0">
                  <a:pos x="16" y="228"/>
                </a:cxn>
                <a:cxn ang="0">
                  <a:pos x="16" y="229"/>
                </a:cxn>
                <a:cxn ang="0">
                  <a:pos x="8" y="230"/>
                </a:cxn>
                <a:cxn ang="0">
                  <a:pos x="8" y="231"/>
                </a:cxn>
                <a:cxn ang="0">
                  <a:pos x="8" y="231"/>
                </a:cxn>
                <a:cxn ang="0">
                  <a:pos x="0" y="231"/>
                </a:cxn>
                <a:cxn ang="0">
                  <a:pos x="0" y="232"/>
                </a:cxn>
                <a:cxn ang="0">
                  <a:pos x="0" y="233"/>
                </a:cxn>
                <a:cxn ang="0">
                  <a:pos x="0" y="0"/>
                </a:cxn>
              </a:cxnLst>
              <a:rect l="0" t="0" r="r" b="b"/>
              <a:pathLst>
                <a:path w="17" h="234">
                  <a:moveTo>
                    <a:pt x="0" y="0"/>
                  </a:moveTo>
                  <a:lnTo>
                    <a:pt x="0" y="0"/>
                  </a:lnTo>
                  <a:lnTo>
                    <a:pt x="0" y="0"/>
                  </a:lnTo>
                  <a:lnTo>
                    <a:pt x="8" y="0"/>
                  </a:lnTo>
                  <a:lnTo>
                    <a:pt x="8" y="0"/>
                  </a:lnTo>
                  <a:lnTo>
                    <a:pt x="8" y="0"/>
                  </a:lnTo>
                  <a:lnTo>
                    <a:pt x="16" y="0"/>
                  </a:lnTo>
                  <a:lnTo>
                    <a:pt x="16" y="0"/>
                  </a:lnTo>
                  <a:lnTo>
                    <a:pt x="16" y="0"/>
                  </a:lnTo>
                  <a:lnTo>
                    <a:pt x="16" y="227"/>
                  </a:lnTo>
                  <a:lnTo>
                    <a:pt x="16" y="228"/>
                  </a:lnTo>
                  <a:lnTo>
                    <a:pt x="16" y="229"/>
                  </a:lnTo>
                  <a:lnTo>
                    <a:pt x="8" y="230"/>
                  </a:lnTo>
                  <a:lnTo>
                    <a:pt x="8" y="231"/>
                  </a:lnTo>
                  <a:lnTo>
                    <a:pt x="8" y="231"/>
                  </a:lnTo>
                  <a:lnTo>
                    <a:pt x="0" y="231"/>
                  </a:lnTo>
                  <a:lnTo>
                    <a:pt x="0" y="232"/>
                  </a:lnTo>
                  <a:lnTo>
                    <a:pt x="0" y="233"/>
                  </a:lnTo>
                  <a:lnTo>
                    <a:pt x="0" y="0"/>
                  </a:lnTo>
                </a:path>
              </a:pathLst>
            </a:custGeom>
            <a:solidFill>
              <a:srgbClr val="C09030"/>
            </a:solidFill>
            <a:ln w="9525" cap="rnd">
              <a:noFill/>
              <a:round/>
              <a:headEnd/>
              <a:tailEnd/>
            </a:ln>
            <a:effectLst/>
          </p:spPr>
          <p:txBody>
            <a:bodyPr>
              <a:prstTxWarp prst="textNoShape">
                <a:avLst/>
              </a:prstTxWarp>
            </a:bodyPr>
            <a:lstStyle/>
            <a:p>
              <a:endParaRPr lang="en-US"/>
            </a:p>
          </p:txBody>
        </p:sp>
        <p:sp>
          <p:nvSpPr>
            <p:cNvPr id="26" name="Freeform 21"/>
            <p:cNvSpPr>
              <a:spLocks/>
            </p:cNvSpPr>
            <p:nvPr/>
          </p:nvSpPr>
          <p:spPr bwMode="auto">
            <a:xfrm>
              <a:off x="8104188" y="2874963"/>
              <a:ext cx="26987" cy="361950"/>
            </a:xfrm>
            <a:custGeom>
              <a:avLst/>
              <a:gdLst/>
              <a:ahLst/>
              <a:cxnLst>
                <a:cxn ang="0">
                  <a:pos x="0" y="0"/>
                </a:cxn>
                <a:cxn ang="0">
                  <a:pos x="0" y="0"/>
                </a:cxn>
                <a:cxn ang="0">
                  <a:pos x="5" y="0"/>
                </a:cxn>
                <a:cxn ang="0">
                  <a:pos x="5" y="0"/>
                </a:cxn>
                <a:cxn ang="0">
                  <a:pos x="10" y="0"/>
                </a:cxn>
                <a:cxn ang="0">
                  <a:pos x="10" y="0"/>
                </a:cxn>
                <a:cxn ang="0">
                  <a:pos x="10" y="0"/>
                </a:cxn>
                <a:cxn ang="0">
                  <a:pos x="16" y="0"/>
                </a:cxn>
                <a:cxn ang="0">
                  <a:pos x="16" y="0"/>
                </a:cxn>
                <a:cxn ang="0">
                  <a:pos x="16" y="222"/>
                </a:cxn>
                <a:cxn ang="0">
                  <a:pos x="16" y="223"/>
                </a:cxn>
                <a:cxn ang="0">
                  <a:pos x="10" y="224"/>
                </a:cxn>
                <a:cxn ang="0">
                  <a:pos x="10" y="225"/>
                </a:cxn>
                <a:cxn ang="0">
                  <a:pos x="10" y="225"/>
                </a:cxn>
                <a:cxn ang="0">
                  <a:pos x="5" y="225"/>
                </a:cxn>
                <a:cxn ang="0">
                  <a:pos x="5" y="226"/>
                </a:cxn>
                <a:cxn ang="0">
                  <a:pos x="0" y="227"/>
                </a:cxn>
                <a:cxn ang="0">
                  <a:pos x="0" y="227"/>
                </a:cxn>
                <a:cxn ang="0">
                  <a:pos x="0" y="0"/>
                </a:cxn>
              </a:cxnLst>
              <a:rect l="0" t="0" r="r" b="b"/>
              <a:pathLst>
                <a:path w="17" h="228">
                  <a:moveTo>
                    <a:pt x="0" y="0"/>
                  </a:moveTo>
                  <a:lnTo>
                    <a:pt x="0" y="0"/>
                  </a:lnTo>
                  <a:lnTo>
                    <a:pt x="5" y="0"/>
                  </a:lnTo>
                  <a:lnTo>
                    <a:pt x="5" y="0"/>
                  </a:lnTo>
                  <a:lnTo>
                    <a:pt x="10" y="0"/>
                  </a:lnTo>
                  <a:lnTo>
                    <a:pt x="10" y="0"/>
                  </a:lnTo>
                  <a:lnTo>
                    <a:pt x="10" y="0"/>
                  </a:lnTo>
                  <a:lnTo>
                    <a:pt x="16" y="0"/>
                  </a:lnTo>
                  <a:lnTo>
                    <a:pt x="16" y="0"/>
                  </a:lnTo>
                  <a:lnTo>
                    <a:pt x="16" y="222"/>
                  </a:lnTo>
                  <a:lnTo>
                    <a:pt x="16" y="223"/>
                  </a:lnTo>
                  <a:lnTo>
                    <a:pt x="10" y="224"/>
                  </a:lnTo>
                  <a:lnTo>
                    <a:pt x="10" y="225"/>
                  </a:lnTo>
                  <a:lnTo>
                    <a:pt x="10" y="225"/>
                  </a:lnTo>
                  <a:lnTo>
                    <a:pt x="5" y="225"/>
                  </a:lnTo>
                  <a:lnTo>
                    <a:pt x="5" y="226"/>
                  </a:lnTo>
                  <a:lnTo>
                    <a:pt x="0" y="227"/>
                  </a:lnTo>
                  <a:lnTo>
                    <a:pt x="0" y="227"/>
                  </a:lnTo>
                  <a:lnTo>
                    <a:pt x="0" y="0"/>
                  </a:lnTo>
                </a:path>
              </a:pathLst>
            </a:custGeom>
            <a:solidFill>
              <a:srgbClr val="C0A030"/>
            </a:solidFill>
            <a:ln w="9525" cap="rnd">
              <a:noFill/>
              <a:round/>
              <a:headEnd/>
              <a:tailEnd/>
            </a:ln>
            <a:effectLst/>
          </p:spPr>
          <p:txBody>
            <a:bodyPr>
              <a:prstTxWarp prst="textNoShape">
                <a:avLst/>
              </a:prstTxWarp>
            </a:bodyPr>
            <a:lstStyle/>
            <a:p>
              <a:endParaRPr lang="en-US"/>
            </a:p>
          </p:txBody>
        </p:sp>
        <p:sp>
          <p:nvSpPr>
            <p:cNvPr id="27" name="Freeform 22"/>
            <p:cNvSpPr>
              <a:spLocks/>
            </p:cNvSpPr>
            <p:nvPr/>
          </p:nvSpPr>
          <p:spPr bwMode="auto">
            <a:xfrm>
              <a:off x="8120063" y="2871788"/>
              <a:ext cx="26987" cy="358775"/>
            </a:xfrm>
            <a:custGeom>
              <a:avLst/>
              <a:gdLst/>
              <a:ahLst/>
              <a:cxnLst>
                <a:cxn ang="0">
                  <a:pos x="0" y="2"/>
                </a:cxn>
                <a:cxn ang="0">
                  <a:pos x="0" y="2"/>
                </a:cxn>
                <a:cxn ang="0">
                  <a:pos x="5" y="2"/>
                </a:cxn>
                <a:cxn ang="0">
                  <a:pos x="5" y="2"/>
                </a:cxn>
                <a:cxn ang="0">
                  <a:pos x="5" y="2"/>
                </a:cxn>
                <a:cxn ang="0">
                  <a:pos x="10" y="1"/>
                </a:cxn>
                <a:cxn ang="0">
                  <a:pos x="10" y="1"/>
                </a:cxn>
                <a:cxn ang="0">
                  <a:pos x="16" y="0"/>
                </a:cxn>
                <a:cxn ang="0">
                  <a:pos x="16" y="0"/>
                </a:cxn>
                <a:cxn ang="0">
                  <a:pos x="16" y="220"/>
                </a:cxn>
                <a:cxn ang="0">
                  <a:pos x="16" y="220"/>
                </a:cxn>
                <a:cxn ang="0">
                  <a:pos x="10" y="221"/>
                </a:cxn>
                <a:cxn ang="0">
                  <a:pos x="10" y="222"/>
                </a:cxn>
                <a:cxn ang="0">
                  <a:pos x="5" y="223"/>
                </a:cxn>
                <a:cxn ang="0">
                  <a:pos x="5" y="223"/>
                </a:cxn>
                <a:cxn ang="0">
                  <a:pos x="5" y="224"/>
                </a:cxn>
                <a:cxn ang="0">
                  <a:pos x="0" y="224"/>
                </a:cxn>
                <a:cxn ang="0">
                  <a:pos x="0" y="225"/>
                </a:cxn>
                <a:cxn ang="0">
                  <a:pos x="0" y="2"/>
                </a:cxn>
              </a:cxnLst>
              <a:rect l="0" t="0" r="r" b="b"/>
              <a:pathLst>
                <a:path w="17" h="226">
                  <a:moveTo>
                    <a:pt x="0" y="2"/>
                  </a:moveTo>
                  <a:lnTo>
                    <a:pt x="0" y="2"/>
                  </a:lnTo>
                  <a:lnTo>
                    <a:pt x="5" y="2"/>
                  </a:lnTo>
                  <a:lnTo>
                    <a:pt x="5" y="2"/>
                  </a:lnTo>
                  <a:lnTo>
                    <a:pt x="5" y="2"/>
                  </a:lnTo>
                  <a:lnTo>
                    <a:pt x="10" y="1"/>
                  </a:lnTo>
                  <a:lnTo>
                    <a:pt x="10" y="1"/>
                  </a:lnTo>
                  <a:lnTo>
                    <a:pt x="16" y="0"/>
                  </a:lnTo>
                  <a:lnTo>
                    <a:pt x="16" y="0"/>
                  </a:lnTo>
                  <a:lnTo>
                    <a:pt x="16" y="220"/>
                  </a:lnTo>
                  <a:lnTo>
                    <a:pt x="16" y="220"/>
                  </a:lnTo>
                  <a:lnTo>
                    <a:pt x="10" y="221"/>
                  </a:lnTo>
                  <a:lnTo>
                    <a:pt x="10" y="222"/>
                  </a:lnTo>
                  <a:lnTo>
                    <a:pt x="5" y="223"/>
                  </a:lnTo>
                  <a:lnTo>
                    <a:pt x="5" y="223"/>
                  </a:lnTo>
                  <a:lnTo>
                    <a:pt x="5" y="224"/>
                  </a:lnTo>
                  <a:lnTo>
                    <a:pt x="0" y="224"/>
                  </a:lnTo>
                  <a:lnTo>
                    <a:pt x="0" y="225"/>
                  </a:lnTo>
                  <a:lnTo>
                    <a:pt x="0" y="2"/>
                  </a:lnTo>
                </a:path>
              </a:pathLst>
            </a:custGeom>
            <a:solidFill>
              <a:srgbClr val="D0A030"/>
            </a:solidFill>
            <a:ln w="9525" cap="rnd">
              <a:noFill/>
              <a:round/>
              <a:headEnd/>
              <a:tailEnd/>
            </a:ln>
            <a:effectLst/>
          </p:spPr>
          <p:txBody>
            <a:bodyPr>
              <a:prstTxWarp prst="textNoShape">
                <a:avLst/>
              </a:prstTxWarp>
            </a:bodyPr>
            <a:lstStyle/>
            <a:p>
              <a:endParaRPr lang="en-US"/>
            </a:p>
          </p:txBody>
        </p:sp>
        <p:sp>
          <p:nvSpPr>
            <p:cNvPr id="28" name="Freeform 23"/>
            <p:cNvSpPr>
              <a:spLocks/>
            </p:cNvSpPr>
            <p:nvPr/>
          </p:nvSpPr>
          <p:spPr bwMode="auto">
            <a:xfrm>
              <a:off x="8137525" y="2863850"/>
              <a:ext cx="26988" cy="357188"/>
            </a:xfrm>
            <a:custGeom>
              <a:avLst/>
              <a:gdLst/>
              <a:ahLst/>
              <a:cxnLst>
                <a:cxn ang="0">
                  <a:pos x="0" y="4"/>
                </a:cxn>
                <a:cxn ang="0">
                  <a:pos x="0" y="3"/>
                </a:cxn>
                <a:cxn ang="0">
                  <a:pos x="0" y="3"/>
                </a:cxn>
                <a:cxn ang="0">
                  <a:pos x="8" y="2"/>
                </a:cxn>
                <a:cxn ang="0">
                  <a:pos x="8" y="2"/>
                </a:cxn>
                <a:cxn ang="0">
                  <a:pos x="8" y="2"/>
                </a:cxn>
                <a:cxn ang="0">
                  <a:pos x="16" y="1"/>
                </a:cxn>
                <a:cxn ang="0">
                  <a:pos x="16" y="1"/>
                </a:cxn>
                <a:cxn ang="0">
                  <a:pos x="16" y="0"/>
                </a:cxn>
                <a:cxn ang="0">
                  <a:pos x="16" y="218"/>
                </a:cxn>
                <a:cxn ang="0">
                  <a:pos x="16" y="218"/>
                </a:cxn>
                <a:cxn ang="0">
                  <a:pos x="16" y="219"/>
                </a:cxn>
                <a:cxn ang="0">
                  <a:pos x="8" y="220"/>
                </a:cxn>
                <a:cxn ang="0">
                  <a:pos x="8" y="221"/>
                </a:cxn>
                <a:cxn ang="0">
                  <a:pos x="8" y="222"/>
                </a:cxn>
                <a:cxn ang="0">
                  <a:pos x="0" y="222"/>
                </a:cxn>
                <a:cxn ang="0">
                  <a:pos x="0" y="223"/>
                </a:cxn>
                <a:cxn ang="0">
                  <a:pos x="0" y="224"/>
                </a:cxn>
                <a:cxn ang="0">
                  <a:pos x="0" y="4"/>
                </a:cxn>
              </a:cxnLst>
              <a:rect l="0" t="0" r="r" b="b"/>
              <a:pathLst>
                <a:path w="17" h="225">
                  <a:moveTo>
                    <a:pt x="0" y="4"/>
                  </a:moveTo>
                  <a:lnTo>
                    <a:pt x="0" y="3"/>
                  </a:lnTo>
                  <a:lnTo>
                    <a:pt x="0" y="3"/>
                  </a:lnTo>
                  <a:lnTo>
                    <a:pt x="8" y="2"/>
                  </a:lnTo>
                  <a:lnTo>
                    <a:pt x="8" y="2"/>
                  </a:lnTo>
                  <a:lnTo>
                    <a:pt x="8" y="2"/>
                  </a:lnTo>
                  <a:lnTo>
                    <a:pt x="16" y="1"/>
                  </a:lnTo>
                  <a:lnTo>
                    <a:pt x="16" y="1"/>
                  </a:lnTo>
                  <a:lnTo>
                    <a:pt x="16" y="0"/>
                  </a:lnTo>
                  <a:lnTo>
                    <a:pt x="16" y="218"/>
                  </a:lnTo>
                  <a:lnTo>
                    <a:pt x="16" y="218"/>
                  </a:lnTo>
                  <a:lnTo>
                    <a:pt x="16" y="219"/>
                  </a:lnTo>
                  <a:lnTo>
                    <a:pt x="8" y="220"/>
                  </a:lnTo>
                  <a:lnTo>
                    <a:pt x="8" y="221"/>
                  </a:lnTo>
                  <a:lnTo>
                    <a:pt x="8" y="222"/>
                  </a:lnTo>
                  <a:lnTo>
                    <a:pt x="0" y="222"/>
                  </a:lnTo>
                  <a:lnTo>
                    <a:pt x="0" y="223"/>
                  </a:lnTo>
                  <a:lnTo>
                    <a:pt x="0" y="224"/>
                  </a:lnTo>
                  <a:lnTo>
                    <a:pt x="0" y="4"/>
                  </a:lnTo>
                </a:path>
              </a:pathLst>
            </a:custGeom>
            <a:solidFill>
              <a:srgbClr val="E0A030"/>
            </a:solidFill>
            <a:ln w="9525" cap="rnd">
              <a:noFill/>
              <a:round/>
              <a:headEnd/>
              <a:tailEnd/>
            </a:ln>
            <a:effectLst/>
          </p:spPr>
          <p:txBody>
            <a:bodyPr>
              <a:prstTxWarp prst="textNoShape">
                <a:avLst/>
              </a:prstTxWarp>
            </a:bodyPr>
            <a:lstStyle/>
            <a:p>
              <a:endParaRPr lang="en-US"/>
            </a:p>
          </p:txBody>
        </p:sp>
        <p:sp>
          <p:nvSpPr>
            <p:cNvPr id="29" name="Freeform 24"/>
            <p:cNvSpPr>
              <a:spLocks/>
            </p:cNvSpPr>
            <p:nvPr/>
          </p:nvSpPr>
          <p:spPr bwMode="auto">
            <a:xfrm>
              <a:off x="8151813" y="2851150"/>
              <a:ext cx="26987" cy="360363"/>
            </a:xfrm>
            <a:custGeom>
              <a:avLst/>
              <a:gdLst/>
              <a:ahLst/>
              <a:cxnLst>
                <a:cxn ang="0">
                  <a:pos x="0" y="7"/>
                </a:cxn>
                <a:cxn ang="0">
                  <a:pos x="0" y="7"/>
                </a:cxn>
                <a:cxn ang="0">
                  <a:pos x="0" y="6"/>
                </a:cxn>
                <a:cxn ang="0">
                  <a:pos x="4" y="6"/>
                </a:cxn>
                <a:cxn ang="0">
                  <a:pos x="4" y="6"/>
                </a:cxn>
                <a:cxn ang="0">
                  <a:pos x="8" y="5"/>
                </a:cxn>
                <a:cxn ang="0">
                  <a:pos x="8" y="3"/>
                </a:cxn>
                <a:cxn ang="0">
                  <a:pos x="12" y="2"/>
                </a:cxn>
                <a:cxn ang="0">
                  <a:pos x="12" y="2"/>
                </a:cxn>
                <a:cxn ang="0">
                  <a:pos x="16" y="1"/>
                </a:cxn>
                <a:cxn ang="0">
                  <a:pos x="16" y="0"/>
                </a:cxn>
                <a:cxn ang="0">
                  <a:pos x="16" y="220"/>
                </a:cxn>
                <a:cxn ang="0">
                  <a:pos x="16" y="220"/>
                </a:cxn>
                <a:cxn ang="0">
                  <a:pos x="12" y="221"/>
                </a:cxn>
                <a:cxn ang="0">
                  <a:pos x="12" y="222"/>
                </a:cxn>
                <a:cxn ang="0">
                  <a:pos x="8" y="223"/>
                </a:cxn>
                <a:cxn ang="0">
                  <a:pos x="8" y="223"/>
                </a:cxn>
                <a:cxn ang="0">
                  <a:pos x="4" y="224"/>
                </a:cxn>
                <a:cxn ang="0">
                  <a:pos x="4" y="224"/>
                </a:cxn>
                <a:cxn ang="0">
                  <a:pos x="0" y="225"/>
                </a:cxn>
                <a:cxn ang="0">
                  <a:pos x="0" y="226"/>
                </a:cxn>
                <a:cxn ang="0">
                  <a:pos x="0" y="7"/>
                </a:cxn>
              </a:cxnLst>
              <a:rect l="0" t="0" r="r" b="b"/>
              <a:pathLst>
                <a:path w="17" h="227">
                  <a:moveTo>
                    <a:pt x="0" y="7"/>
                  </a:moveTo>
                  <a:lnTo>
                    <a:pt x="0" y="7"/>
                  </a:lnTo>
                  <a:lnTo>
                    <a:pt x="0" y="6"/>
                  </a:lnTo>
                  <a:lnTo>
                    <a:pt x="4" y="6"/>
                  </a:lnTo>
                  <a:lnTo>
                    <a:pt x="4" y="6"/>
                  </a:lnTo>
                  <a:lnTo>
                    <a:pt x="8" y="5"/>
                  </a:lnTo>
                  <a:lnTo>
                    <a:pt x="8" y="3"/>
                  </a:lnTo>
                  <a:lnTo>
                    <a:pt x="12" y="2"/>
                  </a:lnTo>
                  <a:lnTo>
                    <a:pt x="12" y="2"/>
                  </a:lnTo>
                  <a:lnTo>
                    <a:pt x="16" y="1"/>
                  </a:lnTo>
                  <a:lnTo>
                    <a:pt x="16" y="0"/>
                  </a:lnTo>
                  <a:lnTo>
                    <a:pt x="16" y="220"/>
                  </a:lnTo>
                  <a:lnTo>
                    <a:pt x="16" y="220"/>
                  </a:lnTo>
                  <a:lnTo>
                    <a:pt x="12" y="221"/>
                  </a:lnTo>
                  <a:lnTo>
                    <a:pt x="12" y="222"/>
                  </a:lnTo>
                  <a:lnTo>
                    <a:pt x="8" y="223"/>
                  </a:lnTo>
                  <a:lnTo>
                    <a:pt x="8" y="223"/>
                  </a:lnTo>
                  <a:lnTo>
                    <a:pt x="4" y="224"/>
                  </a:lnTo>
                  <a:lnTo>
                    <a:pt x="4" y="224"/>
                  </a:lnTo>
                  <a:lnTo>
                    <a:pt x="0" y="225"/>
                  </a:lnTo>
                  <a:lnTo>
                    <a:pt x="0" y="226"/>
                  </a:lnTo>
                  <a:lnTo>
                    <a:pt x="0" y="7"/>
                  </a:lnTo>
                </a:path>
              </a:pathLst>
            </a:custGeom>
            <a:solidFill>
              <a:srgbClr val="E0A030"/>
            </a:solidFill>
            <a:ln w="9525" cap="rnd">
              <a:noFill/>
              <a:round/>
              <a:headEnd/>
              <a:tailEnd/>
            </a:ln>
            <a:effectLst/>
          </p:spPr>
          <p:txBody>
            <a:bodyPr>
              <a:prstTxWarp prst="textNoShape">
                <a:avLst/>
              </a:prstTxWarp>
            </a:bodyPr>
            <a:lstStyle/>
            <a:p>
              <a:endParaRPr lang="en-US"/>
            </a:p>
          </p:txBody>
        </p:sp>
        <p:sp>
          <p:nvSpPr>
            <p:cNvPr id="30" name="Freeform 25"/>
            <p:cNvSpPr>
              <a:spLocks/>
            </p:cNvSpPr>
            <p:nvPr/>
          </p:nvSpPr>
          <p:spPr bwMode="auto">
            <a:xfrm>
              <a:off x="8169275" y="2830513"/>
              <a:ext cx="26988" cy="369887"/>
            </a:xfrm>
            <a:custGeom>
              <a:avLst/>
              <a:gdLst/>
              <a:ahLst/>
              <a:cxnLst>
                <a:cxn ang="0">
                  <a:pos x="0" y="13"/>
                </a:cxn>
                <a:cxn ang="0">
                  <a:pos x="0" y="11"/>
                </a:cxn>
                <a:cxn ang="0">
                  <a:pos x="5" y="10"/>
                </a:cxn>
                <a:cxn ang="0">
                  <a:pos x="5" y="8"/>
                </a:cxn>
                <a:cxn ang="0">
                  <a:pos x="10" y="6"/>
                </a:cxn>
                <a:cxn ang="0">
                  <a:pos x="10" y="5"/>
                </a:cxn>
                <a:cxn ang="0">
                  <a:pos x="10" y="3"/>
                </a:cxn>
                <a:cxn ang="0">
                  <a:pos x="16" y="2"/>
                </a:cxn>
                <a:cxn ang="0">
                  <a:pos x="16" y="0"/>
                </a:cxn>
                <a:cxn ang="0">
                  <a:pos x="16" y="226"/>
                </a:cxn>
                <a:cxn ang="0">
                  <a:pos x="16" y="226"/>
                </a:cxn>
                <a:cxn ang="0">
                  <a:pos x="10" y="227"/>
                </a:cxn>
                <a:cxn ang="0">
                  <a:pos x="10" y="228"/>
                </a:cxn>
                <a:cxn ang="0">
                  <a:pos x="10" y="229"/>
                </a:cxn>
                <a:cxn ang="0">
                  <a:pos x="5" y="230"/>
                </a:cxn>
                <a:cxn ang="0">
                  <a:pos x="5" y="230"/>
                </a:cxn>
                <a:cxn ang="0">
                  <a:pos x="0" y="231"/>
                </a:cxn>
                <a:cxn ang="0">
                  <a:pos x="0" y="232"/>
                </a:cxn>
                <a:cxn ang="0">
                  <a:pos x="0" y="13"/>
                </a:cxn>
              </a:cxnLst>
              <a:rect l="0" t="0" r="r" b="b"/>
              <a:pathLst>
                <a:path w="17" h="233">
                  <a:moveTo>
                    <a:pt x="0" y="13"/>
                  </a:moveTo>
                  <a:lnTo>
                    <a:pt x="0" y="11"/>
                  </a:lnTo>
                  <a:lnTo>
                    <a:pt x="5" y="10"/>
                  </a:lnTo>
                  <a:lnTo>
                    <a:pt x="5" y="8"/>
                  </a:lnTo>
                  <a:lnTo>
                    <a:pt x="10" y="6"/>
                  </a:lnTo>
                  <a:lnTo>
                    <a:pt x="10" y="5"/>
                  </a:lnTo>
                  <a:lnTo>
                    <a:pt x="10" y="3"/>
                  </a:lnTo>
                  <a:lnTo>
                    <a:pt x="16" y="2"/>
                  </a:lnTo>
                  <a:lnTo>
                    <a:pt x="16" y="0"/>
                  </a:lnTo>
                  <a:lnTo>
                    <a:pt x="16" y="226"/>
                  </a:lnTo>
                  <a:lnTo>
                    <a:pt x="16" y="226"/>
                  </a:lnTo>
                  <a:lnTo>
                    <a:pt x="10" y="227"/>
                  </a:lnTo>
                  <a:lnTo>
                    <a:pt x="10" y="228"/>
                  </a:lnTo>
                  <a:lnTo>
                    <a:pt x="10" y="229"/>
                  </a:lnTo>
                  <a:lnTo>
                    <a:pt x="5" y="230"/>
                  </a:lnTo>
                  <a:lnTo>
                    <a:pt x="5" y="230"/>
                  </a:lnTo>
                  <a:lnTo>
                    <a:pt x="0" y="231"/>
                  </a:lnTo>
                  <a:lnTo>
                    <a:pt x="0" y="232"/>
                  </a:lnTo>
                  <a:lnTo>
                    <a:pt x="0" y="13"/>
                  </a:lnTo>
                </a:path>
              </a:pathLst>
            </a:custGeom>
            <a:solidFill>
              <a:srgbClr val="E0B040"/>
            </a:solidFill>
            <a:ln w="9525" cap="rnd">
              <a:noFill/>
              <a:round/>
              <a:headEnd/>
              <a:tailEnd/>
            </a:ln>
            <a:effectLst/>
          </p:spPr>
          <p:txBody>
            <a:bodyPr>
              <a:prstTxWarp prst="textNoShape">
                <a:avLst/>
              </a:prstTxWarp>
            </a:bodyPr>
            <a:lstStyle/>
            <a:p>
              <a:endParaRPr lang="en-US"/>
            </a:p>
          </p:txBody>
        </p:sp>
        <p:sp>
          <p:nvSpPr>
            <p:cNvPr id="31" name="Freeform 26"/>
            <p:cNvSpPr>
              <a:spLocks/>
            </p:cNvSpPr>
            <p:nvPr/>
          </p:nvSpPr>
          <p:spPr bwMode="auto">
            <a:xfrm>
              <a:off x="8185150" y="2770188"/>
              <a:ext cx="26988" cy="420687"/>
            </a:xfrm>
            <a:custGeom>
              <a:avLst/>
              <a:gdLst/>
              <a:ahLst/>
              <a:cxnLst>
                <a:cxn ang="0">
                  <a:pos x="0" y="37"/>
                </a:cxn>
                <a:cxn ang="0">
                  <a:pos x="5" y="33"/>
                </a:cxn>
                <a:cxn ang="0">
                  <a:pos x="5" y="28"/>
                </a:cxn>
                <a:cxn ang="0">
                  <a:pos x="10" y="24"/>
                </a:cxn>
                <a:cxn ang="0">
                  <a:pos x="10" y="19"/>
                </a:cxn>
                <a:cxn ang="0">
                  <a:pos x="16" y="15"/>
                </a:cxn>
                <a:cxn ang="0">
                  <a:pos x="16" y="10"/>
                </a:cxn>
                <a:cxn ang="0">
                  <a:pos x="16" y="5"/>
                </a:cxn>
                <a:cxn ang="0">
                  <a:pos x="16" y="0"/>
                </a:cxn>
                <a:cxn ang="0">
                  <a:pos x="16" y="253"/>
                </a:cxn>
                <a:cxn ang="0">
                  <a:pos x="16" y="254"/>
                </a:cxn>
                <a:cxn ang="0">
                  <a:pos x="16" y="255"/>
                </a:cxn>
                <a:cxn ang="0">
                  <a:pos x="16" y="257"/>
                </a:cxn>
                <a:cxn ang="0">
                  <a:pos x="10" y="258"/>
                </a:cxn>
                <a:cxn ang="0">
                  <a:pos x="10" y="259"/>
                </a:cxn>
                <a:cxn ang="0">
                  <a:pos x="5" y="261"/>
                </a:cxn>
                <a:cxn ang="0">
                  <a:pos x="5" y="262"/>
                </a:cxn>
                <a:cxn ang="0">
                  <a:pos x="0" y="264"/>
                </a:cxn>
                <a:cxn ang="0">
                  <a:pos x="0" y="37"/>
                </a:cxn>
              </a:cxnLst>
              <a:rect l="0" t="0" r="r" b="b"/>
              <a:pathLst>
                <a:path w="17" h="265">
                  <a:moveTo>
                    <a:pt x="0" y="37"/>
                  </a:moveTo>
                  <a:lnTo>
                    <a:pt x="5" y="33"/>
                  </a:lnTo>
                  <a:lnTo>
                    <a:pt x="5" y="28"/>
                  </a:lnTo>
                  <a:lnTo>
                    <a:pt x="10" y="24"/>
                  </a:lnTo>
                  <a:lnTo>
                    <a:pt x="10" y="19"/>
                  </a:lnTo>
                  <a:lnTo>
                    <a:pt x="16" y="15"/>
                  </a:lnTo>
                  <a:lnTo>
                    <a:pt x="16" y="10"/>
                  </a:lnTo>
                  <a:lnTo>
                    <a:pt x="16" y="5"/>
                  </a:lnTo>
                  <a:lnTo>
                    <a:pt x="16" y="0"/>
                  </a:lnTo>
                  <a:lnTo>
                    <a:pt x="16" y="253"/>
                  </a:lnTo>
                  <a:lnTo>
                    <a:pt x="16" y="254"/>
                  </a:lnTo>
                  <a:lnTo>
                    <a:pt x="16" y="255"/>
                  </a:lnTo>
                  <a:lnTo>
                    <a:pt x="16" y="257"/>
                  </a:lnTo>
                  <a:lnTo>
                    <a:pt x="10" y="258"/>
                  </a:lnTo>
                  <a:lnTo>
                    <a:pt x="10" y="259"/>
                  </a:lnTo>
                  <a:lnTo>
                    <a:pt x="5" y="261"/>
                  </a:lnTo>
                  <a:lnTo>
                    <a:pt x="5" y="262"/>
                  </a:lnTo>
                  <a:lnTo>
                    <a:pt x="0" y="264"/>
                  </a:lnTo>
                  <a:lnTo>
                    <a:pt x="0" y="37"/>
                  </a:lnTo>
                </a:path>
              </a:pathLst>
            </a:custGeom>
            <a:solidFill>
              <a:srgbClr val="F0B040"/>
            </a:solidFill>
            <a:ln w="9525" cap="rnd">
              <a:noFill/>
              <a:round/>
              <a:headEnd/>
              <a:tailEnd/>
            </a:ln>
            <a:effectLst/>
          </p:spPr>
          <p:txBody>
            <a:bodyPr>
              <a:prstTxWarp prst="textNoShape">
                <a:avLst/>
              </a:prstTxWarp>
            </a:bodyPr>
            <a:lstStyle/>
            <a:p>
              <a:endParaRPr lang="en-US"/>
            </a:p>
          </p:txBody>
        </p:sp>
        <p:sp>
          <p:nvSpPr>
            <p:cNvPr id="32" name="Freeform 27"/>
            <p:cNvSpPr>
              <a:spLocks/>
            </p:cNvSpPr>
            <p:nvPr/>
          </p:nvSpPr>
          <p:spPr bwMode="auto">
            <a:xfrm>
              <a:off x="8220075" y="1019175"/>
              <a:ext cx="26988" cy="34925"/>
            </a:xfrm>
            <a:custGeom>
              <a:avLst/>
              <a:gdLst/>
              <a:ahLst/>
              <a:cxnLst>
                <a:cxn ang="0">
                  <a:pos x="8" y="21"/>
                </a:cxn>
                <a:cxn ang="0">
                  <a:pos x="12" y="18"/>
                </a:cxn>
                <a:cxn ang="0">
                  <a:pos x="16" y="16"/>
                </a:cxn>
                <a:cxn ang="0">
                  <a:pos x="16" y="13"/>
                </a:cxn>
                <a:cxn ang="0">
                  <a:pos x="16" y="11"/>
                </a:cxn>
                <a:cxn ang="0">
                  <a:pos x="16" y="8"/>
                </a:cxn>
                <a:cxn ang="0">
                  <a:pos x="12" y="5"/>
                </a:cxn>
                <a:cxn ang="0">
                  <a:pos x="8" y="3"/>
                </a:cxn>
                <a:cxn ang="0">
                  <a:pos x="0" y="0"/>
                </a:cxn>
                <a:cxn ang="0">
                  <a:pos x="4" y="6"/>
                </a:cxn>
                <a:cxn ang="0">
                  <a:pos x="8" y="11"/>
                </a:cxn>
                <a:cxn ang="0">
                  <a:pos x="8" y="16"/>
                </a:cxn>
                <a:cxn ang="0">
                  <a:pos x="8" y="21"/>
                </a:cxn>
              </a:cxnLst>
              <a:rect l="0" t="0" r="r" b="b"/>
              <a:pathLst>
                <a:path w="17" h="22">
                  <a:moveTo>
                    <a:pt x="8" y="21"/>
                  </a:moveTo>
                  <a:lnTo>
                    <a:pt x="12" y="18"/>
                  </a:lnTo>
                  <a:lnTo>
                    <a:pt x="16" y="16"/>
                  </a:lnTo>
                  <a:lnTo>
                    <a:pt x="16" y="13"/>
                  </a:lnTo>
                  <a:lnTo>
                    <a:pt x="16" y="11"/>
                  </a:lnTo>
                  <a:lnTo>
                    <a:pt x="16" y="8"/>
                  </a:lnTo>
                  <a:lnTo>
                    <a:pt x="12" y="5"/>
                  </a:lnTo>
                  <a:lnTo>
                    <a:pt x="8" y="3"/>
                  </a:lnTo>
                  <a:lnTo>
                    <a:pt x="0" y="0"/>
                  </a:lnTo>
                  <a:lnTo>
                    <a:pt x="4" y="6"/>
                  </a:lnTo>
                  <a:lnTo>
                    <a:pt x="8" y="11"/>
                  </a:lnTo>
                  <a:lnTo>
                    <a:pt x="8" y="16"/>
                  </a:lnTo>
                  <a:lnTo>
                    <a:pt x="8" y="21"/>
                  </a:lnTo>
                </a:path>
              </a:pathLst>
            </a:custGeom>
            <a:solidFill>
              <a:srgbClr val="202020"/>
            </a:solidFill>
            <a:ln w="9525" cap="rnd">
              <a:noFill/>
              <a:round/>
              <a:headEnd/>
              <a:tailEnd/>
            </a:ln>
            <a:effectLst/>
          </p:spPr>
          <p:txBody>
            <a:bodyPr>
              <a:prstTxWarp prst="textNoShape">
                <a:avLst/>
              </a:prstTxWarp>
            </a:bodyPr>
            <a:lstStyle/>
            <a:p>
              <a:endParaRPr lang="en-US"/>
            </a:p>
          </p:txBody>
        </p:sp>
        <p:sp>
          <p:nvSpPr>
            <p:cNvPr id="33" name="Freeform 28"/>
            <p:cNvSpPr>
              <a:spLocks/>
            </p:cNvSpPr>
            <p:nvPr/>
          </p:nvSpPr>
          <p:spPr bwMode="auto">
            <a:xfrm>
              <a:off x="8188325" y="996950"/>
              <a:ext cx="31750" cy="71438"/>
            </a:xfrm>
            <a:custGeom>
              <a:avLst/>
              <a:gdLst/>
              <a:ahLst/>
              <a:cxnLst>
                <a:cxn ang="0">
                  <a:pos x="19" y="36"/>
                </a:cxn>
                <a:cxn ang="0">
                  <a:pos x="18" y="36"/>
                </a:cxn>
                <a:cxn ang="0">
                  <a:pos x="18" y="38"/>
                </a:cxn>
                <a:cxn ang="0">
                  <a:pos x="17" y="38"/>
                </a:cxn>
                <a:cxn ang="0">
                  <a:pos x="16" y="40"/>
                </a:cxn>
                <a:cxn ang="0">
                  <a:pos x="15" y="41"/>
                </a:cxn>
                <a:cxn ang="0">
                  <a:pos x="13" y="42"/>
                </a:cxn>
                <a:cxn ang="0">
                  <a:pos x="12" y="43"/>
                </a:cxn>
                <a:cxn ang="0">
                  <a:pos x="11" y="44"/>
                </a:cxn>
                <a:cxn ang="0">
                  <a:pos x="10" y="38"/>
                </a:cxn>
                <a:cxn ang="0">
                  <a:pos x="9" y="34"/>
                </a:cxn>
                <a:cxn ang="0">
                  <a:pos x="8" y="28"/>
                </a:cxn>
                <a:cxn ang="0">
                  <a:pos x="7" y="22"/>
                </a:cxn>
                <a:cxn ang="0">
                  <a:pos x="5" y="17"/>
                </a:cxn>
                <a:cxn ang="0">
                  <a:pos x="3" y="12"/>
                </a:cxn>
                <a:cxn ang="0">
                  <a:pos x="2" y="6"/>
                </a:cxn>
                <a:cxn ang="0">
                  <a:pos x="0" y="0"/>
                </a:cxn>
                <a:cxn ang="0">
                  <a:pos x="2" y="2"/>
                </a:cxn>
                <a:cxn ang="0">
                  <a:pos x="4" y="3"/>
                </a:cxn>
                <a:cxn ang="0">
                  <a:pos x="6" y="5"/>
                </a:cxn>
                <a:cxn ang="0">
                  <a:pos x="8" y="6"/>
                </a:cxn>
                <a:cxn ang="0">
                  <a:pos x="10" y="7"/>
                </a:cxn>
                <a:cxn ang="0">
                  <a:pos x="11" y="8"/>
                </a:cxn>
                <a:cxn ang="0">
                  <a:pos x="12" y="10"/>
                </a:cxn>
                <a:cxn ang="0">
                  <a:pos x="14" y="11"/>
                </a:cxn>
                <a:cxn ang="0">
                  <a:pos x="16" y="18"/>
                </a:cxn>
                <a:cxn ang="0">
                  <a:pos x="17" y="24"/>
                </a:cxn>
                <a:cxn ang="0">
                  <a:pos x="18" y="30"/>
                </a:cxn>
                <a:cxn ang="0">
                  <a:pos x="19" y="36"/>
                </a:cxn>
              </a:cxnLst>
              <a:rect l="0" t="0" r="r" b="b"/>
              <a:pathLst>
                <a:path w="20" h="45">
                  <a:moveTo>
                    <a:pt x="19" y="36"/>
                  </a:moveTo>
                  <a:lnTo>
                    <a:pt x="18" y="36"/>
                  </a:lnTo>
                  <a:lnTo>
                    <a:pt x="18" y="38"/>
                  </a:lnTo>
                  <a:lnTo>
                    <a:pt x="17" y="38"/>
                  </a:lnTo>
                  <a:lnTo>
                    <a:pt x="16" y="40"/>
                  </a:lnTo>
                  <a:lnTo>
                    <a:pt x="15" y="41"/>
                  </a:lnTo>
                  <a:lnTo>
                    <a:pt x="13" y="42"/>
                  </a:lnTo>
                  <a:lnTo>
                    <a:pt x="12" y="43"/>
                  </a:lnTo>
                  <a:lnTo>
                    <a:pt x="11" y="44"/>
                  </a:lnTo>
                  <a:lnTo>
                    <a:pt x="10" y="38"/>
                  </a:lnTo>
                  <a:lnTo>
                    <a:pt x="9" y="34"/>
                  </a:lnTo>
                  <a:lnTo>
                    <a:pt x="8" y="28"/>
                  </a:lnTo>
                  <a:lnTo>
                    <a:pt x="7" y="22"/>
                  </a:lnTo>
                  <a:lnTo>
                    <a:pt x="5" y="17"/>
                  </a:lnTo>
                  <a:lnTo>
                    <a:pt x="3" y="12"/>
                  </a:lnTo>
                  <a:lnTo>
                    <a:pt x="2" y="6"/>
                  </a:lnTo>
                  <a:lnTo>
                    <a:pt x="0" y="0"/>
                  </a:lnTo>
                  <a:lnTo>
                    <a:pt x="2" y="2"/>
                  </a:lnTo>
                  <a:lnTo>
                    <a:pt x="4" y="3"/>
                  </a:lnTo>
                  <a:lnTo>
                    <a:pt x="6" y="5"/>
                  </a:lnTo>
                  <a:lnTo>
                    <a:pt x="8" y="6"/>
                  </a:lnTo>
                  <a:lnTo>
                    <a:pt x="10" y="7"/>
                  </a:lnTo>
                  <a:lnTo>
                    <a:pt x="11" y="8"/>
                  </a:lnTo>
                  <a:lnTo>
                    <a:pt x="12" y="10"/>
                  </a:lnTo>
                  <a:lnTo>
                    <a:pt x="14" y="11"/>
                  </a:lnTo>
                  <a:lnTo>
                    <a:pt x="16" y="18"/>
                  </a:lnTo>
                  <a:lnTo>
                    <a:pt x="17" y="24"/>
                  </a:lnTo>
                  <a:lnTo>
                    <a:pt x="18" y="30"/>
                  </a:lnTo>
                  <a:lnTo>
                    <a:pt x="19" y="36"/>
                  </a:lnTo>
                </a:path>
              </a:pathLst>
            </a:custGeom>
            <a:solidFill>
              <a:srgbClr val="303030"/>
            </a:solidFill>
            <a:ln w="9525" cap="rnd">
              <a:noFill/>
              <a:round/>
              <a:headEnd/>
              <a:tailEnd/>
            </a:ln>
            <a:effectLst/>
          </p:spPr>
          <p:txBody>
            <a:bodyPr>
              <a:prstTxWarp prst="textNoShape">
                <a:avLst/>
              </a:prstTxWarp>
            </a:bodyPr>
            <a:lstStyle/>
            <a:p>
              <a:endParaRPr lang="en-US"/>
            </a:p>
          </p:txBody>
        </p:sp>
        <p:sp>
          <p:nvSpPr>
            <p:cNvPr id="34" name="Freeform 29"/>
            <p:cNvSpPr>
              <a:spLocks/>
            </p:cNvSpPr>
            <p:nvPr/>
          </p:nvSpPr>
          <p:spPr bwMode="auto">
            <a:xfrm>
              <a:off x="8154988" y="979488"/>
              <a:ext cx="46037" cy="103187"/>
            </a:xfrm>
            <a:custGeom>
              <a:avLst/>
              <a:gdLst/>
              <a:ahLst/>
              <a:cxnLst>
                <a:cxn ang="0">
                  <a:pos x="28" y="57"/>
                </a:cxn>
                <a:cxn ang="0">
                  <a:pos x="27" y="57"/>
                </a:cxn>
                <a:cxn ang="0">
                  <a:pos x="26" y="58"/>
                </a:cxn>
                <a:cxn ang="0">
                  <a:pos x="24" y="59"/>
                </a:cxn>
                <a:cxn ang="0">
                  <a:pos x="23" y="60"/>
                </a:cxn>
                <a:cxn ang="0">
                  <a:pos x="22" y="61"/>
                </a:cxn>
                <a:cxn ang="0">
                  <a:pos x="21" y="62"/>
                </a:cxn>
                <a:cxn ang="0">
                  <a:pos x="20" y="63"/>
                </a:cxn>
                <a:cxn ang="0">
                  <a:pos x="18" y="64"/>
                </a:cxn>
                <a:cxn ang="0">
                  <a:pos x="17" y="56"/>
                </a:cxn>
                <a:cxn ang="0">
                  <a:pos x="15" y="48"/>
                </a:cxn>
                <a:cxn ang="0">
                  <a:pos x="14" y="40"/>
                </a:cxn>
                <a:cxn ang="0">
                  <a:pos x="12" y="32"/>
                </a:cxn>
                <a:cxn ang="0">
                  <a:pos x="10" y="24"/>
                </a:cxn>
                <a:cxn ang="0">
                  <a:pos x="7" y="15"/>
                </a:cxn>
                <a:cxn ang="0">
                  <a:pos x="4" y="8"/>
                </a:cxn>
                <a:cxn ang="0">
                  <a:pos x="0" y="0"/>
                </a:cxn>
                <a:cxn ang="0">
                  <a:pos x="2" y="1"/>
                </a:cxn>
                <a:cxn ang="0">
                  <a:pos x="3" y="2"/>
                </a:cxn>
                <a:cxn ang="0">
                  <a:pos x="5" y="3"/>
                </a:cxn>
                <a:cxn ang="0">
                  <a:pos x="7" y="4"/>
                </a:cxn>
                <a:cxn ang="0">
                  <a:pos x="8" y="5"/>
                </a:cxn>
                <a:cxn ang="0">
                  <a:pos x="10" y="6"/>
                </a:cxn>
                <a:cxn ang="0">
                  <a:pos x="11" y="7"/>
                </a:cxn>
                <a:cxn ang="0">
                  <a:pos x="13" y="8"/>
                </a:cxn>
                <a:cxn ang="0">
                  <a:pos x="13" y="9"/>
                </a:cxn>
                <a:cxn ang="0">
                  <a:pos x="14" y="9"/>
                </a:cxn>
                <a:cxn ang="0">
                  <a:pos x="15" y="10"/>
                </a:cxn>
                <a:cxn ang="0">
                  <a:pos x="17" y="10"/>
                </a:cxn>
                <a:cxn ang="0">
                  <a:pos x="18" y="16"/>
                </a:cxn>
                <a:cxn ang="0">
                  <a:pos x="20" y="23"/>
                </a:cxn>
                <a:cxn ang="0">
                  <a:pos x="22" y="28"/>
                </a:cxn>
                <a:cxn ang="0">
                  <a:pos x="24" y="34"/>
                </a:cxn>
                <a:cxn ang="0">
                  <a:pos x="25" y="40"/>
                </a:cxn>
                <a:cxn ang="0">
                  <a:pos x="26" y="46"/>
                </a:cxn>
                <a:cxn ang="0">
                  <a:pos x="27" y="51"/>
                </a:cxn>
                <a:cxn ang="0">
                  <a:pos x="28" y="57"/>
                </a:cxn>
              </a:cxnLst>
              <a:rect l="0" t="0" r="r" b="b"/>
              <a:pathLst>
                <a:path w="29" h="65">
                  <a:moveTo>
                    <a:pt x="28" y="57"/>
                  </a:moveTo>
                  <a:lnTo>
                    <a:pt x="27" y="57"/>
                  </a:lnTo>
                  <a:lnTo>
                    <a:pt x="26" y="58"/>
                  </a:lnTo>
                  <a:lnTo>
                    <a:pt x="24" y="59"/>
                  </a:lnTo>
                  <a:lnTo>
                    <a:pt x="23" y="60"/>
                  </a:lnTo>
                  <a:lnTo>
                    <a:pt x="22" y="61"/>
                  </a:lnTo>
                  <a:lnTo>
                    <a:pt x="21" y="62"/>
                  </a:lnTo>
                  <a:lnTo>
                    <a:pt x="20" y="63"/>
                  </a:lnTo>
                  <a:lnTo>
                    <a:pt x="18" y="64"/>
                  </a:lnTo>
                  <a:lnTo>
                    <a:pt x="17" y="56"/>
                  </a:lnTo>
                  <a:lnTo>
                    <a:pt x="15" y="48"/>
                  </a:lnTo>
                  <a:lnTo>
                    <a:pt x="14" y="40"/>
                  </a:lnTo>
                  <a:lnTo>
                    <a:pt x="12" y="32"/>
                  </a:lnTo>
                  <a:lnTo>
                    <a:pt x="10" y="24"/>
                  </a:lnTo>
                  <a:lnTo>
                    <a:pt x="7" y="15"/>
                  </a:lnTo>
                  <a:lnTo>
                    <a:pt x="4" y="8"/>
                  </a:lnTo>
                  <a:lnTo>
                    <a:pt x="0" y="0"/>
                  </a:lnTo>
                  <a:lnTo>
                    <a:pt x="2" y="1"/>
                  </a:lnTo>
                  <a:lnTo>
                    <a:pt x="3" y="2"/>
                  </a:lnTo>
                  <a:lnTo>
                    <a:pt x="5" y="3"/>
                  </a:lnTo>
                  <a:lnTo>
                    <a:pt x="7" y="4"/>
                  </a:lnTo>
                  <a:lnTo>
                    <a:pt x="8" y="5"/>
                  </a:lnTo>
                  <a:lnTo>
                    <a:pt x="10" y="6"/>
                  </a:lnTo>
                  <a:lnTo>
                    <a:pt x="11" y="7"/>
                  </a:lnTo>
                  <a:lnTo>
                    <a:pt x="13" y="8"/>
                  </a:lnTo>
                  <a:lnTo>
                    <a:pt x="13" y="9"/>
                  </a:lnTo>
                  <a:lnTo>
                    <a:pt x="14" y="9"/>
                  </a:lnTo>
                  <a:lnTo>
                    <a:pt x="15" y="10"/>
                  </a:lnTo>
                  <a:lnTo>
                    <a:pt x="17" y="10"/>
                  </a:lnTo>
                  <a:lnTo>
                    <a:pt x="18" y="16"/>
                  </a:lnTo>
                  <a:lnTo>
                    <a:pt x="20" y="23"/>
                  </a:lnTo>
                  <a:lnTo>
                    <a:pt x="22" y="28"/>
                  </a:lnTo>
                  <a:lnTo>
                    <a:pt x="24" y="34"/>
                  </a:lnTo>
                  <a:lnTo>
                    <a:pt x="25" y="40"/>
                  </a:lnTo>
                  <a:lnTo>
                    <a:pt x="26" y="46"/>
                  </a:lnTo>
                  <a:lnTo>
                    <a:pt x="27" y="51"/>
                  </a:lnTo>
                  <a:lnTo>
                    <a:pt x="28" y="57"/>
                  </a:lnTo>
                </a:path>
              </a:pathLst>
            </a:custGeom>
            <a:solidFill>
              <a:srgbClr val="303030"/>
            </a:solidFill>
            <a:ln w="9525" cap="rnd">
              <a:noFill/>
              <a:round/>
              <a:headEnd/>
              <a:tailEnd/>
            </a:ln>
            <a:effectLst/>
          </p:spPr>
          <p:txBody>
            <a:bodyPr>
              <a:prstTxWarp prst="textNoShape">
                <a:avLst/>
              </a:prstTxWarp>
            </a:bodyPr>
            <a:lstStyle/>
            <a:p>
              <a:endParaRPr lang="en-US"/>
            </a:p>
          </p:txBody>
        </p:sp>
        <p:sp>
          <p:nvSpPr>
            <p:cNvPr id="35" name="Freeform 30"/>
            <p:cNvSpPr>
              <a:spLocks/>
            </p:cNvSpPr>
            <p:nvPr/>
          </p:nvSpPr>
          <p:spPr bwMode="auto">
            <a:xfrm>
              <a:off x="8118475" y="962025"/>
              <a:ext cx="63500" cy="130175"/>
            </a:xfrm>
            <a:custGeom>
              <a:avLst/>
              <a:gdLst/>
              <a:ahLst/>
              <a:cxnLst>
                <a:cxn ang="0">
                  <a:pos x="39" y="75"/>
                </a:cxn>
                <a:cxn ang="0">
                  <a:pos x="38" y="75"/>
                </a:cxn>
                <a:cxn ang="0">
                  <a:pos x="37" y="76"/>
                </a:cxn>
                <a:cxn ang="0">
                  <a:pos x="36" y="77"/>
                </a:cxn>
                <a:cxn ang="0">
                  <a:pos x="36" y="77"/>
                </a:cxn>
                <a:cxn ang="0">
                  <a:pos x="34" y="77"/>
                </a:cxn>
                <a:cxn ang="0">
                  <a:pos x="34" y="77"/>
                </a:cxn>
                <a:cxn ang="0">
                  <a:pos x="33" y="78"/>
                </a:cxn>
                <a:cxn ang="0">
                  <a:pos x="33" y="79"/>
                </a:cxn>
                <a:cxn ang="0">
                  <a:pos x="31" y="80"/>
                </a:cxn>
                <a:cxn ang="0">
                  <a:pos x="30" y="80"/>
                </a:cxn>
                <a:cxn ang="0">
                  <a:pos x="29" y="80"/>
                </a:cxn>
                <a:cxn ang="0">
                  <a:pos x="28" y="81"/>
                </a:cxn>
                <a:cxn ang="0">
                  <a:pos x="27" y="71"/>
                </a:cxn>
                <a:cxn ang="0">
                  <a:pos x="25" y="60"/>
                </a:cxn>
                <a:cxn ang="0">
                  <a:pos x="22" y="50"/>
                </a:cxn>
                <a:cxn ang="0">
                  <a:pos x="19" y="39"/>
                </a:cxn>
                <a:cxn ang="0">
                  <a:pos x="15" y="29"/>
                </a:cxn>
                <a:cxn ang="0">
                  <a:pos x="10" y="19"/>
                </a:cxn>
                <a:cxn ang="0">
                  <a:pos x="5" y="10"/>
                </a:cxn>
                <a:cxn ang="0">
                  <a:pos x="0" y="0"/>
                </a:cxn>
                <a:cxn ang="0">
                  <a:pos x="3" y="2"/>
                </a:cxn>
                <a:cxn ang="0">
                  <a:pos x="5" y="2"/>
                </a:cxn>
                <a:cxn ang="0">
                  <a:pos x="7" y="4"/>
                </a:cxn>
                <a:cxn ang="0">
                  <a:pos x="10" y="5"/>
                </a:cxn>
                <a:cxn ang="0">
                  <a:pos x="12" y="6"/>
                </a:cxn>
                <a:cxn ang="0">
                  <a:pos x="14" y="8"/>
                </a:cxn>
                <a:cxn ang="0">
                  <a:pos x="17" y="9"/>
                </a:cxn>
                <a:cxn ang="0">
                  <a:pos x="19" y="10"/>
                </a:cxn>
                <a:cxn ang="0">
                  <a:pos x="23" y="18"/>
                </a:cxn>
                <a:cxn ang="0">
                  <a:pos x="26" y="26"/>
                </a:cxn>
                <a:cxn ang="0">
                  <a:pos x="29" y="34"/>
                </a:cxn>
                <a:cxn ang="0">
                  <a:pos x="32" y="42"/>
                </a:cxn>
                <a:cxn ang="0">
                  <a:pos x="34" y="50"/>
                </a:cxn>
                <a:cxn ang="0">
                  <a:pos x="36" y="59"/>
                </a:cxn>
                <a:cxn ang="0">
                  <a:pos x="38" y="67"/>
                </a:cxn>
                <a:cxn ang="0">
                  <a:pos x="39" y="75"/>
                </a:cxn>
              </a:cxnLst>
              <a:rect l="0" t="0" r="r" b="b"/>
              <a:pathLst>
                <a:path w="40" h="82">
                  <a:moveTo>
                    <a:pt x="39" y="75"/>
                  </a:moveTo>
                  <a:lnTo>
                    <a:pt x="38" y="75"/>
                  </a:lnTo>
                  <a:lnTo>
                    <a:pt x="37" y="76"/>
                  </a:lnTo>
                  <a:lnTo>
                    <a:pt x="36" y="77"/>
                  </a:lnTo>
                  <a:lnTo>
                    <a:pt x="36" y="77"/>
                  </a:lnTo>
                  <a:lnTo>
                    <a:pt x="34" y="77"/>
                  </a:lnTo>
                  <a:lnTo>
                    <a:pt x="34" y="77"/>
                  </a:lnTo>
                  <a:lnTo>
                    <a:pt x="33" y="78"/>
                  </a:lnTo>
                  <a:lnTo>
                    <a:pt x="33" y="79"/>
                  </a:lnTo>
                  <a:lnTo>
                    <a:pt x="31" y="80"/>
                  </a:lnTo>
                  <a:lnTo>
                    <a:pt x="30" y="80"/>
                  </a:lnTo>
                  <a:lnTo>
                    <a:pt x="29" y="80"/>
                  </a:lnTo>
                  <a:lnTo>
                    <a:pt x="28" y="81"/>
                  </a:lnTo>
                  <a:lnTo>
                    <a:pt x="27" y="71"/>
                  </a:lnTo>
                  <a:lnTo>
                    <a:pt x="25" y="60"/>
                  </a:lnTo>
                  <a:lnTo>
                    <a:pt x="22" y="50"/>
                  </a:lnTo>
                  <a:lnTo>
                    <a:pt x="19" y="39"/>
                  </a:lnTo>
                  <a:lnTo>
                    <a:pt x="15" y="29"/>
                  </a:lnTo>
                  <a:lnTo>
                    <a:pt x="10" y="19"/>
                  </a:lnTo>
                  <a:lnTo>
                    <a:pt x="5" y="10"/>
                  </a:lnTo>
                  <a:lnTo>
                    <a:pt x="0" y="0"/>
                  </a:lnTo>
                  <a:lnTo>
                    <a:pt x="3" y="2"/>
                  </a:lnTo>
                  <a:lnTo>
                    <a:pt x="5" y="2"/>
                  </a:lnTo>
                  <a:lnTo>
                    <a:pt x="7" y="4"/>
                  </a:lnTo>
                  <a:lnTo>
                    <a:pt x="10" y="5"/>
                  </a:lnTo>
                  <a:lnTo>
                    <a:pt x="12" y="6"/>
                  </a:lnTo>
                  <a:lnTo>
                    <a:pt x="14" y="8"/>
                  </a:lnTo>
                  <a:lnTo>
                    <a:pt x="17" y="9"/>
                  </a:lnTo>
                  <a:lnTo>
                    <a:pt x="19" y="10"/>
                  </a:lnTo>
                  <a:lnTo>
                    <a:pt x="23" y="18"/>
                  </a:lnTo>
                  <a:lnTo>
                    <a:pt x="26" y="26"/>
                  </a:lnTo>
                  <a:lnTo>
                    <a:pt x="29" y="34"/>
                  </a:lnTo>
                  <a:lnTo>
                    <a:pt x="32" y="42"/>
                  </a:lnTo>
                  <a:lnTo>
                    <a:pt x="34" y="50"/>
                  </a:lnTo>
                  <a:lnTo>
                    <a:pt x="36" y="59"/>
                  </a:lnTo>
                  <a:lnTo>
                    <a:pt x="38" y="67"/>
                  </a:lnTo>
                  <a:lnTo>
                    <a:pt x="39" y="75"/>
                  </a:lnTo>
                </a:path>
              </a:pathLst>
            </a:custGeom>
            <a:solidFill>
              <a:srgbClr val="404040"/>
            </a:solidFill>
            <a:ln w="9525" cap="rnd">
              <a:noFill/>
              <a:round/>
              <a:headEnd/>
              <a:tailEnd/>
            </a:ln>
            <a:effectLst/>
          </p:spPr>
          <p:txBody>
            <a:bodyPr>
              <a:prstTxWarp prst="textNoShape">
                <a:avLst/>
              </a:prstTxWarp>
            </a:bodyPr>
            <a:lstStyle/>
            <a:p>
              <a:endParaRPr lang="en-US"/>
            </a:p>
          </p:txBody>
        </p:sp>
        <p:sp>
          <p:nvSpPr>
            <p:cNvPr id="36" name="Freeform 31"/>
            <p:cNvSpPr>
              <a:spLocks/>
            </p:cNvSpPr>
            <p:nvPr/>
          </p:nvSpPr>
          <p:spPr bwMode="auto">
            <a:xfrm>
              <a:off x="8077200" y="944563"/>
              <a:ext cx="84138" cy="160337"/>
            </a:xfrm>
            <a:custGeom>
              <a:avLst/>
              <a:gdLst/>
              <a:ahLst/>
              <a:cxnLst>
                <a:cxn ang="0">
                  <a:pos x="52" y="93"/>
                </a:cxn>
                <a:cxn ang="0">
                  <a:pos x="51" y="94"/>
                </a:cxn>
                <a:cxn ang="0">
                  <a:pos x="49" y="95"/>
                </a:cxn>
                <a:cxn ang="0">
                  <a:pos x="48" y="95"/>
                </a:cxn>
                <a:cxn ang="0">
                  <a:pos x="47" y="96"/>
                </a:cxn>
                <a:cxn ang="0">
                  <a:pos x="45" y="97"/>
                </a:cxn>
                <a:cxn ang="0">
                  <a:pos x="43" y="98"/>
                </a:cxn>
                <a:cxn ang="0">
                  <a:pos x="42" y="99"/>
                </a:cxn>
                <a:cxn ang="0">
                  <a:pos x="41" y="100"/>
                </a:cxn>
                <a:cxn ang="0">
                  <a:pos x="40" y="93"/>
                </a:cxn>
                <a:cxn ang="0">
                  <a:pos x="39" y="86"/>
                </a:cxn>
                <a:cxn ang="0">
                  <a:pos x="38" y="79"/>
                </a:cxn>
                <a:cxn ang="0">
                  <a:pos x="37" y="72"/>
                </a:cxn>
                <a:cxn ang="0">
                  <a:pos x="35" y="65"/>
                </a:cxn>
                <a:cxn ang="0">
                  <a:pos x="33" y="58"/>
                </a:cxn>
                <a:cxn ang="0">
                  <a:pos x="31" y="52"/>
                </a:cxn>
                <a:cxn ang="0">
                  <a:pos x="28" y="46"/>
                </a:cxn>
                <a:cxn ang="0">
                  <a:pos x="25" y="39"/>
                </a:cxn>
                <a:cxn ang="0">
                  <a:pos x="23" y="34"/>
                </a:cxn>
                <a:cxn ang="0">
                  <a:pos x="19" y="28"/>
                </a:cxn>
                <a:cxn ang="0">
                  <a:pos x="16" y="22"/>
                </a:cxn>
                <a:cxn ang="0">
                  <a:pos x="12" y="16"/>
                </a:cxn>
                <a:cxn ang="0">
                  <a:pos x="9" y="10"/>
                </a:cxn>
                <a:cxn ang="0">
                  <a:pos x="5" y="5"/>
                </a:cxn>
                <a:cxn ang="0">
                  <a:pos x="0" y="0"/>
                </a:cxn>
                <a:cxn ang="0">
                  <a:pos x="3" y="1"/>
                </a:cxn>
                <a:cxn ang="0">
                  <a:pos x="6" y="2"/>
                </a:cxn>
                <a:cxn ang="0">
                  <a:pos x="9" y="3"/>
                </a:cxn>
                <a:cxn ang="0">
                  <a:pos x="12" y="5"/>
                </a:cxn>
                <a:cxn ang="0">
                  <a:pos x="15" y="6"/>
                </a:cxn>
                <a:cxn ang="0">
                  <a:pos x="18" y="7"/>
                </a:cxn>
                <a:cxn ang="0">
                  <a:pos x="21" y="8"/>
                </a:cxn>
                <a:cxn ang="0">
                  <a:pos x="23" y="10"/>
                </a:cxn>
                <a:cxn ang="0">
                  <a:pos x="29" y="20"/>
                </a:cxn>
                <a:cxn ang="0">
                  <a:pos x="34" y="29"/>
                </a:cxn>
                <a:cxn ang="0">
                  <a:pos x="39" y="39"/>
                </a:cxn>
                <a:cxn ang="0">
                  <a:pos x="43" y="50"/>
                </a:cxn>
                <a:cxn ang="0">
                  <a:pos x="46" y="61"/>
                </a:cxn>
                <a:cxn ang="0">
                  <a:pos x="49" y="72"/>
                </a:cxn>
                <a:cxn ang="0">
                  <a:pos x="51" y="82"/>
                </a:cxn>
                <a:cxn ang="0">
                  <a:pos x="52" y="93"/>
                </a:cxn>
              </a:cxnLst>
              <a:rect l="0" t="0" r="r" b="b"/>
              <a:pathLst>
                <a:path w="53" h="101">
                  <a:moveTo>
                    <a:pt x="52" y="93"/>
                  </a:moveTo>
                  <a:lnTo>
                    <a:pt x="51" y="94"/>
                  </a:lnTo>
                  <a:lnTo>
                    <a:pt x="49" y="95"/>
                  </a:lnTo>
                  <a:lnTo>
                    <a:pt x="48" y="95"/>
                  </a:lnTo>
                  <a:lnTo>
                    <a:pt x="47" y="96"/>
                  </a:lnTo>
                  <a:lnTo>
                    <a:pt x="45" y="97"/>
                  </a:lnTo>
                  <a:lnTo>
                    <a:pt x="43" y="98"/>
                  </a:lnTo>
                  <a:lnTo>
                    <a:pt x="42" y="99"/>
                  </a:lnTo>
                  <a:lnTo>
                    <a:pt x="41" y="100"/>
                  </a:lnTo>
                  <a:lnTo>
                    <a:pt x="40" y="93"/>
                  </a:lnTo>
                  <a:lnTo>
                    <a:pt x="39" y="86"/>
                  </a:lnTo>
                  <a:lnTo>
                    <a:pt x="38" y="79"/>
                  </a:lnTo>
                  <a:lnTo>
                    <a:pt x="37" y="72"/>
                  </a:lnTo>
                  <a:lnTo>
                    <a:pt x="35" y="65"/>
                  </a:lnTo>
                  <a:lnTo>
                    <a:pt x="33" y="58"/>
                  </a:lnTo>
                  <a:lnTo>
                    <a:pt x="31" y="52"/>
                  </a:lnTo>
                  <a:lnTo>
                    <a:pt x="28" y="46"/>
                  </a:lnTo>
                  <a:lnTo>
                    <a:pt x="25" y="39"/>
                  </a:lnTo>
                  <a:lnTo>
                    <a:pt x="23" y="34"/>
                  </a:lnTo>
                  <a:lnTo>
                    <a:pt x="19" y="28"/>
                  </a:lnTo>
                  <a:lnTo>
                    <a:pt x="16" y="22"/>
                  </a:lnTo>
                  <a:lnTo>
                    <a:pt x="12" y="16"/>
                  </a:lnTo>
                  <a:lnTo>
                    <a:pt x="9" y="10"/>
                  </a:lnTo>
                  <a:lnTo>
                    <a:pt x="5" y="5"/>
                  </a:lnTo>
                  <a:lnTo>
                    <a:pt x="0" y="0"/>
                  </a:lnTo>
                  <a:lnTo>
                    <a:pt x="3" y="1"/>
                  </a:lnTo>
                  <a:lnTo>
                    <a:pt x="6" y="2"/>
                  </a:lnTo>
                  <a:lnTo>
                    <a:pt x="9" y="3"/>
                  </a:lnTo>
                  <a:lnTo>
                    <a:pt x="12" y="5"/>
                  </a:lnTo>
                  <a:lnTo>
                    <a:pt x="15" y="6"/>
                  </a:lnTo>
                  <a:lnTo>
                    <a:pt x="18" y="7"/>
                  </a:lnTo>
                  <a:lnTo>
                    <a:pt x="21" y="8"/>
                  </a:lnTo>
                  <a:lnTo>
                    <a:pt x="23" y="10"/>
                  </a:lnTo>
                  <a:lnTo>
                    <a:pt x="29" y="20"/>
                  </a:lnTo>
                  <a:lnTo>
                    <a:pt x="34" y="29"/>
                  </a:lnTo>
                  <a:lnTo>
                    <a:pt x="39" y="39"/>
                  </a:lnTo>
                  <a:lnTo>
                    <a:pt x="43" y="50"/>
                  </a:lnTo>
                  <a:lnTo>
                    <a:pt x="46" y="61"/>
                  </a:lnTo>
                  <a:lnTo>
                    <a:pt x="49" y="72"/>
                  </a:lnTo>
                  <a:lnTo>
                    <a:pt x="51" y="82"/>
                  </a:lnTo>
                  <a:lnTo>
                    <a:pt x="52" y="93"/>
                  </a:lnTo>
                </a:path>
              </a:pathLst>
            </a:custGeom>
            <a:solidFill>
              <a:srgbClr val="505050"/>
            </a:solidFill>
            <a:ln w="9525" cap="rnd">
              <a:noFill/>
              <a:round/>
              <a:headEnd/>
              <a:tailEnd/>
            </a:ln>
            <a:effectLst/>
          </p:spPr>
          <p:txBody>
            <a:bodyPr>
              <a:prstTxWarp prst="textNoShape">
                <a:avLst/>
              </a:prstTxWarp>
            </a:bodyPr>
            <a:lstStyle/>
            <a:p>
              <a:endParaRPr lang="en-US"/>
            </a:p>
          </p:txBody>
        </p:sp>
        <p:sp>
          <p:nvSpPr>
            <p:cNvPr id="37" name="Freeform 32"/>
            <p:cNvSpPr>
              <a:spLocks/>
            </p:cNvSpPr>
            <p:nvPr/>
          </p:nvSpPr>
          <p:spPr bwMode="auto">
            <a:xfrm>
              <a:off x="8026400" y="930275"/>
              <a:ext cx="114300" cy="185738"/>
            </a:xfrm>
            <a:custGeom>
              <a:avLst/>
              <a:gdLst/>
              <a:ahLst/>
              <a:cxnLst>
                <a:cxn ang="0">
                  <a:pos x="71" y="110"/>
                </a:cxn>
                <a:cxn ang="0">
                  <a:pos x="70" y="111"/>
                </a:cxn>
                <a:cxn ang="0">
                  <a:pos x="68" y="111"/>
                </a:cxn>
                <a:cxn ang="0">
                  <a:pos x="67" y="112"/>
                </a:cxn>
                <a:cxn ang="0">
                  <a:pos x="65" y="113"/>
                </a:cxn>
                <a:cxn ang="0">
                  <a:pos x="63" y="114"/>
                </a:cxn>
                <a:cxn ang="0">
                  <a:pos x="62" y="114"/>
                </a:cxn>
                <a:cxn ang="0">
                  <a:pos x="61" y="115"/>
                </a:cxn>
                <a:cxn ang="0">
                  <a:pos x="59" y="116"/>
                </a:cxn>
                <a:cxn ang="0">
                  <a:pos x="59" y="107"/>
                </a:cxn>
                <a:cxn ang="0">
                  <a:pos x="57" y="98"/>
                </a:cxn>
                <a:cxn ang="0">
                  <a:pos x="56" y="90"/>
                </a:cxn>
                <a:cxn ang="0">
                  <a:pos x="54" y="82"/>
                </a:cxn>
                <a:cxn ang="0">
                  <a:pos x="52" y="73"/>
                </a:cxn>
                <a:cxn ang="0">
                  <a:pos x="48" y="66"/>
                </a:cxn>
                <a:cxn ang="0">
                  <a:pos x="45" y="57"/>
                </a:cxn>
                <a:cxn ang="0">
                  <a:pos x="41" y="50"/>
                </a:cxn>
                <a:cxn ang="0">
                  <a:pos x="38" y="43"/>
                </a:cxn>
                <a:cxn ang="0">
                  <a:pos x="34" y="36"/>
                </a:cxn>
                <a:cxn ang="0">
                  <a:pos x="29" y="29"/>
                </a:cxn>
                <a:cxn ang="0">
                  <a:pos x="23" y="22"/>
                </a:cxn>
                <a:cxn ang="0">
                  <a:pos x="19" y="16"/>
                </a:cxn>
                <a:cxn ang="0">
                  <a:pos x="12" y="11"/>
                </a:cxn>
                <a:cxn ang="0">
                  <a:pos x="7" y="5"/>
                </a:cxn>
                <a:cxn ang="0">
                  <a:pos x="0" y="0"/>
                </a:cxn>
                <a:cxn ang="0">
                  <a:pos x="3" y="1"/>
                </a:cxn>
                <a:cxn ang="0">
                  <a:pos x="8" y="2"/>
                </a:cxn>
                <a:cxn ang="0">
                  <a:pos x="11" y="3"/>
                </a:cxn>
                <a:cxn ang="0">
                  <a:pos x="14" y="4"/>
                </a:cxn>
                <a:cxn ang="0">
                  <a:pos x="18" y="5"/>
                </a:cxn>
                <a:cxn ang="0">
                  <a:pos x="22" y="6"/>
                </a:cxn>
                <a:cxn ang="0">
                  <a:pos x="26" y="8"/>
                </a:cxn>
                <a:cxn ang="0">
                  <a:pos x="29" y="9"/>
                </a:cxn>
                <a:cxn ang="0">
                  <a:pos x="34" y="15"/>
                </a:cxn>
                <a:cxn ang="0">
                  <a:pos x="38" y="19"/>
                </a:cxn>
                <a:cxn ang="0">
                  <a:pos x="41" y="26"/>
                </a:cxn>
                <a:cxn ang="0">
                  <a:pos x="45" y="31"/>
                </a:cxn>
                <a:cxn ang="0">
                  <a:pos x="49" y="37"/>
                </a:cxn>
                <a:cxn ang="0">
                  <a:pos x="52" y="43"/>
                </a:cxn>
                <a:cxn ang="0">
                  <a:pos x="55" y="49"/>
                </a:cxn>
                <a:cxn ang="0">
                  <a:pos x="58" y="56"/>
                </a:cxn>
                <a:cxn ang="0">
                  <a:pos x="61" y="62"/>
                </a:cxn>
                <a:cxn ang="0">
                  <a:pos x="63" y="68"/>
                </a:cxn>
                <a:cxn ang="0">
                  <a:pos x="65" y="75"/>
                </a:cxn>
                <a:cxn ang="0">
                  <a:pos x="67" y="82"/>
                </a:cxn>
                <a:cxn ang="0">
                  <a:pos x="68" y="89"/>
                </a:cxn>
                <a:cxn ang="0">
                  <a:pos x="70" y="96"/>
                </a:cxn>
                <a:cxn ang="0">
                  <a:pos x="70" y="103"/>
                </a:cxn>
                <a:cxn ang="0">
                  <a:pos x="71" y="110"/>
                </a:cxn>
              </a:cxnLst>
              <a:rect l="0" t="0" r="r" b="b"/>
              <a:pathLst>
                <a:path w="72" h="117">
                  <a:moveTo>
                    <a:pt x="71" y="110"/>
                  </a:moveTo>
                  <a:lnTo>
                    <a:pt x="70" y="111"/>
                  </a:lnTo>
                  <a:lnTo>
                    <a:pt x="68" y="111"/>
                  </a:lnTo>
                  <a:lnTo>
                    <a:pt x="67" y="112"/>
                  </a:lnTo>
                  <a:lnTo>
                    <a:pt x="65" y="113"/>
                  </a:lnTo>
                  <a:lnTo>
                    <a:pt x="63" y="114"/>
                  </a:lnTo>
                  <a:lnTo>
                    <a:pt x="62" y="114"/>
                  </a:lnTo>
                  <a:lnTo>
                    <a:pt x="61" y="115"/>
                  </a:lnTo>
                  <a:lnTo>
                    <a:pt x="59" y="116"/>
                  </a:lnTo>
                  <a:lnTo>
                    <a:pt x="59" y="107"/>
                  </a:lnTo>
                  <a:lnTo>
                    <a:pt x="57" y="98"/>
                  </a:lnTo>
                  <a:lnTo>
                    <a:pt x="56" y="90"/>
                  </a:lnTo>
                  <a:lnTo>
                    <a:pt x="54" y="82"/>
                  </a:lnTo>
                  <a:lnTo>
                    <a:pt x="52" y="73"/>
                  </a:lnTo>
                  <a:lnTo>
                    <a:pt x="48" y="66"/>
                  </a:lnTo>
                  <a:lnTo>
                    <a:pt x="45" y="57"/>
                  </a:lnTo>
                  <a:lnTo>
                    <a:pt x="41" y="50"/>
                  </a:lnTo>
                  <a:lnTo>
                    <a:pt x="38" y="43"/>
                  </a:lnTo>
                  <a:lnTo>
                    <a:pt x="34" y="36"/>
                  </a:lnTo>
                  <a:lnTo>
                    <a:pt x="29" y="29"/>
                  </a:lnTo>
                  <a:lnTo>
                    <a:pt x="23" y="22"/>
                  </a:lnTo>
                  <a:lnTo>
                    <a:pt x="19" y="16"/>
                  </a:lnTo>
                  <a:lnTo>
                    <a:pt x="12" y="11"/>
                  </a:lnTo>
                  <a:lnTo>
                    <a:pt x="7" y="5"/>
                  </a:lnTo>
                  <a:lnTo>
                    <a:pt x="0" y="0"/>
                  </a:lnTo>
                  <a:lnTo>
                    <a:pt x="3" y="1"/>
                  </a:lnTo>
                  <a:lnTo>
                    <a:pt x="8" y="2"/>
                  </a:lnTo>
                  <a:lnTo>
                    <a:pt x="11" y="3"/>
                  </a:lnTo>
                  <a:lnTo>
                    <a:pt x="14" y="4"/>
                  </a:lnTo>
                  <a:lnTo>
                    <a:pt x="18" y="5"/>
                  </a:lnTo>
                  <a:lnTo>
                    <a:pt x="22" y="6"/>
                  </a:lnTo>
                  <a:lnTo>
                    <a:pt x="26" y="8"/>
                  </a:lnTo>
                  <a:lnTo>
                    <a:pt x="29" y="9"/>
                  </a:lnTo>
                  <a:lnTo>
                    <a:pt x="34" y="15"/>
                  </a:lnTo>
                  <a:lnTo>
                    <a:pt x="38" y="19"/>
                  </a:lnTo>
                  <a:lnTo>
                    <a:pt x="41" y="26"/>
                  </a:lnTo>
                  <a:lnTo>
                    <a:pt x="45" y="31"/>
                  </a:lnTo>
                  <a:lnTo>
                    <a:pt x="49" y="37"/>
                  </a:lnTo>
                  <a:lnTo>
                    <a:pt x="52" y="43"/>
                  </a:lnTo>
                  <a:lnTo>
                    <a:pt x="55" y="49"/>
                  </a:lnTo>
                  <a:lnTo>
                    <a:pt x="58" y="56"/>
                  </a:lnTo>
                  <a:lnTo>
                    <a:pt x="61" y="62"/>
                  </a:lnTo>
                  <a:lnTo>
                    <a:pt x="63" y="68"/>
                  </a:lnTo>
                  <a:lnTo>
                    <a:pt x="65" y="75"/>
                  </a:lnTo>
                  <a:lnTo>
                    <a:pt x="67" y="82"/>
                  </a:lnTo>
                  <a:lnTo>
                    <a:pt x="68" y="89"/>
                  </a:lnTo>
                  <a:lnTo>
                    <a:pt x="70" y="96"/>
                  </a:lnTo>
                  <a:lnTo>
                    <a:pt x="70" y="103"/>
                  </a:lnTo>
                  <a:lnTo>
                    <a:pt x="71" y="110"/>
                  </a:lnTo>
                </a:path>
              </a:pathLst>
            </a:custGeom>
            <a:solidFill>
              <a:srgbClr val="505050"/>
            </a:solidFill>
            <a:ln w="9525" cap="rnd">
              <a:noFill/>
              <a:round/>
              <a:headEnd/>
              <a:tailEnd/>
            </a:ln>
            <a:effectLst/>
          </p:spPr>
          <p:txBody>
            <a:bodyPr>
              <a:prstTxWarp prst="textNoShape">
                <a:avLst/>
              </a:prstTxWarp>
            </a:bodyPr>
            <a:lstStyle/>
            <a:p>
              <a:endParaRPr lang="en-US"/>
            </a:p>
          </p:txBody>
        </p:sp>
        <p:sp>
          <p:nvSpPr>
            <p:cNvPr id="38" name="Freeform 33"/>
            <p:cNvSpPr>
              <a:spLocks/>
            </p:cNvSpPr>
            <p:nvPr/>
          </p:nvSpPr>
          <p:spPr bwMode="auto">
            <a:xfrm>
              <a:off x="7964488" y="920750"/>
              <a:ext cx="155575" cy="203200"/>
            </a:xfrm>
            <a:custGeom>
              <a:avLst/>
              <a:gdLst/>
              <a:ahLst/>
              <a:cxnLst>
                <a:cxn ang="0">
                  <a:pos x="97" y="122"/>
                </a:cxn>
                <a:cxn ang="0">
                  <a:pos x="96" y="122"/>
                </a:cxn>
                <a:cxn ang="0">
                  <a:pos x="93" y="123"/>
                </a:cxn>
                <a:cxn ang="0">
                  <a:pos x="92" y="124"/>
                </a:cxn>
                <a:cxn ang="0">
                  <a:pos x="91" y="124"/>
                </a:cxn>
                <a:cxn ang="0">
                  <a:pos x="89" y="125"/>
                </a:cxn>
                <a:cxn ang="0">
                  <a:pos x="88" y="125"/>
                </a:cxn>
                <a:cxn ang="0">
                  <a:pos x="86" y="126"/>
                </a:cxn>
                <a:cxn ang="0">
                  <a:pos x="85" y="127"/>
                </a:cxn>
                <a:cxn ang="0">
                  <a:pos x="84" y="116"/>
                </a:cxn>
                <a:cxn ang="0">
                  <a:pos x="83" y="106"/>
                </a:cxn>
                <a:cxn ang="0">
                  <a:pos x="81" y="96"/>
                </a:cxn>
                <a:cxn ang="0">
                  <a:pos x="78" y="86"/>
                </a:cxn>
                <a:cxn ang="0">
                  <a:pos x="74" y="76"/>
                </a:cxn>
                <a:cxn ang="0">
                  <a:pos x="70" y="66"/>
                </a:cxn>
                <a:cxn ang="0">
                  <a:pos x="65" y="58"/>
                </a:cxn>
                <a:cxn ang="0">
                  <a:pos x="60" y="49"/>
                </a:cxn>
                <a:cxn ang="0">
                  <a:pos x="55" y="41"/>
                </a:cxn>
                <a:cxn ang="0">
                  <a:pos x="48" y="34"/>
                </a:cxn>
                <a:cxn ang="0">
                  <a:pos x="41" y="26"/>
                </a:cxn>
                <a:cxn ang="0">
                  <a:pos x="34" y="19"/>
                </a:cxn>
                <a:cxn ang="0">
                  <a:pos x="26" y="14"/>
                </a:cxn>
                <a:cxn ang="0">
                  <a:pos x="18" y="9"/>
                </a:cxn>
                <a:cxn ang="0">
                  <a:pos x="9" y="4"/>
                </a:cxn>
                <a:cxn ang="0">
                  <a:pos x="0" y="0"/>
                </a:cxn>
                <a:cxn ang="0">
                  <a:pos x="4" y="0"/>
                </a:cxn>
                <a:cxn ang="0">
                  <a:pos x="9" y="1"/>
                </a:cxn>
                <a:cxn ang="0">
                  <a:pos x="13" y="1"/>
                </a:cxn>
                <a:cxn ang="0">
                  <a:pos x="18" y="2"/>
                </a:cxn>
                <a:cxn ang="0">
                  <a:pos x="23" y="2"/>
                </a:cxn>
                <a:cxn ang="0">
                  <a:pos x="27" y="3"/>
                </a:cxn>
                <a:cxn ang="0">
                  <a:pos x="32" y="4"/>
                </a:cxn>
                <a:cxn ang="0">
                  <a:pos x="36" y="5"/>
                </a:cxn>
                <a:cxn ang="0">
                  <a:pos x="43" y="10"/>
                </a:cxn>
                <a:cxn ang="0">
                  <a:pos x="49" y="16"/>
                </a:cxn>
                <a:cxn ang="0">
                  <a:pos x="55" y="21"/>
                </a:cxn>
                <a:cxn ang="0">
                  <a:pos x="60" y="27"/>
                </a:cxn>
                <a:cxn ang="0">
                  <a:pos x="66" y="34"/>
                </a:cxn>
                <a:cxn ang="0">
                  <a:pos x="71" y="41"/>
                </a:cxn>
                <a:cxn ang="0">
                  <a:pos x="75" y="48"/>
                </a:cxn>
                <a:cxn ang="0">
                  <a:pos x="79" y="55"/>
                </a:cxn>
                <a:cxn ang="0">
                  <a:pos x="83" y="62"/>
                </a:cxn>
                <a:cxn ang="0">
                  <a:pos x="86" y="71"/>
                </a:cxn>
                <a:cxn ang="0">
                  <a:pos x="89" y="79"/>
                </a:cxn>
                <a:cxn ang="0">
                  <a:pos x="91" y="87"/>
                </a:cxn>
                <a:cxn ang="0">
                  <a:pos x="93" y="95"/>
                </a:cxn>
                <a:cxn ang="0">
                  <a:pos x="95" y="104"/>
                </a:cxn>
                <a:cxn ang="0">
                  <a:pos x="96" y="112"/>
                </a:cxn>
                <a:cxn ang="0">
                  <a:pos x="97" y="122"/>
                </a:cxn>
              </a:cxnLst>
              <a:rect l="0" t="0" r="r" b="b"/>
              <a:pathLst>
                <a:path w="98" h="128">
                  <a:moveTo>
                    <a:pt x="97" y="122"/>
                  </a:moveTo>
                  <a:lnTo>
                    <a:pt x="96" y="122"/>
                  </a:lnTo>
                  <a:lnTo>
                    <a:pt x="93" y="123"/>
                  </a:lnTo>
                  <a:lnTo>
                    <a:pt x="92" y="124"/>
                  </a:lnTo>
                  <a:lnTo>
                    <a:pt x="91" y="124"/>
                  </a:lnTo>
                  <a:lnTo>
                    <a:pt x="89" y="125"/>
                  </a:lnTo>
                  <a:lnTo>
                    <a:pt x="88" y="125"/>
                  </a:lnTo>
                  <a:lnTo>
                    <a:pt x="86" y="126"/>
                  </a:lnTo>
                  <a:lnTo>
                    <a:pt x="85" y="127"/>
                  </a:lnTo>
                  <a:lnTo>
                    <a:pt x="84" y="116"/>
                  </a:lnTo>
                  <a:lnTo>
                    <a:pt x="83" y="106"/>
                  </a:lnTo>
                  <a:lnTo>
                    <a:pt x="81" y="96"/>
                  </a:lnTo>
                  <a:lnTo>
                    <a:pt x="78" y="86"/>
                  </a:lnTo>
                  <a:lnTo>
                    <a:pt x="74" y="76"/>
                  </a:lnTo>
                  <a:lnTo>
                    <a:pt x="70" y="66"/>
                  </a:lnTo>
                  <a:lnTo>
                    <a:pt x="65" y="58"/>
                  </a:lnTo>
                  <a:lnTo>
                    <a:pt x="60" y="49"/>
                  </a:lnTo>
                  <a:lnTo>
                    <a:pt x="55" y="41"/>
                  </a:lnTo>
                  <a:lnTo>
                    <a:pt x="48" y="34"/>
                  </a:lnTo>
                  <a:lnTo>
                    <a:pt x="41" y="26"/>
                  </a:lnTo>
                  <a:lnTo>
                    <a:pt x="34" y="19"/>
                  </a:lnTo>
                  <a:lnTo>
                    <a:pt x="26" y="14"/>
                  </a:lnTo>
                  <a:lnTo>
                    <a:pt x="18" y="9"/>
                  </a:lnTo>
                  <a:lnTo>
                    <a:pt x="9" y="4"/>
                  </a:lnTo>
                  <a:lnTo>
                    <a:pt x="0" y="0"/>
                  </a:lnTo>
                  <a:lnTo>
                    <a:pt x="4" y="0"/>
                  </a:lnTo>
                  <a:lnTo>
                    <a:pt x="9" y="1"/>
                  </a:lnTo>
                  <a:lnTo>
                    <a:pt x="13" y="1"/>
                  </a:lnTo>
                  <a:lnTo>
                    <a:pt x="18" y="2"/>
                  </a:lnTo>
                  <a:lnTo>
                    <a:pt x="23" y="2"/>
                  </a:lnTo>
                  <a:lnTo>
                    <a:pt x="27" y="3"/>
                  </a:lnTo>
                  <a:lnTo>
                    <a:pt x="32" y="4"/>
                  </a:lnTo>
                  <a:lnTo>
                    <a:pt x="36" y="5"/>
                  </a:lnTo>
                  <a:lnTo>
                    <a:pt x="43" y="10"/>
                  </a:lnTo>
                  <a:lnTo>
                    <a:pt x="49" y="16"/>
                  </a:lnTo>
                  <a:lnTo>
                    <a:pt x="55" y="21"/>
                  </a:lnTo>
                  <a:lnTo>
                    <a:pt x="60" y="27"/>
                  </a:lnTo>
                  <a:lnTo>
                    <a:pt x="66" y="34"/>
                  </a:lnTo>
                  <a:lnTo>
                    <a:pt x="71" y="41"/>
                  </a:lnTo>
                  <a:lnTo>
                    <a:pt x="75" y="48"/>
                  </a:lnTo>
                  <a:lnTo>
                    <a:pt x="79" y="55"/>
                  </a:lnTo>
                  <a:lnTo>
                    <a:pt x="83" y="62"/>
                  </a:lnTo>
                  <a:lnTo>
                    <a:pt x="86" y="71"/>
                  </a:lnTo>
                  <a:lnTo>
                    <a:pt x="89" y="79"/>
                  </a:lnTo>
                  <a:lnTo>
                    <a:pt x="91" y="87"/>
                  </a:lnTo>
                  <a:lnTo>
                    <a:pt x="93" y="95"/>
                  </a:lnTo>
                  <a:lnTo>
                    <a:pt x="95" y="104"/>
                  </a:lnTo>
                  <a:lnTo>
                    <a:pt x="96" y="112"/>
                  </a:lnTo>
                  <a:lnTo>
                    <a:pt x="97" y="122"/>
                  </a:lnTo>
                </a:path>
              </a:pathLst>
            </a:custGeom>
            <a:solidFill>
              <a:srgbClr val="606060"/>
            </a:solidFill>
            <a:ln w="9525" cap="rnd">
              <a:noFill/>
              <a:round/>
              <a:headEnd/>
              <a:tailEnd/>
            </a:ln>
            <a:effectLst/>
          </p:spPr>
          <p:txBody>
            <a:bodyPr>
              <a:prstTxWarp prst="textNoShape">
                <a:avLst/>
              </a:prstTxWarp>
            </a:bodyPr>
            <a:lstStyle/>
            <a:p>
              <a:endParaRPr lang="en-US"/>
            </a:p>
          </p:txBody>
        </p:sp>
        <p:sp>
          <p:nvSpPr>
            <p:cNvPr id="39" name="Freeform 34"/>
            <p:cNvSpPr>
              <a:spLocks/>
            </p:cNvSpPr>
            <p:nvPr/>
          </p:nvSpPr>
          <p:spPr bwMode="auto">
            <a:xfrm>
              <a:off x="7907338" y="920750"/>
              <a:ext cx="192087" cy="212725"/>
            </a:xfrm>
            <a:custGeom>
              <a:avLst/>
              <a:gdLst/>
              <a:ahLst/>
              <a:cxnLst>
                <a:cxn ang="0">
                  <a:pos x="120" y="128"/>
                </a:cxn>
                <a:cxn ang="0">
                  <a:pos x="118" y="128"/>
                </a:cxn>
                <a:cxn ang="0">
                  <a:pos x="116" y="129"/>
                </a:cxn>
                <a:cxn ang="0">
                  <a:pos x="115" y="130"/>
                </a:cxn>
                <a:cxn ang="0">
                  <a:pos x="113" y="130"/>
                </a:cxn>
                <a:cxn ang="0">
                  <a:pos x="111" y="131"/>
                </a:cxn>
                <a:cxn ang="0">
                  <a:pos x="110" y="131"/>
                </a:cxn>
                <a:cxn ang="0">
                  <a:pos x="108" y="132"/>
                </a:cxn>
                <a:cxn ang="0">
                  <a:pos x="106" y="133"/>
                </a:cxn>
                <a:cxn ang="0">
                  <a:pos x="106" y="120"/>
                </a:cxn>
                <a:cxn ang="0">
                  <a:pos x="105" y="109"/>
                </a:cxn>
                <a:cxn ang="0">
                  <a:pos x="103" y="97"/>
                </a:cxn>
                <a:cxn ang="0">
                  <a:pos x="99" y="86"/>
                </a:cxn>
                <a:cxn ang="0">
                  <a:pos x="95" y="75"/>
                </a:cxn>
                <a:cxn ang="0">
                  <a:pos x="90" y="65"/>
                </a:cxn>
                <a:cxn ang="0">
                  <a:pos x="83" y="56"/>
                </a:cxn>
                <a:cxn ang="0">
                  <a:pos x="77" y="47"/>
                </a:cxn>
                <a:cxn ang="0">
                  <a:pos x="69" y="38"/>
                </a:cxn>
                <a:cxn ang="0">
                  <a:pos x="61" y="31"/>
                </a:cxn>
                <a:cxn ang="0">
                  <a:pos x="52" y="25"/>
                </a:cxn>
                <a:cxn ang="0">
                  <a:pos x="43" y="20"/>
                </a:cxn>
                <a:cxn ang="0">
                  <a:pos x="33" y="15"/>
                </a:cxn>
                <a:cxn ang="0">
                  <a:pos x="22" y="11"/>
                </a:cxn>
                <a:cxn ang="0">
                  <a:pos x="11" y="9"/>
                </a:cxn>
                <a:cxn ang="0">
                  <a:pos x="0" y="7"/>
                </a:cxn>
                <a:cxn ang="0">
                  <a:pos x="4" y="5"/>
                </a:cxn>
                <a:cxn ang="0">
                  <a:pos x="8" y="4"/>
                </a:cxn>
                <a:cxn ang="0">
                  <a:pos x="12" y="3"/>
                </a:cxn>
                <a:cxn ang="0">
                  <a:pos x="16" y="2"/>
                </a:cxn>
                <a:cxn ang="0">
                  <a:pos x="20" y="2"/>
                </a:cxn>
                <a:cxn ang="0">
                  <a:pos x="25" y="1"/>
                </a:cxn>
                <a:cxn ang="0">
                  <a:pos x="29" y="1"/>
                </a:cxn>
                <a:cxn ang="0">
                  <a:pos x="33" y="0"/>
                </a:cxn>
                <a:cxn ang="0">
                  <a:pos x="43" y="4"/>
                </a:cxn>
                <a:cxn ang="0">
                  <a:pos x="51" y="9"/>
                </a:cxn>
                <a:cxn ang="0">
                  <a:pos x="60" y="14"/>
                </a:cxn>
                <a:cxn ang="0">
                  <a:pos x="68" y="20"/>
                </a:cxn>
                <a:cxn ang="0">
                  <a:pos x="75" y="27"/>
                </a:cxn>
                <a:cxn ang="0">
                  <a:pos x="82" y="34"/>
                </a:cxn>
                <a:cxn ang="0">
                  <a:pos x="89" y="41"/>
                </a:cxn>
                <a:cxn ang="0">
                  <a:pos x="95" y="49"/>
                </a:cxn>
                <a:cxn ang="0">
                  <a:pos x="100" y="58"/>
                </a:cxn>
                <a:cxn ang="0">
                  <a:pos x="105" y="67"/>
                </a:cxn>
                <a:cxn ang="0">
                  <a:pos x="109" y="76"/>
                </a:cxn>
                <a:cxn ang="0">
                  <a:pos x="113" y="86"/>
                </a:cxn>
                <a:cxn ang="0">
                  <a:pos x="116" y="96"/>
                </a:cxn>
                <a:cxn ang="0">
                  <a:pos x="118" y="106"/>
                </a:cxn>
                <a:cxn ang="0">
                  <a:pos x="119" y="117"/>
                </a:cxn>
                <a:cxn ang="0">
                  <a:pos x="120" y="128"/>
                </a:cxn>
              </a:cxnLst>
              <a:rect l="0" t="0" r="r" b="b"/>
              <a:pathLst>
                <a:path w="121" h="134">
                  <a:moveTo>
                    <a:pt x="120" y="128"/>
                  </a:moveTo>
                  <a:lnTo>
                    <a:pt x="118" y="128"/>
                  </a:lnTo>
                  <a:lnTo>
                    <a:pt x="116" y="129"/>
                  </a:lnTo>
                  <a:lnTo>
                    <a:pt x="115" y="130"/>
                  </a:lnTo>
                  <a:lnTo>
                    <a:pt x="113" y="130"/>
                  </a:lnTo>
                  <a:lnTo>
                    <a:pt x="111" y="131"/>
                  </a:lnTo>
                  <a:lnTo>
                    <a:pt x="110" y="131"/>
                  </a:lnTo>
                  <a:lnTo>
                    <a:pt x="108" y="132"/>
                  </a:lnTo>
                  <a:lnTo>
                    <a:pt x="106" y="133"/>
                  </a:lnTo>
                  <a:lnTo>
                    <a:pt x="106" y="120"/>
                  </a:lnTo>
                  <a:lnTo>
                    <a:pt x="105" y="109"/>
                  </a:lnTo>
                  <a:lnTo>
                    <a:pt x="103" y="97"/>
                  </a:lnTo>
                  <a:lnTo>
                    <a:pt x="99" y="86"/>
                  </a:lnTo>
                  <a:lnTo>
                    <a:pt x="95" y="75"/>
                  </a:lnTo>
                  <a:lnTo>
                    <a:pt x="90" y="65"/>
                  </a:lnTo>
                  <a:lnTo>
                    <a:pt x="83" y="56"/>
                  </a:lnTo>
                  <a:lnTo>
                    <a:pt x="77" y="47"/>
                  </a:lnTo>
                  <a:lnTo>
                    <a:pt x="69" y="38"/>
                  </a:lnTo>
                  <a:lnTo>
                    <a:pt x="61" y="31"/>
                  </a:lnTo>
                  <a:lnTo>
                    <a:pt x="52" y="25"/>
                  </a:lnTo>
                  <a:lnTo>
                    <a:pt x="43" y="20"/>
                  </a:lnTo>
                  <a:lnTo>
                    <a:pt x="33" y="15"/>
                  </a:lnTo>
                  <a:lnTo>
                    <a:pt x="22" y="11"/>
                  </a:lnTo>
                  <a:lnTo>
                    <a:pt x="11" y="9"/>
                  </a:lnTo>
                  <a:lnTo>
                    <a:pt x="0" y="7"/>
                  </a:lnTo>
                  <a:lnTo>
                    <a:pt x="4" y="5"/>
                  </a:lnTo>
                  <a:lnTo>
                    <a:pt x="8" y="4"/>
                  </a:lnTo>
                  <a:lnTo>
                    <a:pt x="12" y="3"/>
                  </a:lnTo>
                  <a:lnTo>
                    <a:pt x="16" y="2"/>
                  </a:lnTo>
                  <a:lnTo>
                    <a:pt x="20" y="2"/>
                  </a:lnTo>
                  <a:lnTo>
                    <a:pt x="25" y="1"/>
                  </a:lnTo>
                  <a:lnTo>
                    <a:pt x="29" y="1"/>
                  </a:lnTo>
                  <a:lnTo>
                    <a:pt x="33" y="0"/>
                  </a:lnTo>
                  <a:lnTo>
                    <a:pt x="43" y="4"/>
                  </a:lnTo>
                  <a:lnTo>
                    <a:pt x="51" y="9"/>
                  </a:lnTo>
                  <a:lnTo>
                    <a:pt x="60" y="14"/>
                  </a:lnTo>
                  <a:lnTo>
                    <a:pt x="68" y="20"/>
                  </a:lnTo>
                  <a:lnTo>
                    <a:pt x="75" y="27"/>
                  </a:lnTo>
                  <a:lnTo>
                    <a:pt x="82" y="34"/>
                  </a:lnTo>
                  <a:lnTo>
                    <a:pt x="89" y="41"/>
                  </a:lnTo>
                  <a:lnTo>
                    <a:pt x="95" y="49"/>
                  </a:lnTo>
                  <a:lnTo>
                    <a:pt x="100" y="58"/>
                  </a:lnTo>
                  <a:lnTo>
                    <a:pt x="105" y="67"/>
                  </a:lnTo>
                  <a:lnTo>
                    <a:pt x="109" y="76"/>
                  </a:lnTo>
                  <a:lnTo>
                    <a:pt x="113" y="86"/>
                  </a:lnTo>
                  <a:lnTo>
                    <a:pt x="116" y="96"/>
                  </a:lnTo>
                  <a:lnTo>
                    <a:pt x="118" y="106"/>
                  </a:lnTo>
                  <a:lnTo>
                    <a:pt x="119" y="117"/>
                  </a:lnTo>
                  <a:lnTo>
                    <a:pt x="120" y="128"/>
                  </a:lnTo>
                </a:path>
              </a:pathLst>
            </a:custGeom>
            <a:solidFill>
              <a:srgbClr val="707070"/>
            </a:solidFill>
            <a:ln w="9525" cap="rnd">
              <a:noFill/>
              <a:round/>
              <a:headEnd/>
              <a:tailEnd/>
            </a:ln>
            <a:effectLst/>
          </p:spPr>
          <p:txBody>
            <a:bodyPr>
              <a:prstTxWarp prst="textNoShape">
                <a:avLst/>
              </a:prstTxWarp>
            </a:bodyPr>
            <a:lstStyle/>
            <a:p>
              <a:endParaRPr lang="en-US"/>
            </a:p>
          </p:txBody>
        </p:sp>
        <p:sp>
          <p:nvSpPr>
            <p:cNvPr id="40" name="Freeform 35"/>
            <p:cNvSpPr>
              <a:spLocks/>
            </p:cNvSpPr>
            <p:nvPr/>
          </p:nvSpPr>
          <p:spPr bwMode="auto">
            <a:xfrm>
              <a:off x="7874000" y="931863"/>
              <a:ext cx="201613" cy="209550"/>
            </a:xfrm>
            <a:custGeom>
              <a:avLst/>
              <a:gdLst/>
              <a:ahLst/>
              <a:cxnLst>
                <a:cxn ang="0">
                  <a:pos x="20" y="0"/>
                </a:cxn>
                <a:cxn ang="0">
                  <a:pos x="19" y="1"/>
                </a:cxn>
                <a:cxn ang="0">
                  <a:pos x="17" y="2"/>
                </a:cxn>
                <a:cxn ang="0">
                  <a:pos x="16" y="2"/>
                </a:cxn>
                <a:cxn ang="0">
                  <a:pos x="14" y="3"/>
                </a:cxn>
                <a:cxn ang="0">
                  <a:pos x="12" y="5"/>
                </a:cxn>
                <a:cxn ang="0">
                  <a:pos x="10" y="5"/>
                </a:cxn>
                <a:cxn ang="0">
                  <a:pos x="8" y="7"/>
                </a:cxn>
                <a:cxn ang="0">
                  <a:pos x="6" y="8"/>
                </a:cxn>
                <a:cxn ang="0">
                  <a:pos x="5" y="9"/>
                </a:cxn>
                <a:cxn ang="0">
                  <a:pos x="3" y="11"/>
                </a:cxn>
                <a:cxn ang="0">
                  <a:pos x="1" y="13"/>
                </a:cxn>
                <a:cxn ang="0">
                  <a:pos x="0" y="14"/>
                </a:cxn>
                <a:cxn ang="0">
                  <a:pos x="6" y="13"/>
                </a:cxn>
                <a:cxn ang="0">
                  <a:pos x="12" y="13"/>
                </a:cxn>
                <a:cxn ang="0">
                  <a:pos x="17" y="13"/>
                </a:cxn>
                <a:cxn ang="0">
                  <a:pos x="22" y="14"/>
                </a:cxn>
                <a:cxn ang="0">
                  <a:pos x="28" y="15"/>
                </a:cxn>
                <a:cxn ang="0">
                  <a:pos x="34" y="16"/>
                </a:cxn>
                <a:cxn ang="0">
                  <a:pos x="39" y="17"/>
                </a:cxn>
                <a:cxn ang="0">
                  <a:pos x="44" y="19"/>
                </a:cxn>
                <a:cxn ang="0">
                  <a:pos x="49" y="21"/>
                </a:cxn>
                <a:cxn ang="0">
                  <a:pos x="55" y="24"/>
                </a:cxn>
                <a:cxn ang="0">
                  <a:pos x="60" y="26"/>
                </a:cxn>
                <a:cxn ang="0">
                  <a:pos x="64" y="29"/>
                </a:cxn>
                <a:cxn ang="0">
                  <a:pos x="69" y="32"/>
                </a:cxn>
                <a:cxn ang="0">
                  <a:pos x="73" y="36"/>
                </a:cxn>
                <a:cxn ang="0">
                  <a:pos x="78" y="39"/>
                </a:cxn>
                <a:cxn ang="0">
                  <a:pos x="82" y="44"/>
                </a:cxn>
                <a:cxn ang="0">
                  <a:pos x="90" y="53"/>
                </a:cxn>
                <a:cxn ang="0">
                  <a:pos x="96" y="62"/>
                </a:cxn>
                <a:cxn ang="0">
                  <a:pos x="102" y="72"/>
                </a:cxn>
                <a:cxn ang="0">
                  <a:pos x="107" y="83"/>
                </a:cxn>
                <a:cxn ang="0">
                  <a:pos x="110" y="95"/>
                </a:cxn>
                <a:cxn ang="0">
                  <a:pos x="112" y="107"/>
                </a:cxn>
                <a:cxn ang="0">
                  <a:pos x="114" y="118"/>
                </a:cxn>
                <a:cxn ang="0">
                  <a:pos x="114" y="131"/>
                </a:cxn>
                <a:cxn ang="0">
                  <a:pos x="115" y="130"/>
                </a:cxn>
                <a:cxn ang="0">
                  <a:pos x="117" y="129"/>
                </a:cxn>
                <a:cxn ang="0">
                  <a:pos x="119" y="129"/>
                </a:cxn>
                <a:cxn ang="0">
                  <a:pos x="120" y="129"/>
                </a:cxn>
                <a:cxn ang="0">
                  <a:pos x="122" y="128"/>
                </a:cxn>
                <a:cxn ang="0">
                  <a:pos x="123" y="127"/>
                </a:cxn>
                <a:cxn ang="0">
                  <a:pos x="125" y="127"/>
                </a:cxn>
                <a:cxn ang="0">
                  <a:pos x="126" y="126"/>
                </a:cxn>
                <a:cxn ang="0">
                  <a:pos x="126" y="114"/>
                </a:cxn>
                <a:cxn ang="0">
                  <a:pos x="125" y="102"/>
                </a:cxn>
                <a:cxn ang="0">
                  <a:pos x="122" y="90"/>
                </a:cxn>
                <a:cxn ang="0">
                  <a:pos x="119" y="79"/>
                </a:cxn>
                <a:cxn ang="0">
                  <a:pos x="114" y="68"/>
                </a:cxn>
                <a:cxn ang="0">
                  <a:pos x="109" y="58"/>
                </a:cxn>
                <a:cxn ang="0">
                  <a:pos x="103" y="49"/>
                </a:cxn>
                <a:cxn ang="0">
                  <a:pos x="96" y="40"/>
                </a:cxn>
                <a:cxn ang="0">
                  <a:pos x="89" y="31"/>
                </a:cxn>
                <a:cxn ang="0">
                  <a:pos x="81" y="24"/>
                </a:cxn>
                <a:cxn ang="0">
                  <a:pos x="72" y="18"/>
                </a:cxn>
                <a:cxn ang="0">
                  <a:pos x="63" y="13"/>
                </a:cxn>
                <a:cxn ang="0">
                  <a:pos x="53" y="8"/>
                </a:cxn>
                <a:cxn ang="0">
                  <a:pos x="42" y="4"/>
                </a:cxn>
                <a:cxn ang="0">
                  <a:pos x="31" y="2"/>
                </a:cxn>
                <a:cxn ang="0">
                  <a:pos x="20" y="0"/>
                </a:cxn>
              </a:cxnLst>
              <a:rect l="0" t="0" r="r" b="b"/>
              <a:pathLst>
                <a:path w="127" h="132">
                  <a:moveTo>
                    <a:pt x="20" y="0"/>
                  </a:moveTo>
                  <a:lnTo>
                    <a:pt x="19" y="1"/>
                  </a:lnTo>
                  <a:lnTo>
                    <a:pt x="17" y="2"/>
                  </a:lnTo>
                  <a:lnTo>
                    <a:pt x="16" y="2"/>
                  </a:lnTo>
                  <a:lnTo>
                    <a:pt x="14" y="3"/>
                  </a:lnTo>
                  <a:lnTo>
                    <a:pt x="12" y="5"/>
                  </a:lnTo>
                  <a:lnTo>
                    <a:pt x="10" y="5"/>
                  </a:lnTo>
                  <a:lnTo>
                    <a:pt x="8" y="7"/>
                  </a:lnTo>
                  <a:lnTo>
                    <a:pt x="6" y="8"/>
                  </a:lnTo>
                  <a:lnTo>
                    <a:pt x="5" y="9"/>
                  </a:lnTo>
                  <a:lnTo>
                    <a:pt x="3" y="11"/>
                  </a:lnTo>
                  <a:lnTo>
                    <a:pt x="1" y="13"/>
                  </a:lnTo>
                  <a:lnTo>
                    <a:pt x="0" y="14"/>
                  </a:lnTo>
                  <a:lnTo>
                    <a:pt x="6" y="13"/>
                  </a:lnTo>
                  <a:lnTo>
                    <a:pt x="12" y="13"/>
                  </a:lnTo>
                  <a:lnTo>
                    <a:pt x="17" y="13"/>
                  </a:lnTo>
                  <a:lnTo>
                    <a:pt x="22" y="14"/>
                  </a:lnTo>
                  <a:lnTo>
                    <a:pt x="28" y="15"/>
                  </a:lnTo>
                  <a:lnTo>
                    <a:pt x="34" y="16"/>
                  </a:lnTo>
                  <a:lnTo>
                    <a:pt x="39" y="17"/>
                  </a:lnTo>
                  <a:lnTo>
                    <a:pt x="44" y="19"/>
                  </a:lnTo>
                  <a:lnTo>
                    <a:pt x="49" y="21"/>
                  </a:lnTo>
                  <a:lnTo>
                    <a:pt x="55" y="24"/>
                  </a:lnTo>
                  <a:lnTo>
                    <a:pt x="60" y="26"/>
                  </a:lnTo>
                  <a:lnTo>
                    <a:pt x="64" y="29"/>
                  </a:lnTo>
                  <a:lnTo>
                    <a:pt x="69" y="32"/>
                  </a:lnTo>
                  <a:lnTo>
                    <a:pt x="73" y="36"/>
                  </a:lnTo>
                  <a:lnTo>
                    <a:pt x="78" y="39"/>
                  </a:lnTo>
                  <a:lnTo>
                    <a:pt x="82" y="44"/>
                  </a:lnTo>
                  <a:lnTo>
                    <a:pt x="90" y="53"/>
                  </a:lnTo>
                  <a:lnTo>
                    <a:pt x="96" y="62"/>
                  </a:lnTo>
                  <a:lnTo>
                    <a:pt x="102" y="72"/>
                  </a:lnTo>
                  <a:lnTo>
                    <a:pt x="107" y="83"/>
                  </a:lnTo>
                  <a:lnTo>
                    <a:pt x="110" y="95"/>
                  </a:lnTo>
                  <a:lnTo>
                    <a:pt x="112" y="107"/>
                  </a:lnTo>
                  <a:lnTo>
                    <a:pt x="114" y="118"/>
                  </a:lnTo>
                  <a:lnTo>
                    <a:pt x="114" y="131"/>
                  </a:lnTo>
                  <a:lnTo>
                    <a:pt x="115" y="130"/>
                  </a:lnTo>
                  <a:lnTo>
                    <a:pt x="117" y="129"/>
                  </a:lnTo>
                  <a:lnTo>
                    <a:pt x="119" y="129"/>
                  </a:lnTo>
                  <a:lnTo>
                    <a:pt x="120" y="129"/>
                  </a:lnTo>
                  <a:lnTo>
                    <a:pt x="122" y="128"/>
                  </a:lnTo>
                  <a:lnTo>
                    <a:pt x="123" y="127"/>
                  </a:lnTo>
                  <a:lnTo>
                    <a:pt x="125" y="127"/>
                  </a:lnTo>
                  <a:lnTo>
                    <a:pt x="126" y="126"/>
                  </a:lnTo>
                  <a:lnTo>
                    <a:pt x="126" y="114"/>
                  </a:lnTo>
                  <a:lnTo>
                    <a:pt x="125" y="102"/>
                  </a:lnTo>
                  <a:lnTo>
                    <a:pt x="122" y="90"/>
                  </a:lnTo>
                  <a:lnTo>
                    <a:pt x="119" y="79"/>
                  </a:lnTo>
                  <a:lnTo>
                    <a:pt x="114" y="68"/>
                  </a:lnTo>
                  <a:lnTo>
                    <a:pt x="109" y="58"/>
                  </a:lnTo>
                  <a:lnTo>
                    <a:pt x="103" y="49"/>
                  </a:lnTo>
                  <a:lnTo>
                    <a:pt x="96" y="40"/>
                  </a:lnTo>
                  <a:lnTo>
                    <a:pt x="89" y="31"/>
                  </a:lnTo>
                  <a:lnTo>
                    <a:pt x="81" y="24"/>
                  </a:lnTo>
                  <a:lnTo>
                    <a:pt x="72" y="18"/>
                  </a:lnTo>
                  <a:lnTo>
                    <a:pt x="63" y="13"/>
                  </a:lnTo>
                  <a:lnTo>
                    <a:pt x="53" y="8"/>
                  </a:lnTo>
                  <a:lnTo>
                    <a:pt x="42" y="4"/>
                  </a:lnTo>
                  <a:lnTo>
                    <a:pt x="31" y="2"/>
                  </a:lnTo>
                  <a:lnTo>
                    <a:pt x="20" y="0"/>
                  </a:lnTo>
                </a:path>
              </a:pathLst>
            </a:custGeom>
            <a:solidFill>
              <a:srgbClr val="808080"/>
            </a:solidFill>
            <a:ln w="9525" cap="rnd">
              <a:noFill/>
              <a:round/>
              <a:headEnd/>
              <a:tailEnd/>
            </a:ln>
            <a:effectLst/>
          </p:spPr>
          <p:txBody>
            <a:bodyPr>
              <a:prstTxWarp prst="textNoShape">
                <a:avLst/>
              </a:prstTxWarp>
            </a:bodyPr>
            <a:lstStyle/>
            <a:p>
              <a:endParaRPr lang="en-US"/>
            </a:p>
          </p:txBody>
        </p:sp>
        <p:sp>
          <p:nvSpPr>
            <p:cNvPr id="41" name="Freeform 36"/>
            <p:cNvSpPr>
              <a:spLocks/>
            </p:cNvSpPr>
            <p:nvPr/>
          </p:nvSpPr>
          <p:spPr bwMode="auto">
            <a:xfrm>
              <a:off x="7853363" y="955675"/>
              <a:ext cx="201612" cy="193675"/>
            </a:xfrm>
            <a:custGeom>
              <a:avLst/>
              <a:gdLst/>
              <a:ahLst/>
              <a:cxnLst>
                <a:cxn ang="0">
                  <a:pos x="10" y="3"/>
                </a:cxn>
                <a:cxn ang="0">
                  <a:pos x="7" y="7"/>
                </a:cxn>
                <a:cxn ang="0">
                  <a:pos x="4" y="11"/>
                </a:cxn>
                <a:cxn ang="0">
                  <a:pos x="1" y="16"/>
                </a:cxn>
                <a:cxn ang="0">
                  <a:pos x="6" y="16"/>
                </a:cxn>
                <a:cxn ang="0">
                  <a:pos x="17" y="14"/>
                </a:cxn>
                <a:cxn ang="0">
                  <a:pos x="27" y="14"/>
                </a:cxn>
                <a:cxn ang="0">
                  <a:pos x="38" y="16"/>
                </a:cxn>
                <a:cxn ang="0">
                  <a:pos x="49" y="18"/>
                </a:cxn>
                <a:cxn ang="0">
                  <a:pos x="59" y="22"/>
                </a:cxn>
                <a:cxn ang="0">
                  <a:pos x="68" y="27"/>
                </a:cxn>
                <a:cxn ang="0">
                  <a:pos x="78" y="33"/>
                </a:cxn>
                <a:cxn ang="0">
                  <a:pos x="90" y="45"/>
                </a:cxn>
                <a:cxn ang="0">
                  <a:pos x="102" y="64"/>
                </a:cxn>
                <a:cxn ang="0">
                  <a:pos x="110" y="86"/>
                </a:cxn>
                <a:cxn ang="0">
                  <a:pos x="113" y="109"/>
                </a:cxn>
                <a:cxn ang="0">
                  <a:pos x="114" y="121"/>
                </a:cxn>
                <a:cxn ang="0">
                  <a:pos x="117" y="119"/>
                </a:cxn>
                <a:cxn ang="0">
                  <a:pos x="121" y="119"/>
                </a:cxn>
                <a:cxn ang="0">
                  <a:pos x="124" y="118"/>
                </a:cxn>
                <a:cxn ang="0">
                  <a:pos x="126" y="105"/>
                </a:cxn>
                <a:cxn ang="0">
                  <a:pos x="122" y="81"/>
                </a:cxn>
                <a:cxn ang="0">
                  <a:pos x="114" y="59"/>
                </a:cxn>
                <a:cxn ang="0">
                  <a:pos x="102" y="39"/>
                </a:cxn>
                <a:cxn ang="0">
                  <a:pos x="90" y="26"/>
                </a:cxn>
                <a:cxn ang="0">
                  <a:pos x="81" y="19"/>
                </a:cxn>
                <a:cxn ang="0">
                  <a:pos x="72" y="12"/>
                </a:cxn>
                <a:cxn ang="0">
                  <a:pos x="61" y="8"/>
                </a:cxn>
                <a:cxn ang="0">
                  <a:pos x="51" y="4"/>
                </a:cxn>
                <a:cxn ang="0">
                  <a:pos x="40" y="2"/>
                </a:cxn>
                <a:cxn ang="0">
                  <a:pos x="29" y="0"/>
                </a:cxn>
                <a:cxn ang="0">
                  <a:pos x="18" y="0"/>
                </a:cxn>
              </a:cxnLst>
              <a:rect l="0" t="0" r="r" b="b"/>
              <a:pathLst>
                <a:path w="127" h="122">
                  <a:moveTo>
                    <a:pt x="12" y="1"/>
                  </a:moveTo>
                  <a:lnTo>
                    <a:pt x="10" y="3"/>
                  </a:lnTo>
                  <a:lnTo>
                    <a:pt x="9" y="5"/>
                  </a:lnTo>
                  <a:lnTo>
                    <a:pt x="7" y="7"/>
                  </a:lnTo>
                  <a:lnTo>
                    <a:pt x="6" y="9"/>
                  </a:lnTo>
                  <a:lnTo>
                    <a:pt x="4" y="11"/>
                  </a:lnTo>
                  <a:lnTo>
                    <a:pt x="3" y="13"/>
                  </a:lnTo>
                  <a:lnTo>
                    <a:pt x="1" y="16"/>
                  </a:lnTo>
                  <a:lnTo>
                    <a:pt x="0" y="17"/>
                  </a:lnTo>
                  <a:lnTo>
                    <a:pt x="6" y="16"/>
                  </a:lnTo>
                  <a:lnTo>
                    <a:pt x="12" y="15"/>
                  </a:lnTo>
                  <a:lnTo>
                    <a:pt x="17" y="14"/>
                  </a:lnTo>
                  <a:lnTo>
                    <a:pt x="22" y="14"/>
                  </a:lnTo>
                  <a:lnTo>
                    <a:pt x="27" y="14"/>
                  </a:lnTo>
                  <a:lnTo>
                    <a:pt x="33" y="15"/>
                  </a:lnTo>
                  <a:lnTo>
                    <a:pt x="38" y="16"/>
                  </a:lnTo>
                  <a:lnTo>
                    <a:pt x="44" y="16"/>
                  </a:lnTo>
                  <a:lnTo>
                    <a:pt x="49" y="18"/>
                  </a:lnTo>
                  <a:lnTo>
                    <a:pt x="54" y="20"/>
                  </a:lnTo>
                  <a:lnTo>
                    <a:pt x="59" y="22"/>
                  </a:lnTo>
                  <a:lnTo>
                    <a:pt x="64" y="24"/>
                  </a:lnTo>
                  <a:lnTo>
                    <a:pt x="68" y="27"/>
                  </a:lnTo>
                  <a:lnTo>
                    <a:pt x="73" y="30"/>
                  </a:lnTo>
                  <a:lnTo>
                    <a:pt x="78" y="33"/>
                  </a:lnTo>
                  <a:lnTo>
                    <a:pt x="82" y="37"/>
                  </a:lnTo>
                  <a:lnTo>
                    <a:pt x="90" y="45"/>
                  </a:lnTo>
                  <a:lnTo>
                    <a:pt x="96" y="54"/>
                  </a:lnTo>
                  <a:lnTo>
                    <a:pt x="102" y="64"/>
                  </a:lnTo>
                  <a:lnTo>
                    <a:pt x="107" y="75"/>
                  </a:lnTo>
                  <a:lnTo>
                    <a:pt x="110" y="86"/>
                  </a:lnTo>
                  <a:lnTo>
                    <a:pt x="112" y="98"/>
                  </a:lnTo>
                  <a:lnTo>
                    <a:pt x="113" y="109"/>
                  </a:lnTo>
                  <a:lnTo>
                    <a:pt x="112" y="121"/>
                  </a:lnTo>
                  <a:lnTo>
                    <a:pt x="114" y="121"/>
                  </a:lnTo>
                  <a:lnTo>
                    <a:pt x="116" y="120"/>
                  </a:lnTo>
                  <a:lnTo>
                    <a:pt x="117" y="119"/>
                  </a:lnTo>
                  <a:lnTo>
                    <a:pt x="120" y="119"/>
                  </a:lnTo>
                  <a:lnTo>
                    <a:pt x="121" y="119"/>
                  </a:lnTo>
                  <a:lnTo>
                    <a:pt x="122" y="118"/>
                  </a:lnTo>
                  <a:lnTo>
                    <a:pt x="124" y="118"/>
                  </a:lnTo>
                  <a:lnTo>
                    <a:pt x="126" y="117"/>
                  </a:lnTo>
                  <a:lnTo>
                    <a:pt x="126" y="105"/>
                  </a:lnTo>
                  <a:lnTo>
                    <a:pt x="125" y="93"/>
                  </a:lnTo>
                  <a:lnTo>
                    <a:pt x="122" y="81"/>
                  </a:lnTo>
                  <a:lnTo>
                    <a:pt x="119" y="69"/>
                  </a:lnTo>
                  <a:lnTo>
                    <a:pt x="114" y="59"/>
                  </a:lnTo>
                  <a:lnTo>
                    <a:pt x="109" y="48"/>
                  </a:lnTo>
                  <a:lnTo>
                    <a:pt x="102" y="39"/>
                  </a:lnTo>
                  <a:lnTo>
                    <a:pt x="94" y="30"/>
                  </a:lnTo>
                  <a:lnTo>
                    <a:pt x="90" y="26"/>
                  </a:lnTo>
                  <a:lnTo>
                    <a:pt x="86" y="23"/>
                  </a:lnTo>
                  <a:lnTo>
                    <a:pt x="81" y="19"/>
                  </a:lnTo>
                  <a:lnTo>
                    <a:pt x="76" y="16"/>
                  </a:lnTo>
                  <a:lnTo>
                    <a:pt x="72" y="12"/>
                  </a:lnTo>
                  <a:lnTo>
                    <a:pt x="67" y="10"/>
                  </a:lnTo>
                  <a:lnTo>
                    <a:pt x="61" y="8"/>
                  </a:lnTo>
                  <a:lnTo>
                    <a:pt x="56" y="5"/>
                  </a:lnTo>
                  <a:lnTo>
                    <a:pt x="51" y="4"/>
                  </a:lnTo>
                  <a:lnTo>
                    <a:pt x="46" y="2"/>
                  </a:lnTo>
                  <a:lnTo>
                    <a:pt x="40" y="2"/>
                  </a:lnTo>
                  <a:lnTo>
                    <a:pt x="35" y="1"/>
                  </a:lnTo>
                  <a:lnTo>
                    <a:pt x="29" y="0"/>
                  </a:lnTo>
                  <a:lnTo>
                    <a:pt x="24" y="0"/>
                  </a:lnTo>
                  <a:lnTo>
                    <a:pt x="18" y="0"/>
                  </a:lnTo>
                  <a:lnTo>
                    <a:pt x="12" y="1"/>
                  </a:lnTo>
                </a:path>
              </a:pathLst>
            </a:custGeom>
            <a:solidFill>
              <a:srgbClr val="808080"/>
            </a:solidFill>
            <a:ln w="9525" cap="rnd">
              <a:noFill/>
              <a:round/>
              <a:headEnd/>
              <a:tailEnd/>
            </a:ln>
            <a:effectLst/>
          </p:spPr>
          <p:txBody>
            <a:bodyPr>
              <a:prstTxWarp prst="textNoShape">
                <a:avLst/>
              </a:prstTxWarp>
            </a:bodyPr>
            <a:lstStyle/>
            <a:p>
              <a:endParaRPr lang="en-US"/>
            </a:p>
          </p:txBody>
        </p:sp>
        <p:sp>
          <p:nvSpPr>
            <p:cNvPr id="42" name="Freeform 37"/>
            <p:cNvSpPr>
              <a:spLocks/>
            </p:cNvSpPr>
            <p:nvPr/>
          </p:nvSpPr>
          <p:spPr bwMode="auto">
            <a:xfrm>
              <a:off x="7842250" y="979488"/>
              <a:ext cx="190500" cy="173037"/>
            </a:xfrm>
            <a:custGeom>
              <a:avLst/>
              <a:gdLst/>
              <a:ahLst/>
              <a:cxnLst>
                <a:cxn ang="0">
                  <a:pos x="6" y="3"/>
                </a:cxn>
                <a:cxn ang="0">
                  <a:pos x="4" y="8"/>
                </a:cxn>
                <a:cxn ang="0">
                  <a:pos x="2" y="11"/>
                </a:cxn>
                <a:cxn ang="0">
                  <a:pos x="1" y="16"/>
                </a:cxn>
                <a:cxn ang="0">
                  <a:pos x="0" y="20"/>
                </a:cxn>
                <a:cxn ang="0">
                  <a:pos x="4" y="18"/>
                </a:cxn>
                <a:cxn ang="0">
                  <a:pos x="10" y="16"/>
                </a:cxn>
                <a:cxn ang="0">
                  <a:pos x="15" y="15"/>
                </a:cxn>
                <a:cxn ang="0">
                  <a:pos x="20" y="14"/>
                </a:cxn>
                <a:cxn ang="0">
                  <a:pos x="25" y="14"/>
                </a:cxn>
                <a:cxn ang="0">
                  <a:pos x="30" y="13"/>
                </a:cxn>
                <a:cxn ang="0">
                  <a:pos x="35" y="14"/>
                </a:cxn>
                <a:cxn ang="0">
                  <a:pos x="40" y="14"/>
                </a:cxn>
                <a:cxn ang="0">
                  <a:pos x="45" y="15"/>
                </a:cxn>
                <a:cxn ang="0">
                  <a:pos x="50" y="16"/>
                </a:cxn>
                <a:cxn ang="0">
                  <a:pos x="55" y="18"/>
                </a:cxn>
                <a:cxn ang="0">
                  <a:pos x="60" y="20"/>
                </a:cxn>
                <a:cxn ang="0">
                  <a:pos x="64" y="22"/>
                </a:cxn>
                <a:cxn ang="0">
                  <a:pos x="69" y="25"/>
                </a:cxn>
                <a:cxn ang="0">
                  <a:pos x="74" y="28"/>
                </a:cxn>
                <a:cxn ang="0">
                  <a:pos x="78" y="31"/>
                </a:cxn>
                <a:cxn ang="0">
                  <a:pos x="85" y="38"/>
                </a:cxn>
                <a:cxn ang="0">
                  <a:pos x="92" y="46"/>
                </a:cxn>
                <a:cxn ang="0">
                  <a:pos x="97" y="55"/>
                </a:cxn>
                <a:cxn ang="0">
                  <a:pos x="102" y="65"/>
                </a:cxn>
                <a:cxn ang="0">
                  <a:pos x="105" y="75"/>
                </a:cxn>
                <a:cxn ang="0">
                  <a:pos x="106" y="87"/>
                </a:cxn>
                <a:cxn ang="0">
                  <a:pos x="107" y="97"/>
                </a:cxn>
                <a:cxn ang="0">
                  <a:pos x="105" y="108"/>
                </a:cxn>
                <a:cxn ang="0">
                  <a:pos x="107" y="108"/>
                </a:cxn>
                <a:cxn ang="0">
                  <a:pos x="109" y="107"/>
                </a:cxn>
                <a:cxn ang="0">
                  <a:pos x="110" y="107"/>
                </a:cxn>
                <a:cxn ang="0">
                  <a:pos x="112" y="106"/>
                </a:cxn>
                <a:cxn ang="0">
                  <a:pos x="114" y="106"/>
                </a:cxn>
                <a:cxn ang="0">
                  <a:pos x="115" y="106"/>
                </a:cxn>
                <a:cxn ang="0">
                  <a:pos x="117" y="106"/>
                </a:cxn>
                <a:cxn ang="0">
                  <a:pos x="118" y="105"/>
                </a:cxn>
                <a:cxn ang="0">
                  <a:pos x="119" y="93"/>
                </a:cxn>
                <a:cxn ang="0">
                  <a:pos x="118" y="82"/>
                </a:cxn>
                <a:cxn ang="0">
                  <a:pos x="116" y="70"/>
                </a:cxn>
                <a:cxn ang="0">
                  <a:pos x="113" y="60"/>
                </a:cxn>
                <a:cxn ang="0">
                  <a:pos x="108" y="49"/>
                </a:cxn>
                <a:cxn ang="0">
                  <a:pos x="102" y="39"/>
                </a:cxn>
                <a:cxn ang="0">
                  <a:pos x="96" y="31"/>
                </a:cxn>
                <a:cxn ang="0">
                  <a:pos x="88" y="22"/>
                </a:cxn>
                <a:cxn ang="0">
                  <a:pos x="84" y="18"/>
                </a:cxn>
                <a:cxn ang="0">
                  <a:pos x="79" y="15"/>
                </a:cxn>
                <a:cxn ang="0">
                  <a:pos x="74" y="12"/>
                </a:cxn>
                <a:cxn ang="0">
                  <a:pos x="70" y="10"/>
                </a:cxn>
                <a:cxn ang="0">
                  <a:pos x="65" y="8"/>
                </a:cxn>
                <a:cxn ang="0">
                  <a:pos x="60" y="5"/>
                </a:cxn>
                <a:cxn ang="0">
                  <a:pos x="55" y="4"/>
                </a:cxn>
                <a:cxn ang="0">
                  <a:pos x="50" y="2"/>
                </a:cxn>
                <a:cxn ang="0">
                  <a:pos x="44" y="2"/>
                </a:cxn>
                <a:cxn ang="0">
                  <a:pos x="39" y="1"/>
                </a:cxn>
                <a:cxn ang="0">
                  <a:pos x="33" y="0"/>
                </a:cxn>
                <a:cxn ang="0">
                  <a:pos x="28" y="0"/>
                </a:cxn>
                <a:cxn ang="0">
                  <a:pos x="22" y="0"/>
                </a:cxn>
                <a:cxn ang="0">
                  <a:pos x="17" y="1"/>
                </a:cxn>
                <a:cxn ang="0">
                  <a:pos x="12" y="2"/>
                </a:cxn>
                <a:cxn ang="0">
                  <a:pos x="6" y="3"/>
                </a:cxn>
              </a:cxnLst>
              <a:rect l="0" t="0" r="r" b="b"/>
              <a:pathLst>
                <a:path w="120" h="109">
                  <a:moveTo>
                    <a:pt x="6" y="3"/>
                  </a:moveTo>
                  <a:lnTo>
                    <a:pt x="4" y="8"/>
                  </a:lnTo>
                  <a:lnTo>
                    <a:pt x="2" y="11"/>
                  </a:lnTo>
                  <a:lnTo>
                    <a:pt x="1" y="16"/>
                  </a:lnTo>
                  <a:lnTo>
                    <a:pt x="0" y="20"/>
                  </a:lnTo>
                  <a:lnTo>
                    <a:pt x="4" y="18"/>
                  </a:lnTo>
                  <a:lnTo>
                    <a:pt x="10" y="16"/>
                  </a:lnTo>
                  <a:lnTo>
                    <a:pt x="15" y="15"/>
                  </a:lnTo>
                  <a:lnTo>
                    <a:pt x="20" y="14"/>
                  </a:lnTo>
                  <a:lnTo>
                    <a:pt x="25" y="14"/>
                  </a:lnTo>
                  <a:lnTo>
                    <a:pt x="30" y="13"/>
                  </a:lnTo>
                  <a:lnTo>
                    <a:pt x="35" y="14"/>
                  </a:lnTo>
                  <a:lnTo>
                    <a:pt x="40" y="14"/>
                  </a:lnTo>
                  <a:lnTo>
                    <a:pt x="45" y="15"/>
                  </a:lnTo>
                  <a:lnTo>
                    <a:pt x="50" y="16"/>
                  </a:lnTo>
                  <a:lnTo>
                    <a:pt x="55" y="18"/>
                  </a:lnTo>
                  <a:lnTo>
                    <a:pt x="60" y="20"/>
                  </a:lnTo>
                  <a:lnTo>
                    <a:pt x="64" y="22"/>
                  </a:lnTo>
                  <a:lnTo>
                    <a:pt x="69" y="25"/>
                  </a:lnTo>
                  <a:lnTo>
                    <a:pt x="74" y="28"/>
                  </a:lnTo>
                  <a:lnTo>
                    <a:pt x="78" y="31"/>
                  </a:lnTo>
                  <a:lnTo>
                    <a:pt x="85" y="38"/>
                  </a:lnTo>
                  <a:lnTo>
                    <a:pt x="92" y="46"/>
                  </a:lnTo>
                  <a:lnTo>
                    <a:pt x="97" y="55"/>
                  </a:lnTo>
                  <a:lnTo>
                    <a:pt x="102" y="65"/>
                  </a:lnTo>
                  <a:lnTo>
                    <a:pt x="105" y="75"/>
                  </a:lnTo>
                  <a:lnTo>
                    <a:pt x="106" y="87"/>
                  </a:lnTo>
                  <a:lnTo>
                    <a:pt x="107" y="97"/>
                  </a:lnTo>
                  <a:lnTo>
                    <a:pt x="105" y="108"/>
                  </a:lnTo>
                  <a:lnTo>
                    <a:pt x="107" y="108"/>
                  </a:lnTo>
                  <a:lnTo>
                    <a:pt x="109" y="107"/>
                  </a:lnTo>
                  <a:lnTo>
                    <a:pt x="110" y="107"/>
                  </a:lnTo>
                  <a:lnTo>
                    <a:pt x="112" y="106"/>
                  </a:lnTo>
                  <a:lnTo>
                    <a:pt x="114" y="106"/>
                  </a:lnTo>
                  <a:lnTo>
                    <a:pt x="115" y="106"/>
                  </a:lnTo>
                  <a:lnTo>
                    <a:pt x="117" y="106"/>
                  </a:lnTo>
                  <a:lnTo>
                    <a:pt x="118" y="105"/>
                  </a:lnTo>
                  <a:lnTo>
                    <a:pt x="119" y="93"/>
                  </a:lnTo>
                  <a:lnTo>
                    <a:pt x="118" y="82"/>
                  </a:lnTo>
                  <a:lnTo>
                    <a:pt x="116" y="70"/>
                  </a:lnTo>
                  <a:lnTo>
                    <a:pt x="113" y="60"/>
                  </a:lnTo>
                  <a:lnTo>
                    <a:pt x="108" y="49"/>
                  </a:lnTo>
                  <a:lnTo>
                    <a:pt x="102" y="39"/>
                  </a:lnTo>
                  <a:lnTo>
                    <a:pt x="96" y="31"/>
                  </a:lnTo>
                  <a:lnTo>
                    <a:pt x="88" y="22"/>
                  </a:lnTo>
                  <a:lnTo>
                    <a:pt x="84" y="18"/>
                  </a:lnTo>
                  <a:lnTo>
                    <a:pt x="79" y="15"/>
                  </a:lnTo>
                  <a:lnTo>
                    <a:pt x="74" y="12"/>
                  </a:lnTo>
                  <a:lnTo>
                    <a:pt x="70" y="10"/>
                  </a:lnTo>
                  <a:lnTo>
                    <a:pt x="65" y="8"/>
                  </a:lnTo>
                  <a:lnTo>
                    <a:pt x="60" y="5"/>
                  </a:lnTo>
                  <a:lnTo>
                    <a:pt x="55" y="4"/>
                  </a:lnTo>
                  <a:lnTo>
                    <a:pt x="50" y="2"/>
                  </a:lnTo>
                  <a:lnTo>
                    <a:pt x="44" y="2"/>
                  </a:lnTo>
                  <a:lnTo>
                    <a:pt x="39" y="1"/>
                  </a:lnTo>
                  <a:lnTo>
                    <a:pt x="33" y="0"/>
                  </a:lnTo>
                  <a:lnTo>
                    <a:pt x="28" y="0"/>
                  </a:lnTo>
                  <a:lnTo>
                    <a:pt x="22" y="0"/>
                  </a:lnTo>
                  <a:lnTo>
                    <a:pt x="17" y="1"/>
                  </a:lnTo>
                  <a:lnTo>
                    <a:pt x="12" y="2"/>
                  </a:lnTo>
                  <a:lnTo>
                    <a:pt x="6" y="3"/>
                  </a:lnTo>
                </a:path>
              </a:pathLst>
            </a:custGeom>
            <a:solidFill>
              <a:srgbClr val="808080"/>
            </a:solidFill>
            <a:ln w="9525" cap="rnd">
              <a:noFill/>
              <a:round/>
              <a:headEnd/>
              <a:tailEnd/>
            </a:ln>
            <a:effectLst/>
          </p:spPr>
          <p:txBody>
            <a:bodyPr>
              <a:prstTxWarp prst="textNoShape">
                <a:avLst/>
              </a:prstTxWarp>
            </a:bodyPr>
            <a:lstStyle/>
            <a:p>
              <a:endParaRPr lang="en-US"/>
            </a:p>
          </p:txBody>
        </p:sp>
        <p:sp>
          <p:nvSpPr>
            <p:cNvPr id="43" name="Freeform 38"/>
            <p:cNvSpPr>
              <a:spLocks/>
            </p:cNvSpPr>
            <p:nvPr/>
          </p:nvSpPr>
          <p:spPr bwMode="auto">
            <a:xfrm>
              <a:off x="7839075" y="1001713"/>
              <a:ext cx="173038" cy="155575"/>
            </a:xfrm>
            <a:custGeom>
              <a:avLst/>
              <a:gdLst/>
              <a:ahLst/>
              <a:cxnLst>
                <a:cxn ang="0">
                  <a:pos x="3" y="7"/>
                </a:cxn>
                <a:cxn ang="0">
                  <a:pos x="1" y="11"/>
                </a:cxn>
                <a:cxn ang="0">
                  <a:pos x="1" y="15"/>
                </a:cxn>
                <a:cxn ang="0">
                  <a:pos x="1" y="19"/>
                </a:cxn>
                <a:cxn ang="0">
                  <a:pos x="0" y="24"/>
                </a:cxn>
                <a:cxn ang="0">
                  <a:pos x="4" y="21"/>
                </a:cxn>
                <a:cxn ang="0">
                  <a:pos x="9" y="19"/>
                </a:cxn>
                <a:cxn ang="0">
                  <a:pos x="14" y="18"/>
                </a:cxn>
                <a:cxn ang="0">
                  <a:pos x="18" y="16"/>
                </a:cxn>
                <a:cxn ang="0">
                  <a:pos x="22" y="15"/>
                </a:cxn>
                <a:cxn ang="0">
                  <a:pos x="27" y="14"/>
                </a:cxn>
                <a:cxn ang="0">
                  <a:pos x="31" y="14"/>
                </a:cxn>
                <a:cxn ang="0">
                  <a:pos x="36" y="14"/>
                </a:cxn>
                <a:cxn ang="0">
                  <a:pos x="41" y="15"/>
                </a:cxn>
                <a:cxn ang="0">
                  <a:pos x="45" y="15"/>
                </a:cxn>
                <a:cxn ang="0">
                  <a:pos x="49" y="16"/>
                </a:cxn>
                <a:cxn ang="0">
                  <a:pos x="53" y="18"/>
                </a:cxn>
                <a:cxn ang="0">
                  <a:pos x="58" y="19"/>
                </a:cxn>
                <a:cxn ang="0">
                  <a:pos x="62" y="21"/>
                </a:cxn>
                <a:cxn ang="0">
                  <a:pos x="66" y="24"/>
                </a:cxn>
                <a:cxn ang="0">
                  <a:pos x="70" y="27"/>
                </a:cxn>
                <a:cxn ang="0">
                  <a:pos x="77" y="34"/>
                </a:cxn>
                <a:cxn ang="0">
                  <a:pos x="83" y="41"/>
                </a:cxn>
                <a:cxn ang="0">
                  <a:pos x="88" y="49"/>
                </a:cxn>
                <a:cxn ang="0">
                  <a:pos x="92" y="58"/>
                </a:cxn>
                <a:cxn ang="0">
                  <a:pos x="94" y="68"/>
                </a:cxn>
                <a:cxn ang="0">
                  <a:pos x="95" y="77"/>
                </a:cxn>
                <a:cxn ang="0">
                  <a:pos x="95" y="87"/>
                </a:cxn>
                <a:cxn ang="0">
                  <a:pos x="94" y="97"/>
                </a:cxn>
                <a:cxn ang="0">
                  <a:pos x="95" y="97"/>
                </a:cxn>
                <a:cxn ang="0">
                  <a:pos x="97" y="97"/>
                </a:cxn>
                <a:cxn ang="0">
                  <a:pos x="98" y="96"/>
                </a:cxn>
                <a:cxn ang="0">
                  <a:pos x="100" y="96"/>
                </a:cxn>
                <a:cxn ang="0">
                  <a:pos x="102" y="96"/>
                </a:cxn>
                <a:cxn ang="0">
                  <a:pos x="104" y="95"/>
                </a:cxn>
                <a:cxn ang="0">
                  <a:pos x="105" y="95"/>
                </a:cxn>
                <a:cxn ang="0">
                  <a:pos x="107" y="95"/>
                </a:cxn>
                <a:cxn ang="0">
                  <a:pos x="108" y="84"/>
                </a:cxn>
                <a:cxn ang="0">
                  <a:pos x="107" y="73"/>
                </a:cxn>
                <a:cxn ang="0">
                  <a:pos x="106" y="62"/>
                </a:cxn>
                <a:cxn ang="0">
                  <a:pos x="103" y="52"/>
                </a:cxn>
                <a:cxn ang="0">
                  <a:pos x="99" y="42"/>
                </a:cxn>
                <a:cxn ang="0">
                  <a:pos x="93" y="33"/>
                </a:cxn>
                <a:cxn ang="0">
                  <a:pos x="87" y="25"/>
                </a:cxn>
                <a:cxn ang="0">
                  <a:pos x="80" y="18"/>
                </a:cxn>
                <a:cxn ang="0">
                  <a:pos x="75" y="15"/>
                </a:cxn>
                <a:cxn ang="0">
                  <a:pos x="71" y="11"/>
                </a:cxn>
                <a:cxn ang="0">
                  <a:pos x="66" y="9"/>
                </a:cxn>
                <a:cxn ang="0">
                  <a:pos x="62" y="7"/>
                </a:cxn>
                <a:cxn ang="0">
                  <a:pos x="57" y="5"/>
                </a:cxn>
                <a:cxn ang="0">
                  <a:pos x="53" y="3"/>
                </a:cxn>
                <a:cxn ang="0">
                  <a:pos x="48" y="2"/>
                </a:cxn>
                <a:cxn ang="0">
                  <a:pos x="43" y="1"/>
                </a:cxn>
                <a:cxn ang="0">
                  <a:pos x="38" y="1"/>
                </a:cxn>
                <a:cxn ang="0">
                  <a:pos x="33" y="0"/>
                </a:cxn>
                <a:cxn ang="0">
                  <a:pos x="28" y="1"/>
                </a:cxn>
                <a:cxn ang="0">
                  <a:pos x="23" y="1"/>
                </a:cxn>
                <a:cxn ang="0">
                  <a:pos x="18" y="2"/>
                </a:cxn>
                <a:cxn ang="0">
                  <a:pos x="13" y="3"/>
                </a:cxn>
                <a:cxn ang="0">
                  <a:pos x="7" y="5"/>
                </a:cxn>
                <a:cxn ang="0">
                  <a:pos x="3" y="7"/>
                </a:cxn>
              </a:cxnLst>
              <a:rect l="0" t="0" r="r" b="b"/>
              <a:pathLst>
                <a:path w="109" h="98">
                  <a:moveTo>
                    <a:pt x="3" y="7"/>
                  </a:moveTo>
                  <a:lnTo>
                    <a:pt x="1" y="11"/>
                  </a:lnTo>
                  <a:lnTo>
                    <a:pt x="1" y="15"/>
                  </a:lnTo>
                  <a:lnTo>
                    <a:pt x="1" y="19"/>
                  </a:lnTo>
                  <a:lnTo>
                    <a:pt x="0" y="24"/>
                  </a:lnTo>
                  <a:lnTo>
                    <a:pt x="4" y="21"/>
                  </a:lnTo>
                  <a:lnTo>
                    <a:pt x="9" y="19"/>
                  </a:lnTo>
                  <a:lnTo>
                    <a:pt x="14" y="18"/>
                  </a:lnTo>
                  <a:lnTo>
                    <a:pt x="18" y="16"/>
                  </a:lnTo>
                  <a:lnTo>
                    <a:pt x="22" y="15"/>
                  </a:lnTo>
                  <a:lnTo>
                    <a:pt x="27" y="14"/>
                  </a:lnTo>
                  <a:lnTo>
                    <a:pt x="31" y="14"/>
                  </a:lnTo>
                  <a:lnTo>
                    <a:pt x="36" y="14"/>
                  </a:lnTo>
                  <a:lnTo>
                    <a:pt x="41" y="15"/>
                  </a:lnTo>
                  <a:lnTo>
                    <a:pt x="45" y="15"/>
                  </a:lnTo>
                  <a:lnTo>
                    <a:pt x="49" y="16"/>
                  </a:lnTo>
                  <a:lnTo>
                    <a:pt x="53" y="18"/>
                  </a:lnTo>
                  <a:lnTo>
                    <a:pt x="58" y="19"/>
                  </a:lnTo>
                  <a:lnTo>
                    <a:pt x="62" y="21"/>
                  </a:lnTo>
                  <a:lnTo>
                    <a:pt x="66" y="24"/>
                  </a:lnTo>
                  <a:lnTo>
                    <a:pt x="70" y="27"/>
                  </a:lnTo>
                  <a:lnTo>
                    <a:pt x="77" y="34"/>
                  </a:lnTo>
                  <a:lnTo>
                    <a:pt x="83" y="41"/>
                  </a:lnTo>
                  <a:lnTo>
                    <a:pt x="88" y="49"/>
                  </a:lnTo>
                  <a:lnTo>
                    <a:pt x="92" y="58"/>
                  </a:lnTo>
                  <a:lnTo>
                    <a:pt x="94" y="68"/>
                  </a:lnTo>
                  <a:lnTo>
                    <a:pt x="95" y="77"/>
                  </a:lnTo>
                  <a:lnTo>
                    <a:pt x="95" y="87"/>
                  </a:lnTo>
                  <a:lnTo>
                    <a:pt x="94" y="97"/>
                  </a:lnTo>
                  <a:lnTo>
                    <a:pt x="95" y="97"/>
                  </a:lnTo>
                  <a:lnTo>
                    <a:pt x="97" y="97"/>
                  </a:lnTo>
                  <a:lnTo>
                    <a:pt x="98" y="96"/>
                  </a:lnTo>
                  <a:lnTo>
                    <a:pt x="100" y="96"/>
                  </a:lnTo>
                  <a:lnTo>
                    <a:pt x="102" y="96"/>
                  </a:lnTo>
                  <a:lnTo>
                    <a:pt x="104" y="95"/>
                  </a:lnTo>
                  <a:lnTo>
                    <a:pt x="105" y="95"/>
                  </a:lnTo>
                  <a:lnTo>
                    <a:pt x="107" y="95"/>
                  </a:lnTo>
                  <a:lnTo>
                    <a:pt x="108" y="84"/>
                  </a:lnTo>
                  <a:lnTo>
                    <a:pt x="107" y="73"/>
                  </a:lnTo>
                  <a:lnTo>
                    <a:pt x="106" y="62"/>
                  </a:lnTo>
                  <a:lnTo>
                    <a:pt x="103" y="52"/>
                  </a:lnTo>
                  <a:lnTo>
                    <a:pt x="99" y="42"/>
                  </a:lnTo>
                  <a:lnTo>
                    <a:pt x="93" y="33"/>
                  </a:lnTo>
                  <a:lnTo>
                    <a:pt x="87" y="25"/>
                  </a:lnTo>
                  <a:lnTo>
                    <a:pt x="80" y="18"/>
                  </a:lnTo>
                  <a:lnTo>
                    <a:pt x="75" y="15"/>
                  </a:lnTo>
                  <a:lnTo>
                    <a:pt x="71" y="11"/>
                  </a:lnTo>
                  <a:lnTo>
                    <a:pt x="66" y="9"/>
                  </a:lnTo>
                  <a:lnTo>
                    <a:pt x="62" y="7"/>
                  </a:lnTo>
                  <a:lnTo>
                    <a:pt x="57" y="5"/>
                  </a:lnTo>
                  <a:lnTo>
                    <a:pt x="53" y="3"/>
                  </a:lnTo>
                  <a:lnTo>
                    <a:pt x="48" y="2"/>
                  </a:lnTo>
                  <a:lnTo>
                    <a:pt x="43" y="1"/>
                  </a:lnTo>
                  <a:lnTo>
                    <a:pt x="38" y="1"/>
                  </a:lnTo>
                  <a:lnTo>
                    <a:pt x="33" y="0"/>
                  </a:lnTo>
                  <a:lnTo>
                    <a:pt x="28" y="1"/>
                  </a:lnTo>
                  <a:lnTo>
                    <a:pt x="23" y="1"/>
                  </a:lnTo>
                  <a:lnTo>
                    <a:pt x="18" y="2"/>
                  </a:lnTo>
                  <a:lnTo>
                    <a:pt x="13" y="3"/>
                  </a:lnTo>
                  <a:lnTo>
                    <a:pt x="7" y="5"/>
                  </a:lnTo>
                  <a:lnTo>
                    <a:pt x="3" y="7"/>
                  </a:lnTo>
                </a:path>
              </a:pathLst>
            </a:custGeom>
            <a:solidFill>
              <a:srgbClr val="909090"/>
            </a:solidFill>
            <a:ln w="9525" cap="rnd">
              <a:noFill/>
              <a:round/>
              <a:headEnd/>
              <a:tailEnd/>
            </a:ln>
            <a:effectLst/>
          </p:spPr>
          <p:txBody>
            <a:bodyPr>
              <a:prstTxWarp prst="textNoShape">
                <a:avLst/>
              </a:prstTxWarp>
            </a:bodyPr>
            <a:lstStyle/>
            <a:p>
              <a:endParaRPr lang="en-US"/>
            </a:p>
          </p:txBody>
        </p:sp>
        <p:sp>
          <p:nvSpPr>
            <p:cNvPr id="44" name="Freeform 39"/>
            <p:cNvSpPr>
              <a:spLocks/>
            </p:cNvSpPr>
            <p:nvPr/>
          </p:nvSpPr>
          <p:spPr bwMode="auto">
            <a:xfrm>
              <a:off x="7839075" y="1025525"/>
              <a:ext cx="152400" cy="134938"/>
            </a:xfrm>
            <a:custGeom>
              <a:avLst/>
              <a:gdLst/>
              <a:ahLst/>
              <a:cxnLst>
                <a:cxn ang="0">
                  <a:pos x="0" y="10"/>
                </a:cxn>
                <a:cxn ang="0">
                  <a:pos x="0" y="14"/>
                </a:cxn>
                <a:cxn ang="0">
                  <a:pos x="1" y="17"/>
                </a:cxn>
                <a:cxn ang="0">
                  <a:pos x="1" y="21"/>
                </a:cxn>
                <a:cxn ang="0">
                  <a:pos x="1" y="26"/>
                </a:cxn>
                <a:cxn ang="0">
                  <a:pos x="5" y="23"/>
                </a:cxn>
                <a:cxn ang="0">
                  <a:pos x="8" y="20"/>
                </a:cxn>
                <a:cxn ang="0">
                  <a:pos x="12" y="18"/>
                </a:cxn>
                <a:cxn ang="0">
                  <a:pos x="16" y="17"/>
                </a:cxn>
                <a:cxn ang="0">
                  <a:pos x="19" y="15"/>
                </a:cxn>
                <a:cxn ang="0">
                  <a:pos x="23" y="14"/>
                </a:cxn>
                <a:cxn ang="0">
                  <a:pos x="27" y="14"/>
                </a:cxn>
                <a:cxn ang="0">
                  <a:pos x="31" y="14"/>
                </a:cxn>
                <a:cxn ang="0">
                  <a:pos x="35" y="14"/>
                </a:cxn>
                <a:cxn ang="0">
                  <a:pos x="39" y="14"/>
                </a:cxn>
                <a:cxn ang="0">
                  <a:pos x="43" y="14"/>
                </a:cxn>
                <a:cxn ang="0">
                  <a:pos x="47" y="16"/>
                </a:cxn>
                <a:cxn ang="0">
                  <a:pos x="50" y="17"/>
                </a:cxn>
                <a:cxn ang="0">
                  <a:pos x="54" y="19"/>
                </a:cxn>
                <a:cxn ang="0">
                  <a:pos x="57" y="20"/>
                </a:cxn>
                <a:cxn ang="0">
                  <a:pos x="61" y="23"/>
                </a:cxn>
                <a:cxn ang="0">
                  <a:pos x="67" y="29"/>
                </a:cxn>
                <a:cxn ang="0">
                  <a:pos x="73" y="35"/>
                </a:cxn>
                <a:cxn ang="0">
                  <a:pos x="77" y="42"/>
                </a:cxn>
                <a:cxn ang="0">
                  <a:pos x="80" y="50"/>
                </a:cxn>
                <a:cxn ang="0">
                  <a:pos x="82" y="58"/>
                </a:cxn>
                <a:cxn ang="0">
                  <a:pos x="83" y="67"/>
                </a:cxn>
                <a:cxn ang="0">
                  <a:pos x="82" y="76"/>
                </a:cxn>
                <a:cxn ang="0">
                  <a:pos x="79" y="84"/>
                </a:cxn>
                <a:cxn ang="0">
                  <a:pos x="82" y="84"/>
                </a:cxn>
                <a:cxn ang="0">
                  <a:pos x="83" y="84"/>
                </a:cxn>
                <a:cxn ang="0">
                  <a:pos x="85" y="84"/>
                </a:cxn>
                <a:cxn ang="0">
                  <a:pos x="86" y="84"/>
                </a:cxn>
                <a:cxn ang="0">
                  <a:pos x="89" y="83"/>
                </a:cxn>
                <a:cxn ang="0">
                  <a:pos x="90" y="83"/>
                </a:cxn>
                <a:cxn ang="0">
                  <a:pos x="91" y="83"/>
                </a:cxn>
                <a:cxn ang="0">
                  <a:pos x="94" y="82"/>
                </a:cxn>
                <a:cxn ang="0">
                  <a:pos x="95" y="73"/>
                </a:cxn>
                <a:cxn ang="0">
                  <a:pos x="95" y="63"/>
                </a:cxn>
                <a:cxn ang="0">
                  <a:pos x="94" y="54"/>
                </a:cxn>
                <a:cxn ang="0">
                  <a:pos x="91" y="44"/>
                </a:cxn>
                <a:cxn ang="0">
                  <a:pos x="88" y="35"/>
                </a:cxn>
                <a:cxn ang="0">
                  <a:pos x="83" y="27"/>
                </a:cxn>
                <a:cxn ang="0">
                  <a:pos x="77" y="20"/>
                </a:cxn>
                <a:cxn ang="0">
                  <a:pos x="69" y="13"/>
                </a:cxn>
                <a:cxn ang="0">
                  <a:pos x="66" y="11"/>
                </a:cxn>
                <a:cxn ang="0">
                  <a:pos x="62" y="8"/>
                </a:cxn>
                <a:cxn ang="0">
                  <a:pos x="57" y="5"/>
                </a:cxn>
                <a:cxn ang="0">
                  <a:pos x="53" y="4"/>
                </a:cxn>
                <a:cxn ang="0">
                  <a:pos x="49" y="2"/>
                </a:cxn>
                <a:cxn ang="0">
                  <a:pos x="45" y="2"/>
                </a:cxn>
                <a:cxn ang="0">
                  <a:pos x="40" y="1"/>
                </a:cxn>
                <a:cxn ang="0">
                  <a:pos x="35" y="0"/>
                </a:cxn>
                <a:cxn ang="0">
                  <a:pos x="31" y="0"/>
                </a:cxn>
                <a:cxn ang="0">
                  <a:pos x="27" y="0"/>
                </a:cxn>
                <a:cxn ang="0">
                  <a:pos x="22" y="1"/>
                </a:cxn>
                <a:cxn ang="0">
                  <a:pos x="18" y="2"/>
                </a:cxn>
                <a:cxn ang="0">
                  <a:pos x="13" y="4"/>
                </a:cxn>
                <a:cxn ang="0">
                  <a:pos x="9" y="5"/>
                </a:cxn>
                <a:cxn ang="0">
                  <a:pos x="4" y="7"/>
                </a:cxn>
                <a:cxn ang="0">
                  <a:pos x="0" y="10"/>
                </a:cxn>
              </a:cxnLst>
              <a:rect l="0" t="0" r="r" b="b"/>
              <a:pathLst>
                <a:path w="96" h="85">
                  <a:moveTo>
                    <a:pt x="0" y="10"/>
                  </a:moveTo>
                  <a:lnTo>
                    <a:pt x="0" y="14"/>
                  </a:lnTo>
                  <a:lnTo>
                    <a:pt x="1" y="17"/>
                  </a:lnTo>
                  <a:lnTo>
                    <a:pt x="1" y="21"/>
                  </a:lnTo>
                  <a:lnTo>
                    <a:pt x="1" y="26"/>
                  </a:lnTo>
                  <a:lnTo>
                    <a:pt x="5" y="23"/>
                  </a:lnTo>
                  <a:lnTo>
                    <a:pt x="8" y="20"/>
                  </a:lnTo>
                  <a:lnTo>
                    <a:pt x="12" y="18"/>
                  </a:lnTo>
                  <a:lnTo>
                    <a:pt x="16" y="17"/>
                  </a:lnTo>
                  <a:lnTo>
                    <a:pt x="19" y="15"/>
                  </a:lnTo>
                  <a:lnTo>
                    <a:pt x="23" y="14"/>
                  </a:lnTo>
                  <a:lnTo>
                    <a:pt x="27" y="14"/>
                  </a:lnTo>
                  <a:lnTo>
                    <a:pt x="31" y="14"/>
                  </a:lnTo>
                  <a:lnTo>
                    <a:pt x="35" y="14"/>
                  </a:lnTo>
                  <a:lnTo>
                    <a:pt x="39" y="14"/>
                  </a:lnTo>
                  <a:lnTo>
                    <a:pt x="43" y="14"/>
                  </a:lnTo>
                  <a:lnTo>
                    <a:pt x="47" y="16"/>
                  </a:lnTo>
                  <a:lnTo>
                    <a:pt x="50" y="17"/>
                  </a:lnTo>
                  <a:lnTo>
                    <a:pt x="54" y="19"/>
                  </a:lnTo>
                  <a:lnTo>
                    <a:pt x="57" y="20"/>
                  </a:lnTo>
                  <a:lnTo>
                    <a:pt x="61" y="23"/>
                  </a:lnTo>
                  <a:lnTo>
                    <a:pt x="67" y="29"/>
                  </a:lnTo>
                  <a:lnTo>
                    <a:pt x="73" y="35"/>
                  </a:lnTo>
                  <a:lnTo>
                    <a:pt x="77" y="42"/>
                  </a:lnTo>
                  <a:lnTo>
                    <a:pt x="80" y="50"/>
                  </a:lnTo>
                  <a:lnTo>
                    <a:pt x="82" y="58"/>
                  </a:lnTo>
                  <a:lnTo>
                    <a:pt x="83" y="67"/>
                  </a:lnTo>
                  <a:lnTo>
                    <a:pt x="82" y="76"/>
                  </a:lnTo>
                  <a:lnTo>
                    <a:pt x="79" y="84"/>
                  </a:lnTo>
                  <a:lnTo>
                    <a:pt x="82" y="84"/>
                  </a:lnTo>
                  <a:lnTo>
                    <a:pt x="83" y="84"/>
                  </a:lnTo>
                  <a:lnTo>
                    <a:pt x="85" y="84"/>
                  </a:lnTo>
                  <a:lnTo>
                    <a:pt x="86" y="84"/>
                  </a:lnTo>
                  <a:lnTo>
                    <a:pt x="89" y="83"/>
                  </a:lnTo>
                  <a:lnTo>
                    <a:pt x="90" y="83"/>
                  </a:lnTo>
                  <a:lnTo>
                    <a:pt x="91" y="83"/>
                  </a:lnTo>
                  <a:lnTo>
                    <a:pt x="94" y="82"/>
                  </a:lnTo>
                  <a:lnTo>
                    <a:pt x="95" y="73"/>
                  </a:lnTo>
                  <a:lnTo>
                    <a:pt x="95" y="63"/>
                  </a:lnTo>
                  <a:lnTo>
                    <a:pt x="94" y="54"/>
                  </a:lnTo>
                  <a:lnTo>
                    <a:pt x="91" y="44"/>
                  </a:lnTo>
                  <a:lnTo>
                    <a:pt x="88" y="35"/>
                  </a:lnTo>
                  <a:lnTo>
                    <a:pt x="83" y="27"/>
                  </a:lnTo>
                  <a:lnTo>
                    <a:pt x="77" y="20"/>
                  </a:lnTo>
                  <a:lnTo>
                    <a:pt x="69" y="13"/>
                  </a:lnTo>
                  <a:lnTo>
                    <a:pt x="66" y="11"/>
                  </a:lnTo>
                  <a:lnTo>
                    <a:pt x="62" y="8"/>
                  </a:lnTo>
                  <a:lnTo>
                    <a:pt x="57" y="5"/>
                  </a:lnTo>
                  <a:lnTo>
                    <a:pt x="53" y="4"/>
                  </a:lnTo>
                  <a:lnTo>
                    <a:pt x="49" y="2"/>
                  </a:lnTo>
                  <a:lnTo>
                    <a:pt x="45" y="2"/>
                  </a:lnTo>
                  <a:lnTo>
                    <a:pt x="40" y="1"/>
                  </a:lnTo>
                  <a:lnTo>
                    <a:pt x="35" y="0"/>
                  </a:lnTo>
                  <a:lnTo>
                    <a:pt x="31" y="0"/>
                  </a:lnTo>
                  <a:lnTo>
                    <a:pt x="27" y="0"/>
                  </a:lnTo>
                  <a:lnTo>
                    <a:pt x="22" y="1"/>
                  </a:lnTo>
                  <a:lnTo>
                    <a:pt x="18" y="2"/>
                  </a:lnTo>
                  <a:lnTo>
                    <a:pt x="13" y="4"/>
                  </a:lnTo>
                  <a:lnTo>
                    <a:pt x="9" y="5"/>
                  </a:lnTo>
                  <a:lnTo>
                    <a:pt x="4" y="7"/>
                  </a:lnTo>
                  <a:lnTo>
                    <a:pt x="0" y="10"/>
                  </a:lnTo>
                </a:path>
              </a:pathLst>
            </a:custGeom>
            <a:solidFill>
              <a:srgbClr val="A0A0A0"/>
            </a:solidFill>
            <a:ln w="9525" cap="rnd">
              <a:noFill/>
              <a:round/>
              <a:headEnd/>
              <a:tailEnd/>
            </a:ln>
            <a:effectLst/>
          </p:spPr>
          <p:txBody>
            <a:bodyPr>
              <a:prstTxWarp prst="textNoShape">
                <a:avLst/>
              </a:prstTxWarp>
            </a:bodyPr>
            <a:lstStyle/>
            <a:p>
              <a:endParaRPr lang="en-US"/>
            </a:p>
          </p:txBody>
        </p:sp>
        <p:sp>
          <p:nvSpPr>
            <p:cNvPr id="45" name="Freeform 40"/>
            <p:cNvSpPr>
              <a:spLocks/>
            </p:cNvSpPr>
            <p:nvPr/>
          </p:nvSpPr>
          <p:spPr bwMode="auto">
            <a:xfrm>
              <a:off x="7839075" y="1049338"/>
              <a:ext cx="131763" cy="111125"/>
            </a:xfrm>
            <a:custGeom>
              <a:avLst/>
              <a:gdLst/>
              <a:ahLst/>
              <a:cxnLst>
                <a:cxn ang="0">
                  <a:pos x="0" y="12"/>
                </a:cxn>
                <a:cxn ang="0">
                  <a:pos x="1" y="15"/>
                </a:cxn>
                <a:cxn ang="0">
                  <a:pos x="1" y="19"/>
                </a:cxn>
                <a:cxn ang="0">
                  <a:pos x="3" y="22"/>
                </a:cxn>
                <a:cxn ang="0">
                  <a:pos x="4" y="26"/>
                </a:cxn>
                <a:cxn ang="0">
                  <a:pos x="6" y="23"/>
                </a:cxn>
                <a:cxn ang="0">
                  <a:pos x="9" y="21"/>
                </a:cxn>
                <a:cxn ang="0">
                  <a:pos x="11" y="19"/>
                </a:cxn>
                <a:cxn ang="0">
                  <a:pos x="14" y="17"/>
                </a:cxn>
                <a:cxn ang="0">
                  <a:pos x="18" y="16"/>
                </a:cxn>
                <a:cxn ang="0">
                  <a:pos x="21" y="15"/>
                </a:cxn>
                <a:cxn ang="0">
                  <a:pos x="24" y="13"/>
                </a:cxn>
                <a:cxn ang="0">
                  <a:pos x="27" y="13"/>
                </a:cxn>
                <a:cxn ang="0">
                  <a:pos x="30" y="13"/>
                </a:cxn>
                <a:cxn ang="0">
                  <a:pos x="34" y="13"/>
                </a:cxn>
                <a:cxn ang="0">
                  <a:pos x="36" y="13"/>
                </a:cxn>
                <a:cxn ang="0">
                  <a:pos x="40" y="14"/>
                </a:cxn>
                <a:cxn ang="0">
                  <a:pos x="43" y="15"/>
                </a:cxn>
                <a:cxn ang="0">
                  <a:pos x="46" y="16"/>
                </a:cxn>
                <a:cxn ang="0">
                  <a:pos x="49" y="18"/>
                </a:cxn>
                <a:cxn ang="0">
                  <a:pos x="52" y="19"/>
                </a:cxn>
                <a:cxn ang="0">
                  <a:pos x="58" y="24"/>
                </a:cxn>
                <a:cxn ang="0">
                  <a:pos x="62" y="30"/>
                </a:cxn>
                <a:cxn ang="0">
                  <a:pos x="66" y="35"/>
                </a:cxn>
                <a:cxn ang="0">
                  <a:pos x="68" y="42"/>
                </a:cxn>
                <a:cxn ang="0">
                  <a:pos x="68" y="48"/>
                </a:cxn>
                <a:cxn ang="0">
                  <a:pos x="68" y="55"/>
                </a:cxn>
                <a:cxn ang="0">
                  <a:pos x="68" y="62"/>
                </a:cxn>
                <a:cxn ang="0">
                  <a:pos x="66" y="69"/>
                </a:cxn>
                <a:cxn ang="0">
                  <a:pos x="67" y="69"/>
                </a:cxn>
                <a:cxn ang="0">
                  <a:pos x="68" y="69"/>
                </a:cxn>
                <a:cxn ang="0">
                  <a:pos x="71" y="69"/>
                </a:cxn>
                <a:cxn ang="0">
                  <a:pos x="72" y="69"/>
                </a:cxn>
                <a:cxn ang="0">
                  <a:pos x="73" y="69"/>
                </a:cxn>
                <a:cxn ang="0">
                  <a:pos x="76" y="69"/>
                </a:cxn>
                <a:cxn ang="0">
                  <a:pos x="77" y="69"/>
                </a:cxn>
                <a:cxn ang="0">
                  <a:pos x="78" y="69"/>
                </a:cxn>
                <a:cxn ang="0">
                  <a:pos x="81" y="61"/>
                </a:cxn>
                <a:cxn ang="0">
                  <a:pos x="82" y="52"/>
                </a:cxn>
                <a:cxn ang="0">
                  <a:pos x="81" y="44"/>
                </a:cxn>
                <a:cxn ang="0">
                  <a:pos x="79" y="36"/>
                </a:cxn>
                <a:cxn ang="0">
                  <a:pos x="76" y="28"/>
                </a:cxn>
                <a:cxn ang="0">
                  <a:pos x="72" y="21"/>
                </a:cxn>
                <a:cxn ang="0">
                  <a:pos x="66" y="15"/>
                </a:cxn>
                <a:cxn ang="0">
                  <a:pos x="60" y="9"/>
                </a:cxn>
                <a:cxn ang="0">
                  <a:pos x="56" y="7"/>
                </a:cxn>
                <a:cxn ang="0">
                  <a:pos x="53" y="5"/>
                </a:cxn>
                <a:cxn ang="0">
                  <a:pos x="49" y="3"/>
                </a:cxn>
                <a:cxn ang="0">
                  <a:pos x="46" y="2"/>
                </a:cxn>
                <a:cxn ang="0">
                  <a:pos x="41" y="1"/>
                </a:cxn>
                <a:cxn ang="0">
                  <a:pos x="38" y="0"/>
                </a:cxn>
                <a:cxn ang="0">
                  <a:pos x="34" y="0"/>
                </a:cxn>
                <a:cxn ang="0">
                  <a:pos x="30" y="0"/>
                </a:cxn>
                <a:cxn ang="0">
                  <a:pos x="26" y="0"/>
                </a:cxn>
                <a:cxn ang="0">
                  <a:pos x="21" y="1"/>
                </a:cxn>
                <a:cxn ang="0">
                  <a:pos x="18" y="1"/>
                </a:cxn>
                <a:cxn ang="0">
                  <a:pos x="14" y="3"/>
                </a:cxn>
                <a:cxn ang="0">
                  <a:pos x="11" y="4"/>
                </a:cxn>
                <a:cxn ang="0">
                  <a:pos x="6" y="7"/>
                </a:cxn>
                <a:cxn ang="0">
                  <a:pos x="4" y="9"/>
                </a:cxn>
                <a:cxn ang="0">
                  <a:pos x="0" y="12"/>
                </a:cxn>
              </a:cxnLst>
              <a:rect l="0" t="0" r="r" b="b"/>
              <a:pathLst>
                <a:path w="83" h="70">
                  <a:moveTo>
                    <a:pt x="0" y="12"/>
                  </a:moveTo>
                  <a:lnTo>
                    <a:pt x="1" y="15"/>
                  </a:lnTo>
                  <a:lnTo>
                    <a:pt x="1" y="19"/>
                  </a:lnTo>
                  <a:lnTo>
                    <a:pt x="3" y="22"/>
                  </a:lnTo>
                  <a:lnTo>
                    <a:pt x="4" y="26"/>
                  </a:lnTo>
                  <a:lnTo>
                    <a:pt x="6" y="23"/>
                  </a:lnTo>
                  <a:lnTo>
                    <a:pt x="9" y="21"/>
                  </a:lnTo>
                  <a:lnTo>
                    <a:pt x="11" y="19"/>
                  </a:lnTo>
                  <a:lnTo>
                    <a:pt x="14" y="17"/>
                  </a:lnTo>
                  <a:lnTo>
                    <a:pt x="18" y="16"/>
                  </a:lnTo>
                  <a:lnTo>
                    <a:pt x="21" y="15"/>
                  </a:lnTo>
                  <a:lnTo>
                    <a:pt x="24" y="13"/>
                  </a:lnTo>
                  <a:lnTo>
                    <a:pt x="27" y="13"/>
                  </a:lnTo>
                  <a:lnTo>
                    <a:pt x="30" y="13"/>
                  </a:lnTo>
                  <a:lnTo>
                    <a:pt x="34" y="13"/>
                  </a:lnTo>
                  <a:lnTo>
                    <a:pt x="36" y="13"/>
                  </a:lnTo>
                  <a:lnTo>
                    <a:pt x="40" y="14"/>
                  </a:lnTo>
                  <a:lnTo>
                    <a:pt x="43" y="15"/>
                  </a:lnTo>
                  <a:lnTo>
                    <a:pt x="46" y="16"/>
                  </a:lnTo>
                  <a:lnTo>
                    <a:pt x="49" y="18"/>
                  </a:lnTo>
                  <a:lnTo>
                    <a:pt x="52" y="19"/>
                  </a:lnTo>
                  <a:lnTo>
                    <a:pt x="58" y="24"/>
                  </a:lnTo>
                  <a:lnTo>
                    <a:pt x="62" y="30"/>
                  </a:lnTo>
                  <a:lnTo>
                    <a:pt x="66" y="35"/>
                  </a:lnTo>
                  <a:lnTo>
                    <a:pt x="68" y="42"/>
                  </a:lnTo>
                  <a:lnTo>
                    <a:pt x="68" y="48"/>
                  </a:lnTo>
                  <a:lnTo>
                    <a:pt x="68" y="55"/>
                  </a:lnTo>
                  <a:lnTo>
                    <a:pt x="68" y="62"/>
                  </a:lnTo>
                  <a:lnTo>
                    <a:pt x="66" y="69"/>
                  </a:lnTo>
                  <a:lnTo>
                    <a:pt x="67" y="69"/>
                  </a:lnTo>
                  <a:lnTo>
                    <a:pt x="68" y="69"/>
                  </a:lnTo>
                  <a:lnTo>
                    <a:pt x="71" y="69"/>
                  </a:lnTo>
                  <a:lnTo>
                    <a:pt x="72" y="69"/>
                  </a:lnTo>
                  <a:lnTo>
                    <a:pt x="73" y="69"/>
                  </a:lnTo>
                  <a:lnTo>
                    <a:pt x="76" y="69"/>
                  </a:lnTo>
                  <a:lnTo>
                    <a:pt x="77" y="69"/>
                  </a:lnTo>
                  <a:lnTo>
                    <a:pt x="78" y="69"/>
                  </a:lnTo>
                  <a:lnTo>
                    <a:pt x="81" y="61"/>
                  </a:lnTo>
                  <a:lnTo>
                    <a:pt x="82" y="52"/>
                  </a:lnTo>
                  <a:lnTo>
                    <a:pt x="81" y="44"/>
                  </a:lnTo>
                  <a:lnTo>
                    <a:pt x="79" y="36"/>
                  </a:lnTo>
                  <a:lnTo>
                    <a:pt x="76" y="28"/>
                  </a:lnTo>
                  <a:lnTo>
                    <a:pt x="72" y="21"/>
                  </a:lnTo>
                  <a:lnTo>
                    <a:pt x="66" y="15"/>
                  </a:lnTo>
                  <a:lnTo>
                    <a:pt x="60" y="9"/>
                  </a:lnTo>
                  <a:lnTo>
                    <a:pt x="56" y="7"/>
                  </a:lnTo>
                  <a:lnTo>
                    <a:pt x="53" y="5"/>
                  </a:lnTo>
                  <a:lnTo>
                    <a:pt x="49" y="3"/>
                  </a:lnTo>
                  <a:lnTo>
                    <a:pt x="46" y="2"/>
                  </a:lnTo>
                  <a:lnTo>
                    <a:pt x="41" y="1"/>
                  </a:lnTo>
                  <a:lnTo>
                    <a:pt x="38" y="0"/>
                  </a:lnTo>
                  <a:lnTo>
                    <a:pt x="34" y="0"/>
                  </a:lnTo>
                  <a:lnTo>
                    <a:pt x="30" y="0"/>
                  </a:lnTo>
                  <a:lnTo>
                    <a:pt x="26" y="0"/>
                  </a:lnTo>
                  <a:lnTo>
                    <a:pt x="21" y="1"/>
                  </a:lnTo>
                  <a:lnTo>
                    <a:pt x="18" y="1"/>
                  </a:lnTo>
                  <a:lnTo>
                    <a:pt x="14" y="3"/>
                  </a:lnTo>
                  <a:lnTo>
                    <a:pt x="11" y="4"/>
                  </a:lnTo>
                  <a:lnTo>
                    <a:pt x="6" y="7"/>
                  </a:lnTo>
                  <a:lnTo>
                    <a:pt x="4" y="9"/>
                  </a:lnTo>
                  <a:lnTo>
                    <a:pt x="0" y="12"/>
                  </a:lnTo>
                </a:path>
              </a:pathLst>
            </a:custGeom>
            <a:solidFill>
              <a:srgbClr val="B0B0B0"/>
            </a:solidFill>
            <a:ln w="9525" cap="rnd">
              <a:noFill/>
              <a:round/>
              <a:headEnd/>
              <a:tailEnd/>
            </a:ln>
            <a:effectLst/>
          </p:spPr>
          <p:txBody>
            <a:bodyPr>
              <a:prstTxWarp prst="textNoShape">
                <a:avLst/>
              </a:prstTxWarp>
            </a:bodyPr>
            <a:lstStyle/>
            <a:p>
              <a:endParaRPr lang="en-US"/>
            </a:p>
          </p:txBody>
        </p:sp>
        <p:sp>
          <p:nvSpPr>
            <p:cNvPr id="46" name="Freeform 41"/>
            <p:cNvSpPr>
              <a:spLocks/>
            </p:cNvSpPr>
            <p:nvPr/>
          </p:nvSpPr>
          <p:spPr bwMode="auto">
            <a:xfrm>
              <a:off x="7847013" y="1071563"/>
              <a:ext cx="98425" cy="88900"/>
            </a:xfrm>
            <a:custGeom>
              <a:avLst/>
              <a:gdLst/>
              <a:ahLst/>
              <a:cxnLst>
                <a:cxn ang="0">
                  <a:pos x="0" y="13"/>
                </a:cxn>
                <a:cxn ang="0">
                  <a:pos x="1" y="16"/>
                </a:cxn>
                <a:cxn ang="0">
                  <a:pos x="3" y="20"/>
                </a:cxn>
                <a:cxn ang="0">
                  <a:pos x="5" y="22"/>
                </a:cxn>
                <a:cxn ang="0">
                  <a:pos x="7" y="25"/>
                </a:cxn>
                <a:cxn ang="0">
                  <a:pos x="8" y="22"/>
                </a:cxn>
                <a:cxn ang="0">
                  <a:pos x="10" y="20"/>
                </a:cxn>
                <a:cxn ang="0">
                  <a:pos x="13" y="18"/>
                </a:cxn>
                <a:cxn ang="0">
                  <a:pos x="15" y="16"/>
                </a:cxn>
                <a:cxn ang="0">
                  <a:pos x="18" y="14"/>
                </a:cxn>
                <a:cxn ang="0">
                  <a:pos x="21" y="14"/>
                </a:cxn>
                <a:cxn ang="0">
                  <a:pos x="24" y="13"/>
                </a:cxn>
                <a:cxn ang="0">
                  <a:pos x="27" y="13"/>
                </a:cxn>
                <a:cxn ang="0">
                  <a:pos x="30" y="14"/>
                </a:cxn>
                <a:cxn ang="0">
                  <a:pos x="34" y="14"/>
                </a:cxn>
                <a:cxn ang="0">
                  <a:pos x="36" y="16"/>
                </a:cxn>
                <a:cxn ang="0">
                  <a:pos x="39" y="17"/>
                </a:cxn>
                <a:cxn ang="0">
                  <a:pos x="42" y="20"/>
                </a:cxn>
                <a:cxn ang="0">
                  <a:pos x="44" y="22"/>
                </a:cxn>
                <a:cxn ang="0">
                  <a:pos x="46" y="25"/>
                </a:cxn>
                <a:cxn ang="0">
                  <a:pos x="48" y="28"/>
                </a:cxn>
                <a:cxn ang="0">
                  <a:pos x="49" y="34"/>
                </a:cxn>
                <a:cxn ang="0">
                  <a:pos x="50" y="41"/>
                </a:cxn>
                <a:cxn ang="0">
                  <a:pos x="48" y="47"/>
                </a:cxn>
                <a:cxn ang="0">
                  <a:pos x="45" y="53"/>
                </a:cxn>
                <a:cxn ang="0">
                  <a:pos x="47" y="53"/>
                </a:cxn>
                <a:cxn ang="0">
                  <a:pos x="48" y="54"/>
                </a:cxn>
                <a:cxn ang="0">
                  <a:pos x="50" y="54"/>
                </a:cxn>
                <a:cxn ang="0">
                  <a:pos x="52" y="54"/>
                </a:cxn>
                <a:cxn ang="0">
                  <a:pos x="53" y="54"/>
                </a:cxn>
                <a:cxn ang="0">
                  <a:pos x="54" y="54"/>
                </a:cxn>
                <a:cxn ang="0">
                  <a:pos x="56" y="55"/>
                </a:cxn>
                <a:cxn ang="0">
                  <a:pos x="58" y="55"/>
                </a:cxn>
                <a:cxn ang="0">
                  <a:pos x="60" y="48"/>
                </a:cxn>
                <a:cxn ang="0">
                  <a:pos x="61" y="41"/>
                </a:cxn>
                <a:cxn ang="0">
                  <a:pos x="61" y="35"/>
                </a:cxn>
                <a:cxn ang="0">
                  <a:pos x="60" y="28"/>
                </a:cxn>
                <a:cxn ang="0">
                  <a:pos x="58" y="22"/>
                </a:cxn>
                <a:cxn ang="0">
                  <a:pos x="55" y="17"/>
                </a:cxn>
                <a:cxn ang="0">
                  <a:pos x="51" y="12"/>
                </a:cxn>
                <a:cxn ang="0">
                  <a:pos x="46" y="7"/>
                </a:cxn>
                <a:cxn ang="0">
                  <a:pos x="43" y="5"/>
                </a:cxn>
                <a:cxn ang="0">
                  <a:pos x="40" y="4"/>
                </a:cxn>
                <a:cxn ang="0">
                  <a:pos x="37" y="2"/>
                </a:cxn>
                <a:cxn ang="0">
                  <a:pos x="34" y="1"/>
                </a:cxn>
                <a:cxn ang="0">
                  <a:pos x="31" y="1"/>
                </a:cxn>
                <a:cxn ang="0">
                  <a:pos x="28" y="0"/>
                </a:cxn>
                <a:cxn ang="0">
                  <a:pos x="25" y="0"/>
                </a:cxn>
                <a:cxn ang="0">
                  <a:pos x="22" y="1"/>
                </a:cxn>
                <a:cxn ang="0">
                  <a:pos x="19" y="1"/>
                </a:cxn>
                <a:cxn ang="0">
                  <a:pos x="16" y="2"/>
                </a:cxn>
                <a:cxn ang="0">
                  <a:pos x="13" y="3"/>
                </a:cxn>
                <a:cxn ang="0">
                  <a:pos x="10" y="4"/>
                </a:cxn>
                <a:cxn ang="0">
                  <a:pos x="7" y="7"/>
                </a:cxn>
                <a:cxn ang="0">
                  <a:pos x="5" y="8"/>
                </a:cxn>
                <a:cxn ang="0">
                  <a:pos x="3" y="10"/>
                </a:cxn>
                <a:cxn ang="0">
                  <a:pos x="0" y="13"/>
                </a:cxn>
              </a:cxnLst>
              <a:rect l="0" t="0" r="r" b="b"/>
              <a:pathLst>
                <a:path w="62" h="56">
                  <a:moveTo>
                    <a:pt x="0" y="13"/>
                  </a:moveTo>
                  <a:lnTo>
                    <a:pt x="1" y="16"/>
                  </a:lnTo>
                  <a:lnTo>
                    <a:pt x="3" y="20"/>
                  </a:lnTo>
                  <a:lnTo>
                    <a:pt x="5" y="22"/>
                  </a:lnTo>
                  <a:lnTo>
                    <a:pt x="7" y="25"/>
                  </a:lnTo>
                  <a:lnTo>
                    <a:pt x="8" y="22"/>
                  </a:lnTo>
                  <a:lnTo>
                    <a:pt x="10" y="20"/>
                  </a:lnTo>
                  <a:lnTo>
                    <a:pt x="13" y="18"/>
                  </a:lnTo>
                  <a:lnTo>
                    <a:pt x="15" y="16"/>
                  </a:lnTo>
                  <a:lnTo>
                    <a:pt x="18" y="14"/>
                  </a:lnTo>
                  <a:lnTo>
                    <a:pt x="21" y="14"/>
                  </a:lnTo>
                  <a:lnTo>
                    <a:pt x="24" y="13"/>
                  </a:lnTo>
                  <a:lnTo>
                    <a:pt x="27" y="13"/>
                  </a:lnTo>
                  <a:lnTo>
                    <a:pt x="30" y="14"/>
                  </a:lnTo>
                  <a:lnTo>
                    <a:pt x="34" y="14"/>
                  </a:lnTo>
                  <a:lnTo>
                    <a:pt x="36" y="16"/>
                  </a:lnTo>
                  <a:lnTo>
                    <a:pt x="39" y="17"/>
                  </a:lnTo>
                  <a:lnTo>
                    <a:pt x="42" y="20"/>
                  </a:lnTo>
                  <a:lnTo>
                    <a:pt x="44" y="22"/>
                  </a:lnTo>
                  <a:lnTo>
                    <a:pt x="46" y="25"/>
                  </a:lnTo>
                  <a:lnTo>
                    <a:pt x="48" y="28"/>
                  </a:lnTo>
                  <a:lnTo>
                    <a:pt x="49" y="34"/>
                  </a:lnTo>
                  <a:lnTo>
                    <a:pt x="50" y="41"/>
                  </a:lnTo>
                  <a:lnTo>
                    <a:pt x="48" y="47"/>
                  </a:lnTo>
                  <a:lnTo>
                    <a:pt x="45" y="53"/>
                  </a:lnTo>
                  <a:lnTo>
                    <a:pt x="47" y="53"/>
                  </a:lnTo>
                  <a:lnTo>
                    <a:pt x="48" y="54"/>
                  </a:lnTo>
                  <a:lnTo>
                    <a:pt x="50" y="54"/>
                  </a:lnTo>
                  <a:lnTo>
                    <a:pt x="52" y="54"/>
                  </a:lnTo>
                  <a:lnTo>
                    <a:pt x="53" y="54"/>
                  </a:lnTo>
                  <a:lnTo>
                    <a:pt x="54" y="54"/>
                  </a:lnTo>
                  <a:lnTo>
                    <a:pt x="56" y="55"/>
                  </a:lnTo>
                  <a:lnTo>
                    <a:pt x="58" y="55"/>
                  </a:lnTo>
                  <a:lnTo>
                    <a:pt x="60" y="48"/>
                  </a:lnTo>
                  <a:lnTo>
                    <a:pt x="61" y="41"/>
                  </a:lnTo>
                  <a:lnTo>
                    <a:pt x="61" y="35"/>
                  </a:lnTo>
                  <a:lnTo>
                    <a:pt x="60" y="28"/>
                  </a:lnTo>
                  <a:lnTo>
                    <a:pt x="58" y="22"/>
                  </a:lnTo>
                  <a:lnTo>
                    <a:pt x="55" y="17"/>
                  </a:lnTo>
                  <a:lnTo>
                    <a:pt x="51" y="12"/>
                  </a:lnTo>
                  <a:lnTo>
                    <a:pt x="46" y="7"/>
                  </a:lnTo>
                  <a:lnTo>
                    <a:pt x="43" y="5"/>
                  </a:lnTo>
                  <a:lnTo>
                    <a:pt x="40" y="4"/>
                  </a:lnTo>
                  <a:lnTo>
                    <a:pt x="37" y="2"/>
                  </a:lnTo>
                  <a:lnTo>
                    <a:pt x="34" y="1"/>
                  </a:lnTo>
                  <a:lnTo>
                    <a:pt x="31" y="1"/>
                  </a:lnTo>
                  <a:lnTo>
                    <a:pt x="28" y="0"/>
                  </a:lnTo>
                  <a:lnTo>
                    <a:pt x="25" y="0"/>
                  </a:lnTo>
                  <a:lnTo>
                    <a:pt x="22" y="1"/>
                  </a:lnTo>
                  <a:lnTo>
                    <a:pt x="19" y="1"/>
                  </a:lnTo>
                  <a:lnTo>
                    <a:pt x="16" y="2"/>
                  </a:lnTo>
                  <a:lnTo>
                    <a:pt x="13" y="3"/>
                  </a:lnTo>
                  <a:lnTo>
                    <a:pt x="10" y="4"/>
                  </a:lnTo>
                  <a:lnTo>
                    <a:pt x="7" y="7"/>
                  </a:lnTo>
                  <a:lnTo>
                    <a:pt x="5" y="8"/>
                  </a:lnTo>
                  <a:lnTo>
                    <a:pt x="3" y="10"/>
                  </a:lnTo>
                  <a:lnTo>
                    <a:pt x="0" y="13"/>
                  </a:lnTo>
                </a:path>
              </a:pathLst>
            </a:custGeom>
            <a:solidFill>
              <a:srgbClr val="C0C0C0"/>
            </a:solidFill>
            <a:ln w="9525" cap="rnd">
              <a:noFill/>
              <a:round/>
              <a:headEnd/>
              <a:tailEnd/>
            </a:ln>
            <a:effectLst/>
          </p:spPr>
          <p:txBody>
            <a:bodyPr>
              <a:prstTxWarp prst="textNoShape">
                <a:avLst/>
              </a:prstTxWarp>
            </a:bodyPr>
            <a:lstStyle/>
            <a:p>
              <a:endParaRPr lang="en-US"/>
            </a:p>
          </p:txBody>
        </p:sp>
        <p:sp>
          <p:nvSpPr>
            <p:cNvPr id="47" name="Freeform 42"/>
            <p:cNvSpPr>
              <a:spLocks/>
            </p:cNvSpPr>
            <p:nvPr/>
          </p:nvSpPr>
          <p:spPr bwMode="auto">
            <a:xfrm>
              <a:off x="7858125" y="1095375"/>
              <a:ext cx="68263" cy="60325"/>
            </a:xfrm>
            <a:custGeom>
              <a:avLst/>
              <a:gdLst/>
              <a:ahLst/>
              <a:cxnLst>
                <a:cxn ang="0">
                  <a:pos x="0" y="11"/>
                </a:cxn>
                <a:cxn ang="0">
                  <a:pos x="1" y="13"/>
                </a:cxn>
                <a:cxn ang="0">
                  <a:pos x="2" y="14"/>
                </a:cxn>
                <a:cxn ang="0">
                  <a:pos x="3" y="15"/>
                </a:cxn>
                <a:cxn ang="0">
                  <a:pos x="3" y="17"/>
                </a:cxn>
                <a:cxn ang="0">
                  <a:pos x="5" y="18"/>
                </a:cxn>
                <a:cxn ang="0">
                  <a:pos x="6" y="19"/>
                </a:cxn>
                <a:cxn ang="0">
                  <a:pos x="7" y="20"/>
                </a:cxn>
                <a:cxn ang="0">
                  <a:pos x="8" y="22"/>
                </a:cxn>
                <a:cxn ang="0">
                  <a:pos x="9" y="20"/>
                </a:cxn>
                <a:cxn ang="0">
                  <a:pos x="9" y="17"/>
                </a:cxn>
                <a:cxn ang="0">
                  <a:pos x="11" y="16"/>
                </a:cxn>
                <a:cxn ang="0">
                  <a:pos x="12" y="15"/>
                </a:cxn>
                <a:cxn ang="0">
                  <a:pos x="13" y="13"/>
                </a:cxn>
                <a:cxn ang="0">
                  <a:pos x="14" y="13"/>
                </a:cxn>
                <a:cxn ang="0">
                  <a:pos x="16" y="12"/>
                </a:cxn>
                <a:cxn ang="0">
                  <a:pos x="18" y="12"/>
                </a:cxn>
                <a:cxn ang="0">
                  <a:pos x="20" y="12"/>
                </a:cxn>
                <a:cxn ang="0">
                  <a:pos x="22" y="13"/>
                </a:cxn>
                <a:cxn ang="0">
                  <a:pos x="24" y="13"/>
                </a:cxn>
                <a:cxn ang="0">
                  <a:pos x="26" y="14"/>
                </a:cxn>
                <a:cxn ang="0">
                  <a:pos x="27" y="15"/>
                </a:cxn>
                <a:cxn ang="0">
                  <a:pos x="28" y="17"/>
                </a:cxn>
                <a:cxn ang="0">
                  <a:pos x="29" y="18"/>
                </a:cxn>
                <a:cxn ang="0">
                  <a:pos x="30" y="20"/>
                </a:cxn>
                <a:cxn ang="0">
                  <a:pos x="30" y="24"/>
                </a:cxn>
                <a:cxn ang="0">
                  <a:pos x="30" y="27"/>
                </a:cxn>
                <a:cxn ang="0">
                  <a:pos x="28" y="30"/>
                </a:cxn>
                <a:cxn ang="0">
                  <a:pos x="26" y="33"/>
                </a:cxn>
                <a:cxn ang="0">
                  <a:pos x="27" y="34"/>
                </a:cxn>
                <a:cxn ang="0">
                  <a:pos x="28" y="34"/>
                </a:cxn>
                <a:cxn ang="0">
                  <a:pos x="30" y="35"/>
                </a:cxn>
                <a:cxn ang="0">
                  <a:pos x="32" y="35"/>
                </a:cxn>
                <a:cxn ang="0">
                  <a:pos x="33" y="36"/>
                </a:cxn>
                <a:cxn ang="0">
                  <a:pos x="34" y="36"/>
                </a:cxn>
                <a:cxn ang="0">
                  <a:pos x="36" y="36"/>
                </a:cxn>
                <a:cxn ang="0">
                  <a:pos x="37" y="37"/>
                </a:cxn>
                <a:cxn ang="0">
                  <a:pos x="41" y="32"/>
                </a:cxn>
                <a:cxn ang="0">
                  <a:pos x="42" y="26"/>
                </a:cxn>
                <a:cxn ang="0">
                  <a:pos x="41" y="20"/>
                </a:cxn>
                <a:cxn ang="0">
                  <a:pos x="40" y="13"/>
                </a:cxn>
                <a:cxn ang="0">
                  <a:pos x="38" y="11"/>
                </a:cxn>
                <a:cxn ang="0">
                  <a:pos x="36" y="8"/>
                </a:cxn>
                <a:cxn ang="0">
                  <a:pos x="34" y="6"/>
                </a:cxn>
                <a:cxn ang="0">
                  <a:pos x="32" y="4"/>
                </a:cxn>
                <a:cxn ang="0">
                  <a:pos x="29" y="3"/>
                </a:cxn>
                <a:cxn ang="0">
                  <a:pos x="26" y="1"/>
                </a:cxn>
                <a:cxn ang="0">
                  <a:pos x="23" y="1"/>
                </a:cxn>
                <a:cxn ang="0">
                  <a:pos x="20" y="0"/>
                </a:cxn>
                <a:cxn ang="0">
                  <a:pos x="17" y="0"/>
                </a:cxn>
                <a:cxn ang="0">
                  <a:pos x="14" y="1"/>
                </a:cxn>
                <a:cxn ang="0">
                  <a:pos x="11" y="1"/>
                </a:cxn>
                <a:cxn ang="0">
                  <a:pos x="9" y="3"/>
                </a:cxn>
                <a:cxn ang="0">
                  <a:pos x="6" y="5"/>
                </a:cxn>
                <a:cxn ang="0">
                  <a:pos x="3" y="7"/>
                </a:cxn>
                <a:cxn ang="0">
                  <a:pos x="1" y="9"/>
                </a:cxn>
                <a:cxn ang="0">
                  <a:pos x="0" y="11"/>
                </a:cxn>
              </a:cxnLst>
              <a:rect l="0" t="0" r="r" b="b"/>
              <a:pathLst>
                <a:path w="43" h="38">
                  <a:moveTo>
                    <a:pt x="0" y="11"/>
                  </a:moveTo>
                  <a:lnTo>
                    <a:pt x="1" y="13"/>
                  </a:lnTo>
                  <a:lnTo>
                    <a:pt x="2" y="14"/>
                  </a:lnTo>
                  <a:lnTo>
                    <a:pt x="3" y="15"/>
                  </a:lnTo>
                  <a:lnTo>
                    <a:pt x="3" y="17"/>
                  </a:lnTo>
                  <a:lnTo>
                    <a:pt x="5" y="18"/>
                  </a:lnTo>
                  <a:lnTo>
                    <a:pt x="6" y="19"/>
                  </a:lnTo>
                  <a:lnTo>
                    <a:pt x="7" y="20"/>
                  </a:lnTo>
                  <a:lnTo>
                    <a:pt x="8" y="22"/>
                  </a:lnTo>
                  <a:lnTo>
                    <a:pt x="9" y="20"/>
                  </a:lnTo>
                  <a:lnTo>
                    <a:pt x="9" y="17"/>
                  </a:lnTo>
                  <a:lnTo>
                    <a:pt x="11" y="16"/>
                  </a:lnTo>
                  <a:lnTo>
                    <a:pt x="12" y="15"/>
                  </a:lnTo>
                  <a:lnTo>
                    <a:pt x="13" y="13"/>
                  </a:lnTo>
                  <a:lnTo>
                    <a:pt x="14" y="13"/>
                  </a:lnTo>
                  <a:lnTo>
                    <a:pt x="16" y="12"/>
                  </a:lnTo>
                  <a:lnTo>
                    <a:pt x="18" y="12"/>
                  </a:lnTo>
                  <a:lnTo>
                    <a:pt x="20" y="12"/>
                  </a:lnTo>
                  <a:lnTo>
                    <a:pt x="22" y="13"/>
                  </a:lnTo>
                  <a:lnTo>
                    <a:pt x="24" y="13"/>
                  </a:lnTo>
                  <a:lnTo>
                    <a:pt x="26" y="14"/>
                  </a:lnTo>
                  <a:lnTo>
                    <a:pt x="27" y="15"/>
                  </a:lnTo>
                  <a:lnTo>
                    <a:pt x="28" y="17"/>
                  </a:lnTo>
                  <a:lnTo>
                    <a:pt x="29" y="18"/>
                  </a:lnTo>
                  <a:lnTo>
                    <a:pt x="30" y="20"/>
                  </a:lnTo>
                  <a:lnTo>
                    <a:pt x="30" y="24"/>
                  </a:lnTo>
                  <a:lnTo>
                    <a:pt x="30" y="27"/>
                  </a:lnTo>
                  <a:lnTo>
                    <a:pt x="28" y="30"/>
                  </a:lnTo>
                  <a:lnTo>
                    <a:pt x="26" y="33"/>
                  </a:lnTo>
                  <a:lnTo>
                    <a:pt x="27" y="34"/>
                  </a:lnTo>
                  <a:lnTo>
                    <a:pt x="28" y="34"/>
                  </a:lnTo>
                  <a:lnTo>
                    <a:pt x="30" y="35"/>
                  </a:lnTo>
                  <a:lnTo>
                    <a:pt x="32" y="35"/>
                  </a:lnTo>
                  <a:lnTo>
                    <a:pt x="33" y="36"/>
                  </a:lnTo>
                  <a:lnTo>
                    <a:pt x="34" y="36"/>
                  </a:lnTo>
                  <a:lnTo>
                    <a:pt x="36" y="36"/>
                  </a:lnTo>
                  <a:lnTo>
                    <a:pt x="37" y="37"/>
                  </a:lnTo>
                  <a:lnTo>
                    <a:pt x="41" y="32"/>
                  </a:lnTo>
                  <a:lnTo>
                    <a:pt x="42" y="26"/>
                  </a:lnTo>
                  <a:lnTo>
                    <a:pt x="41" y="20"/>
                  </a:lnTo>
                  <a:lnTo>
                    <a:pt x="40" y="13"/>
                  </a:lnTo>
                  <a:lnTo>
                    <a:pt x="38" y="11"/>
                  </a:lnTo>
                  <a:lnTo>
                    <a:pt x="36" y="8"/>
                  </a:lnTo>
                  <a:lnTo>
                    <a:pt x="34" y="6"/>
                  </a:lnTo>
                  <a:lnTo>
                    <a:pt x="32" y="4"/>
                  </a:lnTo>
                  <a:lnTo>
                    <a:pt x="29" y="3"/>
                  </a:lnTo>
                  <a:lnTo>
                    <a:pt x="26" y="1"/>
                  </a:lnTo>
                  <a:lnTo>
                    <a:pt x="23" y="1"/>
                  </a:lnTo>
                  <a:lnTo>
                    <a:pt x="20" y="0"/>
                  </a:lnTo>
                  <a:lnTo>
                    <a:pt x="17" y="0"/>
                  </a:lnTo>
                  <a:lnTo>
                    <a:pt x="14" y="1"/>
                  </a:lnTo>
                  <a:lnTo>
                    <a:pt x="11" y="1"/>
                  </a:lnTo>
                  <a:lnTo>
                    <a:pt x="9" y="3"/>
                  </a:lnTo>
                  <a:lnTo>
                    <a:pt x="6" y="5"/>
                  </a:lnTo>
                  <a:lnTo>
                    <a:pt x="3" y="7"/>
                  </a:lnTo>
                  <a:lnTo>
                    <a:pt x="1" y="9"/>
                  </a:lnTo>
                  <a:lnTo>
                    <a:pt x="0" y="11"/>
                  </a:lnTo>
                </a:path>
              </a:pathLst>
            </a:custGeom>
            <a:solidFill>
              <a:srgbClr val="C0C0C0"/>
            </a:solidFill>
            <a:ln w="9525" cap="rnd">
              <a:noFill/>
              <a:round/>
              <a:headEnd/>
              <a:tailEnd/>
            </a:ln>
            <a:effectLst/>
          </p:spPr>
          <p:txBody>
            <a:bodyPr>
              <a:prstTxWarp prst="textNoShape">
                <a:avLst/>
              </a:prstTxWarp>
            </a:bodyPr>
            <a:lstStyle/>
            <a:p>
              <a:endParaRPr lang="en-US"/>
            </a:p>
          </p:txBody>
        </p:sp>
        <p:sp>
          <p:nvSpPr>
            <p:cNvPr id="48" name="Freeform 43"/>
            <p:cNvSpPr>
              <a:spLocks/>
            </p:cNvSpPr>
            <p:nvPr/>
          </p:nvSpPr>
          <p:spPr bwMode="auto">
            <a:xfrm>
              <a:off x="7874000" y="1119188"/>
              <a:ext cx="30163" cy="30162"/>
            </a:xfrm>
            <a:custGeom>
              <a:avLst/>
              <a:gdLst/>
              <a:ahLst/>
              <a:cxnLst>
                <a:cxn ang="0">
                  <a:pos x="0" y="8"/>
                </a:cxn>
                <a:cxn ang="0">
                  <a:pos x="1" y="9"/>
                </a:cxn>
                <a:cxn ang="0">
                  <a:pos x="2" y="10"/>
                </a:cxn>
                <a:cxn ang="0">
                  <a:pos x="4" y="11"/>
                </a:cxn>
                <a:cxn ang="0">
                  <a:pos x="5" y="12"/>
                </a:cxn>
                <a:cxn ang="0">
                  <a:pos x="6" y="13"/>
                </a:cxn>
                <a:cxn ang="0">
                  <a:pos x="7" y="14"/>
                </a:cxn>
                <a:cxn ang="0">
                  <a:pos x="9" y="15"/>
                </a:cxn>
                <a:cxn ang="0">
                  <a:pos x="11" y="16"/>
                </a:cxn>
                <a:cxn ang="0">
                  <a:pos x="11" y="17"/>
                </a:cxn>
                <a:cxn ang="0">
                  <a:pos x="12" y="17"/>
                </a:cxn>
                <a:cxn ang="0">
                  <a:pos x="13" y="18"/>
                </a:cxn>
                <a:cxn ang="0">
                  <a:pos x="14" y="18"/>
                </a:cxn>
                <a:cxn ang="0">
                  <a:pos x="16" y="16"/>
                </a:cxn>
                <a:cxn ang="0">
                  <a:pos x="18" y="13"/>
                </a:cxn>
                <a:cxn ang="0">
                  <a:pos x="18" y="10"/>
                </a:cxn>
                <a:cxn ang="0">
                  <a:pos x="17" y="7"/>
                </a:cxn>
                <a:cxn ang="0">
                  <a:pos x="17" y="5"/>
                </a:cxn>
                <a:cxn ang="0">
                  <a:pos x="16" y="4"/>
                </a:cxn>
                <a:cxn ang="0">
                  <a:pos x="15" y="2"/>
                </a:cxn>
                <a:cxn ang="0">
                  <a:pos x="14" y="2"/>
                </a:cxn>
                <a:cxn ang="0">
                  <a:pos x="13" y="1"/>
                </a:cxn>
                <a:cxn ang="0">
                  <a:pos x="11" y="1"/>
                </a:cxn>
                <a:cxn ang="0">
                  <a:pos x="10" y="0"/>
                </a:cxn>
                <a:cxn ang="0">
                  <a:pos x="8" y="0"/>
                </a:cxn>
                <a:cxn ang="0">
                  <a:pos x="7" y="0"/>
                </a:cxn>
                <a:cxn ang="0">
                  <a:pos x="5" y="1"/>
                </a:cxn>
                <a:cxn ang="0">
                  <a:pos x="4" y="1"/>
                </a:cxn>
                <a:cxn ang="0">
                  <a:pos x="3" y="2"/>
                </a:cxn>
                <a:cxn ang="0">
                  <a:pos x="2" y="3"/>
                </a:cxn>
                <a:cxn ang="0">
                  <a:pos x="1" y="5"/>
                </a:cxn>
                <a:cxn ang="0">
                  <a:pos x="1" y="6"/>
                </a:cxn>
                <a:cxn ang="0">
                  <a:pos x="0" y="8"/>
                </a:cxn>
              </a:cxnLst>
              <a:rect l="0" t="0" r="r" b="b"/>
              <a:pathLst>
                <a:path w="19" h="19">
                  <a:moveTo>
                    <a:pt x="0" y="8"/>
                  </a:moveTo>
                  <a:lnTo>
                    <a:pt x="1" y="9"/>
                  </a:lnTo>
                  <a:lnTo>
                    <a:pt x="2" y="10"/>
                  </a:lnTo>
                  <a:lnTo>
                    <a:pt x="4" y="11"/>
                  </a:lnTo>
                  <a:lnTo>
                    <a:pt x="5" y="12"/>
                  </a:lnTo>
                  <a:lnTo>
                    <a:pt x="6" y="13"/>
                  </a:lnTo>
                  <a:lnTo>
                    <a:pt x="7" y="14"/>
                  </a:lnTo>
                  <a:lnTo>
                    <a:pt x="9" y="15"/>
                  </a:lnTo>
                  <a:lnTo>
                    <a:pt x="11" y="16"/>
                  </a:lnTo>
                  <a:lnTo>
                    <a:pt x="11" y="17"/>
                  </a:lnTo>
                  <a:lnTo>
                    <a:pt x="12" y="17"/>
                  </a:lnTo>
                  <a:lnTo>
                    <a:pt x="13" y="18"/>
                  </a:lnTo>
                  <a:lnTo>
                    <a:pt x="14" y="18"/>
                  </a:lnTo>
                  <a:lnTo>
                    <a:pt x="16" y="16"/>
                  </a:lnTo>
                  <a:lnTo>
                    <a:pt x="18" y="13"/>
                  </a:lnTo>
                  <a:lnTo>
                    <a:pt x="18" y="10"/>
                  </a:lnTo>
                  <a:lnTo>
                    <a:pt x="17" y="7"/>
                  </a:lnTo>
                  <a:lnTo>
                    <a:pt x="17" y="5"/>
                  </a:lnTo>
                  <a:lnTo>
                    <a:pt x="16" y="4"/>
                  </a:lnTo>
                  <a:lnTo>
                    <a:pt x="15" y="2"/>
                  </a:lnTo>
                  <a:lnTo>
                    <a:pt x="14" y="2"/>
                  </a:lnTo>
                  <a:lnTo>
                    <a:pt x="13" y="1"/>
                  </a:lnTo>
                  <a:lnTo>
                    <a:pt x="11" y="1"/>
                  </a:lnTo>
                  <a:lnTo>
                    <a:pt x="10" y="0"/>
                  </a:lnTo>
                  <a:lnTo>
                    <a:pt x="8" y="0"/>
                  </a:lnTo>
                  <a:lnTo>
                    <a:pt x="7" y="0"/>
                  </a:lnTo>
                  <a:lnTo>
                    <a:pt x="5" y="1"/>
                  </a:lnTo>
                  <a:lnTo>
                    <a:pt x="4" y="1"/>
                  </a:lnTo>
                  <a:lnTo>
                    <a:pt x="3" y="2"/>
                  </a:lnTo>
                  <a:lnTo>
                    <a:pt x="2" y="3"/>
                  </a:lnTo>
                  <a:lnTo>
                    <a:pt x="1" y="5"/>
                  </a:lnTo>
                  <a:lnTo>
                    <a:pt x="1" y="6"/>
                  </a:lnTo>
                  <a:lnTo>
                    <a:pt x="0" y="8"/>
                  </a:lnTo>
                </a:path>
              </a:pathLst>
            </a:custGeom>
            <a:solidFill>
              <a:srgbClr val="C0C0C0"/>
            </a:solidFill>
            <a:ln w="9525" cap="rnd">
              <a:noFill/>
              <a:round/>
              <a:headEnd/>
              <a:tailEnd/>
            </a:ln>
            <a:effectLst/>
          </p:spPr>
          <p:txBody>
            <a:bodyPr>
              <a:prstTxWarp prst="textNoShape">
                <a:avLst/>
              </a:prstTxWarp>
            </a:bodyPr>
            <a:lstStyle/>
            <a:p>
              <a:endParaRPr lang="en-US"/>
            </a:p>
          </p:txBody>
        </p:sp>
        <p:sp>
          <p:nvSpPr>
            <p:cNvPr id="49" name="Freeform 44"/>
            <p:cNvSpPr>
              <a:spLocks/>
            </p:cNvSpPr>
            <p:nvPr/>
          </p:nvSpPr>
          <p:spPr bwMode="auto">
            <a:xfrm>
              <a:off x="7839075" y="1047750"/>
              <a:ext cx="26988" cy="2005013"/>
            </a:xfrm>
            <a:custGeom>
              <a:avLst/>
              <a:gdLst/>
              <a:ahLst/>
              <a:cxnLst>
                <a:cxn ang="0">
                  <a:pos x="16" y="44"/>
                </a:cxn>
                <a:cxn ang="0">
                  <a:pos x="12" y="39"/>
                </a:cxn>
                <a:cxn ang="0">
                  <a:pos x="9" y="34"/>
                </a:cxn>
                <a:cxn ang="0">
                  <a:pos x="6" y="29"/>
                </a:cxn>
                <a:cxn ang="0">
                  <a:pos x="3" y="23"/>
                </a:cxn>
                <a:cxn ang="0">
                  <a:pos x="3" y="17"/>
                </a:cxn>
                <a:cxn ang="0">
                  <a:pos x="3" y="12"/>
                </a:cxn>
                <a:cxn ang="0">
                  <a:pos x="0" y="6"/>
                </a:cxn>
                <a:cxn ang="0">
                  <a:pos x="0" y="0"/>
                </a:cxn>
                <a:cxn ang="0">
                  <a:pos x="0" y="1218"/>
                </a:cxn>
                <a:cxn ang="0">
                  <a:pos x="0" y="1224"/>
                </a:cxn>
                <a:cxn ang="0">
                  <a:pos x="3" y="1230"/>
                </a:cxn>
                <a:cxn ang="0">
                  <a:pos x="3" y="1236"/>
                </a:cxn>
                <a:cxn ang="0">
                  <a:pos x="3" y="1241"/>
                </a:cxn>
                <a:cxn ang="0">
                  <a:pos x="6" y="1247"/>
                </a:cxn>
                <a:cxn ang="0">
                  <a:pos x="9" y="1252"/>
                </a:cxn>
                <a:cxn ang="0">
                  <a:pos x="12" y="1257"/>
                </a:cxn>
                <a:cxn ang="0">
                  <a:pos x="16" y="1262"/>
                </a:cxn>
                <a:cxn ang="0">
                  <a:pos x="16" y="44"/>
                </a:cxn>
              </a:cxnLst>
              <a:rect l="0" t="0" r="r" b="b"/>
              <a:pathLst>
                <a:path w="17" h="1263">
                  <a:moveTo>
                    <a:pt x="16" y="44"/>
                  </a:moveTo>
                  <a:lnTo>
                    <a:pt x="12" y="39"/>
                  </a:lnTo>
                  <a:lnTo>
                    <a:pt x="9" y="34"/>
                  </a:lnTo>
                  <a:lnTo>
                    <a:pt x="6" y="29"/>
                  </a:lnTo>
                  <a:lnTo>
                    <a:pt x="3" y="23"/>
                  </a:lnTo>
                  <a:lnTo>
                    <a:pt x="3" y="17"/>
                  </a:lnTo>
                  <a:lnTo>
                    <a:pt x="3" y="12"/>
                  </a:lnTo>
                  <a:lnTo>
                    <a:pt x="0" y="6"/>
                  </a:lnTo>
                  <a:lnTo>
                    <a:pt x="0" y="0"/>
                  </a:lnTo>
                  <a:lnTo>
                    <a:pt x="0" y="1218"/>
                  </a:lnTo>
                  <a:lnTo>
                    <a:pt x="0" y="1224"/>
                  </a:lnTo>
                  <a:lnTo>
                    <a:pt x="3" y="1230"/>
                  </a:lnTo>
                  <a:lnTo>
                    <a:pt x="3" y="1236"/>
                  </a:lnTo>
                  <a:lnTo>
                    <a:pt x="3" y="1241"/>
                  </a:lnTo>
                  <a:lnTo>
                    <a:pt x="6" y="1247"/>
                  </a:lnTo>
                  <a:lnTo>
                    <a:pt x="9" y="1252"/>
                  </a:lnTo>
                  <a:lnTo>
                    <a:pt x="12" y="1257"/>
                  </a:lnTo>
                  <a:lnTo>
                    <a:pt x="16" y="1262"/>
                  </a:lnTo>
                  <a:lnTo>
                    <a:pt x="16" y="44"/>
                  </a:lnTo>
                </a:path>
              </a:pathLst>
            </a:custGeom>
            <a:solidFill>
              <a:srgbClr val="000000"/>
            </a:solidFill>
            <a:ln w="9525" cap="rnd">
              <a:noFill/>
              <a:round/>
              <a:headEnd/>
              <a:tailEnd/>
            </a:ln>
            <a:effectLst/>
          </p:spPr>
          <p:txBody>
            <a:bodyPr>
              <a:prstTxWarp prst="textNoShape">
                <a:avLst/>
              </a:prstTxWarp>
            </a:bodyPr>
            <a:lstStyle/>
            <a:p>
              <a:endParaRPr lang="en-US"/>
            </a:p>
          </p:txBody>
        </p:sp>
        <p:sp>
          <p:nvSpPr>
            <p:cNvPr id="50" name="Freeform 45"/>
            <p:cNvSpPr>
              <a:spLocks/>
            </p:cNvSpPr>
            <p:nvPr/>
          </p:nvSpPr>
          <p:spPr bwMode="auto">
            <a:xfrm>
              <a:off x="7842250" y="1112838"/>
              <a:ext cx="26988" cy="1962150"/>
            </a:xfrm>
            <a:custGeom>
              <a:avLst/>
              <a:gdLst/>
              <a:ahLst/>
              <a:cxnLst>
                <a:cxn ang="0">
                  <a:pos x="0" y="0"/>
                </a:cxn>
                <a:cxn ang="0">
                  <a:pos x="2" y="2"/>
                </a:cxn>
                <a:cxn ang="0">
                  <a:pos x="3" y="4"/>
                </a:cxn>
                <a:cxn ang="0">
                  <a:pos x="5" y="7"/>
                </a:cxn>
                <a:cxn ang="0">
                  <a:pos x="7" y="8"/>
                </a:cxn>
                <a:cxn ang="0">
                  <a:pos x="9" y="10"/>
                </a:cxn>
                <a:cxn ang="0">
                  <a:pos x="11" y="12"/>
                </a:cxn>
                <a:cxn ang="0">
                  <a:pos x="13" y="13"/>
                </a:cxn>
                <a:cxn ang="0">
                  <a:pos x="16" y="15"/>
                </a:cxn>
                <a:cxn ang="0">
                  <a:pos x="16" y="1235"/>
                </a:cxn>
                <a:cxn ang="0">
                  <a:pos x="13" y="1233"/>
                </a:cxn>
                <a:cxn ang="0">
                  <a:pos x="11" y="1232"/>
                </a:cxn>
                <a:cxn ang="0">
                  <a:pos x="9" y="1230"/>
                </a:cxn>
                <a:cxn ang="0">
                  <a:pos x="7" y="1228"/>
                </a:cxn>
                <a:cxn ang="0">
                  <a:pos x="5" y="1226"/>
                </a:cxn>
                <a:cxn ang="0">
                  <a:pos x="3" y="1224"/>
                </a:cxn>
                <a:cxn ang="0">
                  <a:pos x="2" y="1222"/>
                </a:cxn>
                <a:cxn ang="0">
                  <a:pos x="0" y="1220"/>
                </a:cxn>
                <a:cxn ang="0">
                  <a:pos x="0" y="0"/>
                </a:cxn>
              </a:cxnLst>
              <a:rect l="0" t="0" r="r" b="b"/>
              <a:pathLst>
                <a:path w="17" h="1236">
                  <a:moveTo>
                    <a:pt x="0" y="0"/>
                  </a:moveTo>
                  <a:lnTo>
                    <a:pt x="2" y="2"/>
                  </a:lnTo>
                  <a:lnTo>
                    <a:pt x="3" y="4"/>
                  </a:lnTo>
                  <a:lnTo>
                    <a:pt x="5" y="7"/>
                  </a:lnTo>
                  <a:lnTo>
                    <a:pt x="7" y="8"/>
                  </a:lnTo>
                  <a:lnTo>
                    <a:pt x="9" y="10"/>
                  </a:lnTo>
                  <a:lnTo>
                    <a:pt x="11" y="12"/>
                  </a:lnTo>
                  <a:lnTo>
                    <a:pt x="13" y="13"/>
                  </a:lnTo>
                  <a:lnTo>
                    <a:pt x="16" y="15"/>
                  </a:lnTo>
                  <a:lnTo>
                    <a:pt x="16" y="1235"/>
                  </a:lnTo>
                  <a:lnTo>
                    <a:pt x="13" y="1233"/>
                  </a:lnTo>
                  <a:lnTo>
                    <a:pt x="11" y="1232"/>
                  </a:lnTo>
                  <a:lnTo>
                    <a:pt x="9" y="1230"/>
                  </a:lnTo>
                  <a:lnTo>
                    <a:pt x="7" y="1228"/>
                  </a:lnTo>
                  <a:lnTo>
                    <a:pt x="5" y="1226"/>
                  </a:lnTo>
                  <a:lnTo>
                    <a:pt x="3" y="1224"/>
                  </a:lnTo>
                  <a:lnTo>
                    <a:pt x="2" y="1222"/>
                  </a:lnTo>
                  <a:lnTo>
                    <a:pt x="0" y="1220"/>
                  </a:lnTo>
                  <a:lnTo>
                    <a:pt x="0" y="0"/>
                  </a:lnTo>
                </a:path>
              </a:pathLst>
            </a:custGeom>
            <a:solidFill>
              <a:srgbClr val="101010"/>
            </a:solidFill>
            <a:ln w="9525" cap="rnd">
              <a:noFill/>
              <a:round/>
              <a:headEnd/>
              <a:tailEnd/>
            </a:ln>
            <a:effectLst/>
          </p:spPr>
          <p:txBody>
            <a:bodyPr>
              <a:prstTxWarp prst="textNoShape">
                <a:avLst/>
              </a:prstTxWarp>
            </a:bodyPr>
            <a:lstStyle/>
            <a:p>
              <a:endParaRPr lang="en-US"/>
            </a:p>
          </p:txBody>
        </p:sp>
        <p:sp>
          <p:nvSpPr>
            <p:cNvPr id="51" name="Freeform 46"/>
            <p:cNvSpPr>
              <a:spLocks/>
            </p:cNvSpPr>
            <p:nvPr/>
          </p:nvSpPr>
          <p:spPr bwMode="auto">
            <a:xfrm>
              <a:off x="7861300" y="1138238"/>
              <a:ext cx="26988" cy="1952625"/>
            </a:xfrm>
            <a:custGeom>
              <a:avLst/>
              <a:gdLst/>
              <a:ahLst/>
              <a:cxnLst>
                <a:cxn ang="0">
                  <a:pos x="0" y="0"/>
                </a:cxn>
                <a:cxn ang="0">
                  <a:pos x="2" y="2"/>
                </a:cxn>
                <a:cxn ang="0">
                  <a:pos x="4" y="2"/>
                </a:cxn>
                <a:cxn ang="0">
                  <a:pos x="6" y="3"/>
                </a:cxn>
                <a:cxn ang="0">
                  <a:pos x="7" y="5"/>
                </a:cxn>
                <a:cxn ang="0">
                  <a:pos x="8" y="6"/>
                </a:cxn>
                <a:cxn ang="0">
                  <a:pos x="10" y="7"/>
                </a:cxn>
                <a:cxn ang="0">
                  <a:pos x="13" y="8"/>
                </a:cxn>
                <a:cxn ang="0">
                  <a:pos x="15" y="9"/>
                </a:cxn>
                <a:cxn ang="0">
                  <a:pos x="16" y="9"/>
                </a:cxn>
                <a:cxn ang="0">
                  <a:pos x="16" y="1229"/>
                </a:cxn>
                <a:cxn ang="0">
                  <a:pos x="15" y="1229"/>
                </a:cxn>
                <a:cxn ang="0">
                  <a:pos x="15" y="1228"/>
                </a:cxn>
                <a:cxn ang="0">
                  <a:pos x="13" y="1227"/>
                </a:cxn>
                <a:cxn ang="0">
                  <a:pos x="10" y="1227"/>
                </a:cxn>
                <a:cxn ang="0">
                  <a:pos x="8" y="1226"/>
                </a:cxn>
                <a:cxn ang="0">
                  <a:pos x="7" y="1224"/>
                </a:cxn>
                <a:cxn ang="0">
                  <a:pos x="6" y="1223"/>
                </a:cxn>
                <a:cxn ang="0">
                  <a:pos x="4" y="1222"/>
                </a:cxn>
                <a:cxn ang="0">
                  <a:pos x="2" y="1221"/>
                </a:cxn>
                <a:cxn ang="0">
                  <a:pos x="0" y="1220"/>
                </a:cxn>
                <a:cxn ang="0">
                  <a:pos x="0" y="0"/>
                </a:cxn>
              </a:cxnLst>
              <a:rect l="0" t="0" r="r" b="b"/>
              <a:pathLst>
                <a:path w="17" h="1230">
                  <a:moveTo>
                    <a:pt x="0" y="0"/>
                  </a:moveTo>
                  <a:lnTo>
                    <a:pt x="2" y="2"/>
                  </a:lnTo>
                  <a:lnTo>
                    <a:pt x="4" y="2"/>
                  </a:lnTo>
                  <a:lnTo>
                    <a:pt x="6" y="3"/>
                  </a:lnTo>
                  <a:lnTo>
                    <a:pt x="7" y="5"/>
                  </a:lnTo>
                  <a:lnTo>
                    <a:pt x="8" y="6"/>
                  </a:lnTo>
                  <a:lnTo>
                    <a:pt x="10" y="7"/>
                  </a:lnTo>
                  <a:lnTo>
                    <a:pt x="13" y="8"/>
                  </a:lnTo>
                  <a:lnTo>
                    <a:pt x="15" y="9"/>
                  </a:lnTo>
                  <a:lnTo>
                    <a:pt x="16" y="9"/>
                  </a:lnTo>
                  <a:lnTo>
                    <a:pt x="16" y="1229"/>
                  </a:lnTo>
                  <a:lnTo>
                    <a:pt x="15" y="1229"/>
                  </a:lnTo>
                  <a:lnTo>
                    <a:pt x="15" y="1228"/>
                  </a:lnTo>
                  <a:lnTo>
                    <a:pt x="13" y="1227"/>
                  </a:lnTo>
                  <a:lnTo>
                    <a:pt x="10" y="1227"/>
                  </a:lnTo>
                  <a:lnTo>
                    <a:pt x="8" y="1226"/>
                  </a:lnTo>
                  <a:lnTo>
                    <a:pt x="7" y="1224"/>
                  </a:lnTo>
                  <a:lnTo>
                    <a:pt x="6" y="1223"/>
                  </a:lnTo>
                  <a:lnTo>
                    <a:pt x="4" y="1222"/>
                  </a:lnTo>
                  <a:lnTo>
                    <a:pt x="2" y="1221"/>
                  </a:lnTo>
                  <a:lnTo>
                    <a:pt x="0" y="1220"/>
                  </a:lnTo>
                  <a:lnTo>
                    <a:pt x="0" y="0"/>
                  </a:lnTo>
                </a:path>
              </a:pathLst>
            </a:custGeom>
            <a:solidFill>
              <a:srgbClr val="101010"/>
            </a:solidFill>
            <a:ln w="9525" cap="rnd">
              <a:noFill/>
              <a:round/>
              <a:headEnd/>
              <a:tailEnd/>
            </a:ln>
            <a:effectLst/>
          </p:spPr>
          <p:txBody>
            <a:bodyPr>
              <a:prstTxWarp prst="textNoShape">
                <a:avLst/>
              </a:prstTxWarp>
            </a:bodyPr>
            <a:lstStyle/>
            <a:p>
              <a:endParaRPr lang="en-US"/>
            </a:p>
          </p:txBody>
        </p:sp>
        <p:sp>
          <p:nvSpPr>
            <p:cNvPr id="52" name="Freeform 47"/>
            <p:cNvSpPr>
              <a:spLocks/>
            </p:cNvSpPr>
            <p:nvPr/>
          </p:nvSpPr>
          <p:spPr bwMode="auto">
            <a:xfrm>
              <a:off x="7897813" y="1155700"/>
              <a:ext cx="26987" cy="1943100"/>
            </a:xfrm>
            <a:custGeom>
              <a:avLst/>
              <a:gdLst/>
              <a:ahLst/>
              <a:cxnLst>
                <a:cxn ang="0">
                  <a:pos x="0" y="0"/>
                </a:cxn>
                <a:cxn ang="0">
                  <a:pos x="3" y="1"/>
                </a:cxn>
                <a:cxn ang="0">
                  <a:pos x="3" y="2"/>
                </a:cxn>
                <a:cxn ang="0">
                  <a:pos x="6" y="2"/>
                </a:cxn>
                <a:cxn ang="0">
                  <a:pos x="9" y="3"/>
                </a:cxn>
                <a:cxn ang="0">
                  <a:pos x="9" y="4"/>
                </a:cxn>
                <a:cxn ang="0">
                  <a:pos x="12" y="4"/>
                </a:cxn>
                <a:cxn ang="0">
                  <a:pos x="12" y="5"/>
                </a:cxn>
                <a:cxn ang="0">
                  <a:pos x="16" y="6"/>
                </a:cxn>
                <a:cxn ang="0">
                  <a:pos x="16" y="1223"/>
                </a:cxn>
                <a:cxn ang="0">
                  <a:pos x="12" y="1223"/>
                </a:cxn>
                <a:cxn ang="0">
                  <a:pos x="12" y="1222"/>
                </a:cxn>
                <a:cxn ang="0">
                  <a:pos x="9" y="1221"/>
                </a:cxn>
                <a:cxn ang="0">
                  <a:pos x="9" y="1221"/>
                </a:cxn>
                <a:cxn ang="0">
                  <a:pos x="6" y="1221"/>
                </a:cxn>
                <a:cxn ang="0">
                  <a:pos x="3" y="1220"/>
                </a:cxn>
                <a:cxn ang="0">
                  <a:pos x="3" y="1219"/>
                </a:cxn>
                <a:cxn ang="0">
                  <a:pos x="0" y="1218"/>
                </a:cxn>
                <a:cxn ang="0">
                  <a:pos x="0" y="0"/>
                </a:cxn>
              </a:cxnLst>
              <a:rect l="0" t="0" r="r" b="b"/>
              <a:pathLst>
                <a:path w="17" h="1224">
                  <a:moveTo>
                    <a:pt x="0" y="0"/>
                  </a:moveTo>
                  <a:lnTo>
                    <a:pt x="3" y="1"/>
                  </a:lnTo>
                  <a:lnTo>
                    <a:pt x="3" y="2"/>
                  </a:lnTo>
                  <a:lnTo>
                    <a:pt x="6" y="2"/>
                  </a:lnTo>
                  <a:lnTo>
                    <a:pt x="9" y="3"/>
                  </a:lnTo>
                  <a:lnTo>
                    <a:pt x="9" y="4"/>
                  </a:lnTo>
                  <a:lnTo>
                    <a:pt x="12" y="4"/>
                  </a:lnTo>
                  <a:lnTo>
                    <a:pt x="12" y="5"/>
                  </a:lnTo>
                  <a:lnTo>
                    <a:pt x="16" y="6"/>
                  </a:lnTo>
                  <a:lnTo>
                    <a:pt x="16" y="1223"/>
                  </a:lnTo>
                  <a:lnTo>
                    <a:pt x="12" y="1223"/>
                  </a:lnTo>
                  <a:lnTo>
                    <a:pt x="12" y="1222"/>
                  </a:lnTo>
                  <a:lnTo>
                    <a:pt x="9" y="1221"/>
                  </a:lnTo>
                  <a:lnTo>
                    <a:pt x="9" y="1221"/>
                  </a:lnTo>
                  <a:lnTo>
                    <a:pt x="6" y="1221"/>
                  </a:lnTo>
                  <a:lnTo>
                    <a:pt x="3" y="1220"/>
                  </a:lnTo>
                  <a:lnTo>
                    <a:pt x="3" y="1219"/>
                  </a:lnTo>
                  <a:lnTo>
                    <a:pt x="0" y="1218"/>
                  </a:lnTo>
                  <a:lnTo>
                    <a:pt x="0" y="0"/>
                  </a:lnTo>
                </a:path>
              </a:pathLst>
            </a:custGeom>
            <a:solidFill>
              <a:srgbClr val="202020"/>
            </a:solidFill>
            <a:ln w="9525" cap="rnd">
              <a:noFill/>
              <a:round/>
              <a:headEnd/>
              <a:tailEnd/>
            </a:ln>
            <a:effectLst/>
          </p:spPr>
          <p:txBody>
            <a:bodyPr>
              <a:prstTxWarp prst="textNoShape">
                <a:avLst/>
              </a:prstTxWarp>
            </a:bodyPr>
            <a:lstStyle/>
            <a:p>
              <a:endParaRPr lang="en-US"/>
            </a:p>
          </p:txBody>
        </p:sp>
        <p:sp>
          <p:nvSpPr>
            <p:cNvPr id="53" name="Freeform 48"/>
            <p:cNvSpPr>
              <a:spLocks/>
            </p:cNvSpPr>
            <p:nvPr/>
          </p:nvSpPr>
          <p:spPr bwMode="auto">
            <a:xfrm>
              <a:off x="7916863" y="1165225"/>
              <a:ext cx="26987" cy="1939925"/>
            </a:xfrm>
            <a:custGeom>
              <a:avLst/>
              <a:gdLst/>
              <a:ahLst/>
              <a:cxnLst>
                <a:cxn ang="0">
                  <a:pos x="0" y="0"/>
                </a:cxn>
                <a:cxn ang="0">
                  <a:pos x="2" y="0"/>
                </a:cxn>
                <a:cxn ang="0">
                  <a:pos x="2" y="1"/>
                </a:cxn>
                <a:cxn ang="0">
                  <a:pos x="5" y="1"/>
                </a:cxn>
                <a:cxn ang="0">
                  <a:pos x="8" y="2"/>
                </a:cxn>
                <a:cxn ang="0">
                  <a:pos x="10" y="2"/>
                </a:cxn>
                <a:cxn ang="0">
                  <a:pos x="10" y="2"/>
                </a:cxn>
                <a:cxn ang="0">
                  <a:pos x="13" y="2"/>
                </a:cxn>
                <a:cxn ang="0">
                  <a:pos x="16" y="3"/>
                </a:cxn>
                <a:cxn ang="0">
                  <a:pos x="16" y="1221"/>
                </a:cxn>
                <a:cxn ang="0">
                  <a:pos x="13" y="1221"/>
                </a:cxn>
                <a:cxn ang="0">
                  <a:pos x="10" y="1221"/>
                </a:cxn>
                <a:cxn ang="0">
                  <a:pos x="10" y="1220"/>
                </a:cxn>
                <a:cxn ang="0">
                  <a:pos x="8" y="1220"/>
                </a:cxn>
                <a:cxn ang="0">
                  <a:pos x="5" y="1219"/>
                </a:cxn>
                <a:cxn ang="0">
                  <a:pos x="2" y="1219"/>
                </a:cxn>
                <a:cxn ang="0">
                  <a:pos x="2" y="1219"/>
                </a:cxn>
                <a:cxn ang="0">
                  <a:pos x="0" y="1218"/>
                </a:cxn>
                <a:cxn ang="0">
                  <a:pos x="0" y="0"/>
                </a:cxn>
              </a:cxnLst>
              <a:rect l="0" t="0" r="r" b="b"/>
              <a:pathLst>
                <a:path w="17" h="1222">
                  <a:moveTo>
                    <a:pt x="0" y="0"/>
                  </a:moveTo>
                  <a:lnTo>
                    <a:pt x="2" y="0"/>
                  </a:lnTo>
                  <a:lnTo>
                    <a:pt x="2" y="1"/>
                  </a:lnTo>
                  <a:lnTo>
                    <a:pt x="5" y="1"/>
                  </a:lnTo>
                  <a:lnTo>
                    <a:pt x="8" y="2"/>
                  </a:lnTo>
                  <a:lnTo>
                    <a:pt x="10" y="2"/>
                  </a:lnTo>
                  <a:lnTo>
                    <a:pt x="10" y="2"/>
                  </a:lnTo>
                  <a:lnTo>
                    <a:pt x="13" y="2"/>
                  </a:lnTo>
                  <a:lnTo>
                    <a:pt x="16" y="3"/>
                  </a:lnTo>
                  <a:lnTo>
                    <a:pt x="16" y="1221"/>
                  </a:lnTo>
                  <a:lnTo>
                    <a:pt x="13" y="1221"/>
                  </a:lnTo>
                  <a:lnTo>
                    <a:pt x="10" y="1221"/>
                  </a:lnTo>
                  <a:lnTo>
                    <a:pt x="10" y="1220"/>
                  </a:lnTo>
                  <a:lnTo>
                    <a:pt x="8" y="1220"/>
                  </a:lnTo>
                  <a:lnTo>
                    <a:pt x="5" y="1219"/>
                  </a:lnTo>
                  <a:lnTo>
                    <a:pt x="2" y="1219"/>
                  </a:lnTo>
                  <a:lnTo>
                    <a:pt x="2" y="1219"/>
                  </a:lnTo>
                  <a:lnTo>
                    <a:pt x="0" y="1218"/>
                  </a:lnTo>
                  <a:lnTo>
                    <a:pt x="0" y="0"/>
                  </a:lnTo>
                </a:path>
              </a:pathLst>
            </a:custGeom>
            <a:solidFill>
              <a:srgbClr val="303030"/>
            </a:solidFill>
            <a:ln w="9525" cap="rnd">
              <a:noFill/>
              <a:round/>
              <a:headEnd/>
              <a:tailEnd/>
            </a:ln>
            <a:effectLst/>
          </p:spPr>
          <p:txBody>
            <a:bodyPr>
              <a:prstTxWarp prst="textNoShape">
                <a:avLst/>
              </a:prstTxWarp>
            </a:bodyPr>
            <a:lstStyle/>
            <a:p>
              <a:endParaRPr lang="en-US"/>
            </a:p>
          </p:txBody>
        </p:sp>
        <p:sp>
          <p:nvSpPr>
            <p:cNvPr id="54" name="Freeform 49"/>
            <p:cNvSpPr>
              <a:spLocks/>
            </p:cNvSpPr>
            <p:nvPr/>
          </p:nvSpPr>
          <p:spPr bwMode="auto">
            <a:xfrm>
              <a:off x="7939088" y="1171575"/>
              <a:ext cx="26987" cy="1933575"/>
            </a:xfrm>
            <a:custGeom>
              <a:avLst/>
              <a:gdLst/>
              <a:ahLst/>
              <a:cxnLst>
                <a:cxn ang="0">
                  <a:pos x="0" y="0"/>
                </a:cxn>
                <a:cxn ang="0">
                  <a:pos x="4" y="0"/>
                </a:cxn>
                <a:cxn ang="0">
                  <a:pos x="4" y="0"/>
                </a:cxn>
                <a:cxn ang="0">
                  <a:pos x="4" y="0"/>
                </a:cxn>
                <a:cxn ang="0">
                  <a:pos x="8" y="1"/>
                </a:cxn>
                <a:cxn ang="0">
                  <a:pos x="12" y="1"/>
                </a:cxn>
                <a:cxn ang="0">
                  <a:pos x="12" y="1"/>
                </a:cxn>
                <a:cxn ang="0">
                  <a:pos x="16" y="1"/>
                </a:cxn>
                <a:cxn ang="0">
                  <a:pos x="16" y="1"/>
                </a:cxn>
                <a:cxn ang="0">
                  <a:pos x="16" y="1217"/>
                </a:cxn>
                <a:cxn ang="0">
                  <a:pos x="16" y="1217"/>
                </a:cxn>
                <a:cxn ang="0">
                  <a:pos x="12" y="1217"/>
                </a:cxn>
                <a:cxn ang="0">
                  <a:pos x="12" y="1216"/>
                </a:cxn>
                <a:cxn ang="0">
                  <a:pos x="8" y="1216"/>
                </a:cxn>
                <a:cxn ang="0">
                  <a:pos x="4" y="1216"/>
                </a:cxn>
                <a:cxn ang="0">
                  <a:pos x="4" y="1216"/>
                </a:cxn>
                <a:cxn ang="0">
                  <a:pos x="4" y="1216"/>
                </a:cxn>
                <a:cxn ang="0">
                  <a:pos x="0" y="1215"/>
                </a:cxn>
                <a:cxn ang="0">
                  <a:pos x="0" y="0"/>
                </a:cxn>
              </a:cxnLst>
              <a:rect l="0" t="0" r="r" b="b"/>
              <a:pathLst>
                <a:path w="17" h="1218">
                  <a:moveTo>
                    <a:pt x="0" y="0"/>
                  </a:moveTo>
                  <a:lnTo>
                    <a:pt x="4" y="0"/>
                  </a:lnTo>
                  <a:lnTo>
                    <a:pt x="4" y="0"/>
                  </a:lnTo>
                  <a:lnTo>
                    <a:pt x="4" y="0"/>
                  </a:lnTo>
                  <a:lnTo>
                    <a:pt x="8" y="1"/>
                  </a:lnTo>
                  <a:lnTo>
                    <a:pt x="12" y="1"/>
                  </a:lnTo>
                  <a:lnTo>
                    <a:pt x="12" y="1"/>
                  </a:lnTo>
                  <a:lnTo>
                    <a:pt x="16" y="1"/>
                  </a:lnTo>
                  <a:lnTo>
                    <a:pt x="16" y="1"/>
                  </a:lnTo>
                  <a:lnTo>
                    <a:pt x="16" y="1217"/>
                  </a:lnTo>
                  <a:lnTo>
                    <a:pt x="16" y="1217"/>
                  </a:lnTo>
                  <a:lnTo>
                    <a:pt x="12" y="1217"/>
                  </a:lnTo>
                  <a:lnTo>
                    <a:pt x="12" y="1216"/>
                  </a:lnTo>
                  <a:lnTo>
                    <a:pt x="8" y="1216"/>
                  </a:lnTo>
                  <a:lnTo>
                    <a:pt x="4" y="1216"/>
                  </a:lnTo>
                  <a:lnTo>
                    <a:pt x="4" y="1216"/>
                  </a:lnTo>
                  <a:lnTo>
                    <a:pt x="4" y="1216"/>
                  </a:lnTo>
                  <a:lnTo>
                    <a:pt x="0" y="1215"/>
                  </a:lnTo>
                  <a:lnTo>
                    <a:pt x="0" y="0"/>
                  </a:lnTo>
                </a:path>
              </a:pathLst>
            </a:custGeom>
            <a:solidFill>
              <a:srgbClr val="303030"/>
            </a:solidFill>
            <a:ln w="9525" cap="rnd">
              <a:noFill/>
              <a:round/>
              <a:headEnd/>
              <a:tailEnd/>
            </a:ln>
            <a:effectLst/>
          </p:spPr>
          <p:txBody>
            <a:bodyPr>
              <a:prstTxWarp prst="textNoShape">
                <a:avLst/>
              </a:prstTxWarp>
            </a:bodyPr>
            <a:lstStyle/>
            <a:p>
              <a:endParaRPr lang="en-US"/>
            </a:p>
          </p:txBody>
        </p:sp>
        <p:sp>
          <p:nvSpPr>
            <p:cNvPr id="55" name="Freeform 50"/>
            <p:cNvSpPr>
              <a:spLocks/>
            </p:cNvSpPr>
            <p:nvPr/>
          </p:nvSpPr>
          <p:spPr bwMode="auto">
            <a:xfrm>
              <a:off x="7958138" y="1171575"/>
              <a:ext cx="26987" cy="1933575"/>
            </a:xfrm>
            <a:custGeom>
              <a:avLst/>
              <a:gdLst/>
              <a:ahLst/>
              <a:cxnLst>
                <a:cxn ang="0">
                  <a:pos x="0" y="0"/>
                </a:cxn>
                <a:cxn ang="0">
                  <a:pos x="2" y="0"/>
                </a:cxn>
                <a:cxn ang="0">
                  <a:pos x="2" y="0"/>
                </a:cxn>
                <a:cxn ang="0">
                  <a:pos x="5" y="0"/>
                </a:cxn>
                <a:cxn ang="0">
                  <a:pos x="8" y="0"/>
                </a:cxn>
                <a:cxn ang="0">
                  <a:pos x="10" y="0"/>
                </a:cxn>
                <a:cxn ang="0">
                  <a:pos x="10" y="0"/>
                </a:cxn>
                <a:cxn ang="0">
                  <a:pos x="13" y="0"/>
                </a:cxn>
                <a:cxn ang="0">
                  <a:pos x="16" y="0"/>
                </a:cxn>
                <a:cxn ang="0">
                  <a:pos x="16" y="1217"/>
                </a:cxn>
                <a:cxn ang="0">
                  <a:pos x="13" y="1217"/>
                </a:cxn>
                <a:cxn ang="0">
                  <a:pos x="10" y="1217"/>
                </a:cxn>
                <a:cxn ang="0">
                  <a:pos x="10" y="1217"/>
                </a:cxn>
                <a:cxn ang="0">
                  <a:pos x="8" y="1217"/>
                </a:cxn>
                <a:cxn ang="0">
                  <a:pos x="5" y="1217"/>
                </a:cxn>
                <a:cxn ang="0">
                  <a:pos x="2" y="1217"/>
                </a:cxn>
                <a:cxn ang="0">
                  <a:pos x="2" y="1217"/>
                </a:cxn>
                <a:cxn ang="0">
                  <a:pos x="0" y="1217"/>
                </a:cxn>
                <a:cxn ang="0">
                  <a:pos x="0" y="0"/>
                </a:cxn>
              </a:cxnLst>
              <a:rect l="0" t="0" r="r" b="b"/>
              <a:pathLst>
                <a:path w="17" h="1218">
                  <a:moveTo>
                    <a:pt x="0" y="0"/>
                  </a:moveTo>
                  <a:lnTo>
                    <a:pt x="2" y="0"/>
                  </a:lnTo>
                  <a:lnTo>
                    <a:pt x="2" y="0"/>
                  </a:lnTo>
                  <a:lnTo>
                    <a:pt x="5" y="0"/>
                  </a:lnTo>
                  <a:lnTo>
                    <a:pt x="8" y="0"/>
                  </a:lnTo>
                  <a:lnTo>
                    <a:pt x="10" y="0"/>
                  </a:lnTo>
                  <a:lnTo>
                    <a:pt x="10" y="0"/>
                  </a:lnTo>
                  <a:lnTo>
                    <a:pt x="13" y="0"/>
                  </a:lnTo>
                  <a:lnTo>
                    <a:pt x="16" y="0"/>
                  </a:lnTo>
                  <a:lnTo>
                    <a:pt x="16" y="1217"/>
                  </a:lnTo>
                  <a:lnTo>
                    <a:pt x="13" y="1217"/>
                  </a:lnTo>
                  <a:lnTo>
                    <a:pt x="10" y="1217"/>
                  </a:lnTo>
                  <a:lnTo>
                    <a:pt x="10" y="1217"/>
                  </a:lnTo>
                  <a:lnTo>
                    <a:pt x="8" y="1217"/>
                  </a:lnTo>
                  <a:lnTo>
                    <a:pt x="5" y="1217"/>
                  </a:lnTo>
                  <a:lnTo>
                    <a:pt x="2" y="1217"/>
                  </a:lnTo>
                  <a:lnTo>
                    <a:pt x="2" y="1217"/>
                  </a:lnTo>
                  <a:lnTo>
                    <a:pt x="0" y="1217"/>
                  </a:lnTo>
                  <a:lnTo>
                    <a:pt x="0" y="0"/>
                  </a:lnTo>
                </a:path>
              </a:pathLst>
            </a:custGeom>
            <a:solidFill>
              <a:srgbClr val="404040"/>
            </a:solidFill>
            <a:ln w="9525" cap="rnd">
              <a:noFill/>
              <a:round/>
              <a:headEnd/>
              <a:tailEnd/>
            </a:ln>
            <a:effectLst/>
          </p:spPr>
          <p:txBody>
            <a:bodyPr>
              <a:prstTxWarp prst="textNoShape">
                <a:avLst/>
              </a:prstTxWarp>
            </a:bodyPr>
            <a:lstStyle/>
            <a:p>
              <a:endParaRPr lang="en-US"/>
            </a:p>
          </p:txBody>
        </p:sp>
        <p:sp>
          <p:nvSpPr>
            <p:cNvPr id="56" name="Freeform 51"/>
            <p:cNvSpPr>
              <a:spLocks/>
            </p:cNvSpPr>
            <p:nvPr/>
          </p:nvSpPr>
          <p:spPr bwMode="auto">
            <a:xfrm>
              <a:off x="7978775" y="1169988"/>
              <a:ext cx="26988" cy="1935162"/>
            </a:xfrm>
            <a:custGeom>
              <a:avLst/>
              <a:gdLst/>
              <a:ahLst/>
              <a:cxnLst>
                <a:cxn ang="0">
                  <a:pos x="0" y="2"/>
                </a:cxn>
                <a:cxn ang="0">
                  <a:pos x="0" y="2"/>
                </a:cxn>
                <a:cxn ang="0">
                  <a:pos x="3" y="2"/>
                </a:cxn>
                <a:cxn ang="0">
                  <a:pos x="6" y="2"/>
                </a:cxn>
                <a:cxn ang="0">
                  <a:pos x="9" y="1"/>
                </a:cxn>
                <a:cxn ang="0">
                  <a:pos x="9" y="1"/>
                </a:cxn>
                <a:cxn ang="0">
                  <a:pos x="12" y="1"/>
                </a:cxn>
                <a:cxn ang="0">
                  <a:pos x="12" y="1"/>
                </a:cxn>
                <a:cxn ang="0">
                  <a:pos x="16" y="0"/>
                </a:cxn>
                <a:cxn ang="0">
                  <a:pos x="16" y="1216"/>
                </a:cxn>
                <a:cxn ang="0">
                  <a:pos x="12" y="1216"/>
                </a:cxn>
                <a:cxn ang="0">
                  <a:pos x="12" y="1216"/>
                </a:cxn>
                <a:cxn ang="0">
                  <a:pos x="9" y="1217"/>
                </a:cxn>
                <a:cxn ang="0">
                  <a:pos x="9" y="1217"/>
                </a:cxn>
                <a:cxn ang="0">
                  <a:pos x="6" y="1217"/>
                </a:cxn>
                <a:cxn ang="0">
                  <a:pos x="3" y="1217"/>
                </a:cxn>
                <a:cxn ang="0">
                  <a:pos x="0" y="1218"/>
                </a:cxn>
                <a:cxn ang="0">
                  <a:pos x="0" y="1218"/>
                </a:cxn>
                <a:cxn ang="0">
                  <a:pos x="0" y="2"/>
                </a:cxn>
              </a:cxnLst>
              <a:rect l="0" t="0" r="r" b="b"/>
              <a:pathLst>
                <a:path w="17" h="1219">
                  <a:moveTo>
                    <a:pt x="0" y="2"/>
                  </a:moveTo>
                  <a:lnTo>
                    <a:pt x="0" y="2"/>
                  </a:lnTo>
                  <a:lnTo>
                    <a:pt x="3" y="2"/>
                  </a:lnTo>
                  <a:lnTo>
                    <a:pt x="6" y="2"/>
                  </a:lnTo>
                  <a:lnTo>
                    <a:pt x="9" y="1"/>
                  </a:lnTo>
                  <a:lnTo>
                    <a:pt x="9" y="1"/>
                  </a:lnTo>
                  <a:lnTo>
                    <a:pt x="12" y="1"/>
                  </a:lnTo>
                  <a:lnTo>
                    <a:pt x="12" y="1"/>
                  </a:lnTo>
                  <a:lnTo>
                    <a:pt x="16" y="0"/>
                  </a:lnTo>
                  <a:lnTo>
                    <a:pt x="16" y="1216"/>
                  </a:lnTo>
                  <a:lnTo>
                    <a:pt x="12" y="1216"/>
                  </a:lnTo>
                  <a:lnTo>
                    <a:pt x="12" y="1216"/>
                  </a:lnTo>
                  <a:lnTo>
                    <a:pt x="9" y="1217"/>
                  </a:lnTo>
                  <a:lnTo>
                    <a:pt x="9" y="1217"/>
                  </a:lnTo>
                  <a:lnTo>
                    <a:pt x="6" y="1217"/>
                  </a:lnTo>
                  <a:lnTo>
                    <a:pt x="3" y="1217"/>
                  </a:lnTo>
                  <a:lnTo>
                    <a:pt x="0" y="1218"/>
                  </a:lnTo>
                  <a:lnTo>
                    <a:pt x="0" y="1218"/>
                  </a:lnTo>
                  <a:lnTo>
                    <a:pt x="0" y="2"/>
                  </a:lnTo>
                </a:path>
              </a:pathLst>
            </a:custGeom>
            <a:solidFill>
              <a:srgbClr val="505050"/>
            </a:solidFill>
            <a:ln w="9525" cap="rnd">
              <a:noFill/>
              <a:round/>
              <a:headEnd/>
              <a:tailEnd/>
            </a:ln>
            <a:effectLst/>
          </p:spPr>
          <p:txBody>
            <a:bodyPr>
              <a:prstTxWarp prst="textNoShape">
                <a:avLst/>
              </a:prstTxWarp>
            </a:bodyPr>
            <a:lstStyle/>
            <a:p>
              <a:endParaRPr lang="en-US"/>
            </a:p>
          </p:txBody>
        </p:sp>
        <p:sp>
          <p:nvSpPr>
            <p:cNvPr id="57" name="Freeform 52"/>
            <p:cNvSpPr>
              <a:spLocks/>
            </p:cNvSpPr>
            <p:nvPr/>
          </p:nvSpPr>
          <p:spPr bwMode="auto">
            <a:xfrm>
              <a:off x="7997825" y="1166813"/>
              <a:ext cx="26988" cy="1938337"/>
            </a:xfrm>
            <a:custGeom>
              <a:avLst/>
              <a:gdLst/>
              <a:ahLst/>
              <a:cxnLst>
                <a:cxn ang="0">
                  <a:pos x="0" y="2"/>
                </a:cxn>
                <a:cxn ang="0">
                  <a:pos x="3" y="2"/>
                </a:cxn>
                <a:cxn ang="0">
                  <a:pos x="3" y="2"/>
                </a:cxn>
                <a:cxn ang="0">
                  <a:pos x="6" y="1"/>
                </a:cxn>
                <a:cxn ang="0">
                  <a:pos x="9" y="1"/>
                </a:cxn>
                <a:cxn ang="0">
                  <a:pos x="9" y="1"/>
                </a:cxn>
                <a:cxn ang="0">
                  <a:pos x="12" y="0"/>
                </a:cxn>
                <a:cxn ang="0">
                  <a:pos x="12" y="0"/>
                </a:cxn>
                <a:cxn ang="0">
                  <a:pos x="16" y="0"/>
                </a:cxn>
                <a:cxn ang="0">
                  <a:pos x="16" y="1218"/>
                </a:cxn>
                <a:cxn ang="0">
                  <a:pos x="12" y="1218"/>
                </a:cxn>
                <a:cxn ang="0">
                  <a:pos x="12" y="1218"/>
                </a:cxn>
                <a:cxn ang="0">
                  <a:pos x="9" y="1218"/>
                </a:cxn>
                <a:cxn ang="0">
                  <a:pos x="9" y="1219"/>
                </a:cxn>
                <a:cxn ang="0">
                  <a:pos x="6" y="1219"/>
                </a:cxn>
                <a:cxn ang="0">
                  <a:pos x="3" y="1219"/>
                </a:cxn>
                <a:cxn ang="0">
                  <a:pos x="3" y="1220"/>
                </a:cxn>
                <a:cxn ang="0">
                  <a:pos x="0" y="1220"/>
                </a:cxn>
                <a:cxn ang="0">
                  <a:pos x="0" y="2"/>
                </a:cxn>
              </a:cxnLst>
              <a:rect l="0" t="0" r="r" b="b"/>
              <a:pathLst>
                <a:path w="17" h="1221">
                  <a:moveTo>
                    <a:pt x="0" y="2"/>
                  </a:moveTo>
                  <a:lnTo>
                    <a:pt x="3" y="2"/>
                  </a:lnTo>
                  <a:lnTo>
                    <a:pt x="3" y="2"/>
                  </a:lnTo>
                  <a:lnTo>
                    <a:pt x="6" y="1"/>
                  </a:lnTo>
                  <a:lnTo>
                    <a:pt x="9" y="1"/>
                  </a:lnTo>
                  <a:lnTo>
                    <a:pt x="9" y="1"/>
                  </a:lnTo>
                  <a:lnTo>
                    <a:pt x="12" y="0"/>
                  </a:lnTo>
                  <a:lnTo>
                    <a:pt x="12" y="0"/>
                  </a:lnTo>
                  <a:lnTo>
                    <a:pt x="16" y="0"/>
                  </a:lnTo>
                  <a:lnTo>
                    <a:pt x="16" y="1218"/>
                  </a:lnTo>
                  <a:lnTo>
                    <a:pt x="12" y="1218"/>
                  </a:lnTo>
                  <a:lnTo>
                    <a:pt x="12" y="1218"/>
                  </a:lnTo>
                  <a:lnTo>
                    <a:pt x="9" y="1218"/>
                  </a:lnTo>
                  <a:lnTo>
                    <a:pt x="9" y="1219"/>
                  </a:lnTo>
                  <a:lnTo>
                    <a:pt x="6" y="1219"/>
                  </a:lnTo>
                  <a:lnTo>
                    <a:pt x="3" y="1219"/>
                  </a:lnTo>
                  <a:lnTo>
                    <a:pt x="3" y="1220"/>
                  </a:lnTo>
                  <a:lnTo>
                    <a:pt x="0" y="1220"/>
                  </a:lnTo>
                  <a:lnTo>
                    <a:pt x="0" y="2"/>
                  </a:lnTo>
                </a:path>
              </a:pathLst>
            </a:custGeom>
            <a:solidFill>
              <a:srgbClr val="505050"/>
            </a:solidFill>
            <a:ln w="9525" cap="rnd">
              <a:noFill/>
              <a:round/>
              <a:headEnd/>
              <a:tailEnd/>
            </a:ln>
            <a:effectLst/>
          </p:spPr>
          <p:txBody>
            <a:bodyPr>
              <a:prstTxWarp prst="textNoShape">
                <a:avLst/>
              </a:prstTxWarp>
            </a:bodyPr>
            <a:lstStyle/>
            <a:p>
              <a:endParaRPr lang="en-US"/>
            </a:p>
          </p:txBody>
        </p:sp>
        <p:sp>
          <p:nvSpPr>
            <p:cNvPr id="58" name="Freeform 53"/>
            <p:cNvSpPr>
              <a:spLocks/>
            </p:cNvSpPr>
            <p:nvPr/>
          </p:nvSpPr>
          <p:spPr bwMode="auto">
            <a:xfrm>
              <a:off x="8018463" y="1162050"/>
              <a:ext cx="26987" cy="1938338"/>
            </a:xfrm>
            <a:custGeom>
              <a:avLst/>
              <a:gdLst/>
              <a:ahLst/>
              <a:cxnLst>
                <a:cxn ang="0">
                  <a:pos x="0" y="3"/>
                </a:cxn>
                <a:cxn ang="0">
                  <a:pos x="2" y="2"/>
                </a:cxn>
                <a:cxn ang="0">
                  <a:pos x="5" y="2"/>
                </a:cxn>
                <a:cxn ang="0">
                  <a:pos x="5" y="2"/>
                </a:cxn>
                <a:cxn ang="0">
                  <a:pos x="8" y="2"/>
                </a:cxn>
                <a:cxn ang="0">
                  <a:pos x="10" y="1"/>
                </a:cxn>
                <a:cxn ang="0">
                  <a:pos x="13" y="1"/>
                </a:cxn>
                <a:cxn ang="0">
                  <a:pos x="13" y="0"/>
                </a:cxn>
                <a:cxn ang="0">
                  <a:pos x="16" y="0"/>
                </a:cxn>
                <a:cxn ang="0">
                  <a:pos x="16" y="1218"/>
                </a:cxn>
                <a:cxn ang="0">
                  <a:pos x="13" y="1218"/>
                </a:cxn>
                <a:cxn ang="0">
                  <a:pos x="13" y="1218"/>
                </a:cxn>
                <a:cxn ang="0">
                  <a:pos x="10" y="1218"/>
                </a:cxn>
                <a:cxn ang="0">
                  <a:pos x="8" y="1219"/>
                </a:cxn>
                <a:cxn ang="0">
                  <a:pos x="5" y="1219"/>
                </a:cxn>
                <a:cxn ang="0">
                  <a:pos x="5" y="1220"/>
                </a:cxn>
                <a:cxn ang="0">
                  <a:pos x="2" y="1220"/>
                </a:cxn>
                <a:cxn ang="0">
                  <a:pos x="0" y="1220"/>
                </a:cxn>
                <a:cxn ang="0">
                  <a:pos x="0" y="3"/>
                </a:cxn>
              </a:cxnLst>
              <a:rect l="0" t="0" r="r" b="b"/>
              <a:pathLst>
                <a:path w="17" h="1221">
                  <a:moveTo>
                    <a:pt x="0" y="3"/>
                  </a:moveTo>
                  <a:lnTo>
                    <a:pt x="2" y="2"/>
                  </a:lnTo>
                  <a:lnTo>
                    <a:pt x="5" y="2"/>
                  </a:lnTo>
                  <a:lnTo>
                    <a:pt x="5" y="2"/>
                  </a:lnTo>
                  <a:lnTo>
                    <a:pt x="8" y="2"/>
                  </a:lnTo>
                  <a:lnTo>
                    <a:pt x="10" y="1"/>
                  </a:lnTo>
                  <a:lnTo>
                    <a:pt x="13" y="1"/>
                  </a:lnTo>
                  <a:lnTo>
                    <a:pt x="13" y="0"/>
                  </a:lnTo>
                  <a:lnTo>
                    <a:pt x="16" y="0"/>
                  </a:lnTo>
                  <a:lnTo>
                    <a:pt x="16" y="1218"/>
                  </a:lnTo>
                  <a:lnTo>
                    <a:pt x="13" y="1218"/>
                  </a:lnTo>
                  <a:lnTo>
                    <a:pt x="13" y="1218"/>
                  </a:lnTo>
                  <a:lnTo>
                    <a:pt x="10" y="1218"/>
                  </a:lnTo>
                  <a:lnTo>
                    <a:pt x="8" y="1219"/>
                  </a:lnTo>
                  <a:lnTo>
                    <a:pt x="5" y="1219"/>
                  </a:lnTo>
                  <a:lnTo>
                    <a:pt x="5" y="1220"/>
                  </a:lnTo>
                  <a:lnTo>
                    <a:pt x="2" y="1220"/>
                  </a:lnTo>
                  <a:lnTo>
                    <a:pt x="0" y="1220"/>
                  </a:lnTo>
                  <a:lnTo>
                    <a:pt x="0" y="3"/>
                  </a:lnTo>
                </a:path>
              </a:pathLst>
            </a:custGeom>
            <a:solidFill>
              <a:srgbClr val="606060"/>
            </a:solidFill>
            <a:ln w="9525" cap="rnd">
              <a:noFill/>
              <a:round/>
              <a:headEnd/>
              <a:tailEnd/>
            </a:ln>
            <a:effectLst/>
          </p:spPr>
          <p:txBody>
            <a:bodyPr>
              <a:prstTxWarp prst="textNoShape">
                <a:avLst/>
              </a:prstTxWarp>
            </a:bodyPr>
            <a:lstStyle/>
            <a:p>
              <a:endParaRPr lang="en-US"/>
            </a:p>
          </p:txBody>
        </p:sp>
        <p:sp>
          <p:nvSpPr>
            <p:cNvPr id="59" name="Freeform 54"/>
            <p:cNvSpPr>
              <a:spLocks/>
            </p:cNvSpPr>
            <p:nvPr/>
          </p:nvSpPr>
          <p:spPr bwMode="auto">
            <a:xfrm>
              <a:off x="8039100" y="1155700"/>
              <a:ext cx="26988" cy="1939925"/>
            </a:xfrm>
            <a:custGeom>
              <a:avLst/>
              <a:gdLst/>
              <a:ahLst/>
              <a:cxnLst>
                <a:cxn ang="0">
                  <a:pos x="0" y="3"/>
                </a:cxn>
                <a:cxn ang="0">
                  <a:pos x="3" y="2"/>
                </a:cxn>
                <a:cxn ang="0">
                  <a:pos x="3" y="2"/>
                </a:cxn>
                <a:cxn ang="0">
                  <a:pos x="6" y="2"/>
                </a:cxn>
                <a:cxn ang="0">
                  <a:pos x="9" y="2"/>
                </a:cxn>
                <a:cxn ang="0">
                  <a:pos x="9" y="1"/>
                </a:cxn>
                <a:cxn ang="0">
                  <a:pos x="12" y="1"/>
                </a:cxn>
                <a:cxn ang="0">
                  <a:pos x="12" y="0"/>
                </a:cxn>
                <a:cxn ang="0">
                  <a:pos x="16" y="0"/>
                </a:cxn>
                <a:cxn ang="0">
                  <a:pos x="16" y="1217"/>
                </a:cxn>
                <a:cxn ang="0">
                  <a:pos x="12" y="1218"/>
                </a:cxn>
                <a:cxn ang="0">
                  <a:pos x="12" y="1219"/>
                </a:cxn>
                <a:cxn ang="0">
                  <a:pos x="9" y="1219"/>
                </a:cxn>
                <a:cxn ang="0">
                  <a:pos x="9" y="1219"/>
                </a:cxn>
                <a:cxn ang="0">
                  <a:pos x="6" y="1219"/>
                </a:cxn>
                <a:cxn ang="0">
                  <a:pos x="3" y="1219"/>
                </a:cxn>
                <a:cxn ang="0">
                  <a:pos x="3" y="1220"/>
                </a:cxn>
                <a:cxn ang="0">
                  <a:pos x="0" y="1221"/>
                </a:cxn>
                <a:cxn ang="0">
                  <a:pos x="0" y="3"/>
                </a:cxn>
              </a:cxnLst>
              <a:rect l="0" t="0" r="r" b="b"/>
              <a:pathLst>
                <a:path w="17" h="1222">
                  <a:moveTo>
                    <a:pt x="0" y="3"/>
                  </a:moveTo>
                  <a:lnTo>
                    <a:pt x="3" y="2"/>
                  </a:lnTo>
                  <a:lnTo>
                    <a:pt x="3" y="2"/>
                  </a:lnTo>
                  <a:lnTo>
                    <a:pt x="6" y="2"/>
                  </a:lnTo>
                  <a:lnTo>
                    <a:pt x="9" y="2"/>
                  </a:lnTo>
                  <a:lnTo>
                    <a:pt x="9" y="1"/>
                  </a:lnTo>
                  <a:lnTo>
                    <a:pt x="12" y="1"/>
                  </a:lnTo>
                  <a:lnTo>
                    <a:pt x="12" y="0"/>
                  </a:lnTo>
                  <a:lnTo>
                    <a:pt x="16" y="0"/>
                  </a:lnTo>
                  <a:lnTo>
                    <a:pt x="16" y="1217"/>
                  </a:lnTo>
                  <a:lnTo>
                    <a:pt x="12" y="1218"/>
                  </a:lnTo>
                  <a:lnTo>
                    <a:pt x="12" y="1219"/>
                  </a:lnTo>
                  <a:lnTo>
                    <a:pt x="9" y="1219"/>
                  </a:lnTo>
                  <a:lnTo>
                    <a:pt x="9" y="1219"/>
                  </a:lnTo>
                  <a:lnTo>
                    <a:pt x="6" y="1219"/>
                  </a:lnTo>
                  <a:lnTo>
                    <a:pt x="3" y="1219"/>
                  </a:lnTo>
                  <a:lnTo>
                    <a:pt x="3" y="1220"/>
                  </a:lnTo>
                  <a:lnTo>
                    <a:pt x="0" y="1221"/>
                  </a:lnTo>
                  <a:lnTo>
                    <a:pt x="0" y="3"/>
                  </a:lnTo>
                </a:path>
              </a:pathLst>
            </a:custGeom>
            <a:solidFill>
              <a:srgbClr val="707070"/>
            </a:solidFill>
            <a:ln w="9525" cap="rnd">
              <a:noFill/>
              <a:round/>
              <a:headEnd/>
              <a:tailEnd/>
            </a:ln>
            <a:effectLst/>
          </p:spPr>
          <p:txBody>
            <a:bodyPr>
              <a:prstTxWarp prst="textNoShape">
                <a:avLst/>
              </a:prstTxWarp>
            </a:bodyPr>
            <a:lstStyle/>
            <a:p>
              <a:endParaRPr lang="en-US"/>
            </a:p>
          </p:txBody>
        </p:sp>
        <p:sp>
          <p:nvSpPr>
            <p:cNvPr id="60" name="Freeform 55"/>
            <p:cNvSpPr>
              <a:spLocks/>
            </p:cNvSpPr>
            <p:nvPr/>
          </p:nvSpPr>
          <p:spPr bwMode="auto">
            <a:xfrm>
              <a:off x="8058150" y="1149350"/>
              <a:ext cx="26988" cy="1939925"/>
            </a:xfrm>
            <a:custGeom>
              <a:avLst/>
              <a:gdLst/>
              <a:ahLst/>
              <a:cxnLst>
                <a:cxn ang="0">
                  <a:pos x="0" y="5"/>
                </a:cxn>
                <a:cxn ang="0">
                  <a:pos x="2" y="4"/>
                </a:cxn>
                <a:cxn ang="0">
                  <a:pos x="2" y="3"/>
                </a:cxn>
                <a:cxn ang="0">
                  <a:pos x="5" y="3"/>
                </a:cxn>
                <a:cxn ang="0">
                  <a:pos x="8" y="2"/>
                </a:cxn>
                <a:cxn ang="0">
                  <a:pos x="10" y="2"/>
                </a:cxn>
                <a:cxn ang="0">
                  <a:pos x="13" y="1"/>
                </a:cxn>
                <a:cxn ang="0">
                  <a:pos x="13" y="1"/>
                </a:cxn>
                <a:cxn ang="0">
                  <a:pos x="16" y="0"/>
                </a:cxn>
                <a:cxn ang="0">
                  <a:pos x="16" y="1217"/>
                </a:cxn>
                <a:cxn ang="0">
                  <a:pos x="13" y="1217"/>
                </a:cxn>
                <a:cxn ang="0">
                  <a:pos x="13" y="1218"/>
                </a:cxn>
                <a:cxn ang="0">
                  <a:pos x="10" y="1219"/>
                </a:cxn>
                <a:cxn ang="0">
                  <a:pos x="8" y="1219"/>
                </a:cxn>
                <a:cxn ang="0">
                  <a:pos x="5" y="1219"/>
                </a:cxn>
                <a:cxn ang="0">
                  <a:pos x="2" y="1220"/>
                </a:cxn>
                <a:cxn ang="0">
                  <a:pos x="2" y="1221"/>
                </a:cxn>
                <a:cxn ang="0">
                  <a:pos x="0" y="1221"/>
                </a:cxn>
                <a:cxn ang="0">
                  <a:pos x="0" y="5"/>
                </a:cxn>
              </a:cxnLst>
              <a:rect l="0" t="0" r="r" b="b"/>
              <a:pathLst>
                <a:path w="17" h="1222">
                  <a:moveTo>
                    <a:pt x="0" y="5"/>
                  </a:moveTo>
                  <a:lnTo>
                    <a:pt x="2" y="4"/>
                  </a:lnTo>
                  <a:lnTo>
                    <a:pt x="2" y="3"/>
                  </a:lnTo>
                  <a:lnTo>
                    <a:pt x="5" y="3"/>
                  </a:lnTo>
                  <a:lnTo>
                    <a:pt x="8" y="2"/>
                  </a:lnTo>
                  <a:lnTo>
                    <a:pt x="10" y="2"/>
                  </a:lnTo>
                  <a:lnTo>
                    <a:pt x="13" y="1"/>
                  </a:lnTo>
                  <a:lnTo>
                    <a:pt x="13" y="1"/>
                  </a:lnTo>
                  <a:lnTo>
                    <a:pt x="16" y="0"/>
                  </a:lnTo>
                  <a:lnTo>
                    <a:pt x="16" y="1217"/>
                  </a:lnTo>
                  <a:lnTo>
                    <a:pt x="13" y="1217"/>
                  </a:lnTo>
                  <a:lnTo>
                    <a:pt x="13" y="1218"/>
                  </a:lnTo>
                  <a:lnTo>
                    <a:pt x="10" y="1219"/>
                  </a:lnTo>
                  <a:lnTo>
                    <a:pt x="8" y="1219"/>
                  </a:lnTo>
                  <a:lnTo>
                    <a:pt x="5" y="1219"/>
                  </a:lnTo>
                  <a:lnTo>
                    <a:pt x="2" y="1220"/>
                  </a:lnTo>
                  <a:lnTo>
                    <a:pt x="2" y="1221"/>
                  </a:lnTo>
                  <a:lnTo>
                    <a:pt x="0" y="1221"/>
                  </a:lnTo>
                  <a:lnTo>
                    <a:pt x="0" y="5"/>
                  </a:lnTo>
                </a:path>
              </a:pathLst>
            </a:custGeom>
            <a:solidFill>
              <a:srgbClr val="808080"/>
            </a:solidFill>
            <a:ln w="9525" cap="rnd">
              <a:noFill/>
              <a:round/>
              <a:headEnd/>
              <a:tailEnd/>
            </a:ln>
            <a:effectLst/>
          </p:spPr>
          <p:txBody>
            <a:bodyPr>
              <a:prstTxWarp prst="textNoShape">
                <a:avLst/>
              </a:prstTxWarp>
            </a:bodyPr>
            <a:lstStyle/>
            <a:p>
              <a:endParaRPr lang="en-US"/>
            </a:p>
          </p:txBody>
        </p:sp>
        <p:sp>
          <p:nvSpPr>
            <p:cNvPr id="61" name="Freeform 56"/>
            <p:cNvSpPr>
              <a:spLocks/>
            </p:cNvSpPr>
            <p:nvPr/>
          </p:nvSpPr>
          <p:spPr bwMode="auto">
            <a:xfrm>
              <a:off x="8080375" y="1139825"/>
              <a:ext cx="26988" cy="1943100"/>
            </a:xfrm>
            <a:custGeom>
              <a:avLst/>
              <a:gdLst/>
              <a:ahLst/>
              <a:cxnLst>
                <a:cxn ang="0">
                  <a:pos x="0" y="5"/>
                </a:cxn>
                <a:cxn ang="0">
                  <a:pos x="4" y="4"/>
                </a:cxn>
                <a:cxn ang="0">
                  <a:pos x="4" y="4"/>
                </a:cxn>
                <a:cxn ang="0">
                  <a:pos x="8" y="3"/>
                </a:cxn>
                <a:cxn ang="0">
                  <a:pos x="8" y="2"/>
                </a:cxn>
                <a:cxn ang="0">
                  <a:pos x="12" y="2"/>
                </a:cxn>
                <a:cxn ang="0">
                  <a:pos x="12" y="2"/>
                </a:cxn>
                <a:cxn ang="0">
                  <a:pos x="16" y="1"/>
                </a:cxn>
                <a:cxn ang="0">
                  <a:pos x="16" y="0"/>
                </a:cxn>
                <a:cxn ang="0">
                  <a:pos x="16" y="1218"/>
                </a:cxn>
                <a:cxn ang="0">
                  <a:pos x="16" y="1219"/>
                </a:cxn>
                <a:cxn ang="0">
                  <a:pos x="12" y="1219"/>
                </a:cxn>
                <a:cxn ang="0">
                  <a:pos x="12" y="1220"/>
                </a:cxn>
                <a:cxn ang="0">
                  <a:pos x="8" y="1221"/>
                </a:cxn>
                <a:cxn ang="0">
                  <a:pos x="8" y="1221"/>
                </a:cxn>
                <a:cxn ang="0">
                  <a:pos x="4" y="1221"/>
                </a:cxn>
                <a:cxn ang="0">
                  <a:pos x="4" y="1222"/>
                </a:cxn>
                <a:cxn ang="0">
                  <a:pos x="0" y="1223"/>
                </a:cxn>
                <a:cxn ang="0">
                  <a:pos x="0" y="5"/>
                </a:cxn>
              </a:cxnLst>
              <a:rect l="0" t="0" r="r" b="b"/>
              <a:pathLst>
                <a:path w="17" h="1224">
                  <a:moveTo>
                    <a:pt x="0" y="5"/>
                  </a:moveTo>
                  <a:lnTo>
                    <a:pt x="4" y="4"/>
                  </a:lnTo>
                  <a:lnTo>
                    <a:pt x="4" y="4"/>
                  </a:lnTo>
                  <a:lnTo>
                    <a:pt x="8" y="3"/>
                  </a:lnTo>
                  <a:lnTo>
                    <a:pt x="8" y="2"/>
                  </a:lnTo>
                  <a:lnTo>
                    <a:pt x="12" y="2"/>
                  </a:lnTo>
                  <a:lnTo>
                    <a:pt x="12" y="2"/>
                  </a:lnTo>
                  <a:lnTo>
                    <a:pt x="16" y="1"/>
                  </a:lnTo>
                  <a:lnTo>
                    <a:pt x="16" y="0"/>
                  </a:lnTo>
                  <a:lnTo>
                    <a:pt x="16" y="1218"/>
                  </a:lnTo>
                  <a:lnTo>
                    <a:pt x="16" y="1219"/>
                  </a:lnTo>
                  <a:lnTo>
                    <a:pt x="12" y="1219"/>
                  </a:lnTo>
                  <a:lnTo>
                    <a:pt x="12" y="1220"/>
                  </a:lnTo>
                  <a:lnTo>
                    <a:pt x="8" y="1221"/>
                  </a:lnTo>
                  <a:lnTo>
                    <a:pt x="8" y="1221"/>
                  </a:lnTo>
                  <a:lnTo>
                    <a:pt x="4" y="1221"/>
                  </a:lnTo>
                  <a:lnTo>
                    <a:pt x="4" y="1222"/>
                  </a:lnTo>
                  <a:lnTo>
                    <a:pt x="0" y="1223"/>
                  </a:lnTo>
                  <a:lnTo>
                    <a:pt x="0" y="5"/>
                  </a:lnTo>
                </a:path>
              </a:pathLst>
            </a:custGeom>
            <a:solidFill>
              <a:srgbClr val="808080"/>
            </a:solidFill>
            <a:ln w="9525" cap="rnd">
              <a:noFill/>
              <a:round/>
              <a:headEnd/>
              <a:tailEnd/>
            </a:ln>
            <a:effectLst/>
          </p:spPr>
          <p:txBody>
            <a:bodyPr>
              <a:prstTxWarp prst="textNoShape">
                <a:avLst/>
              </a:prstTxWarp>
            </a:bodyPr>
            <a:lstStyle/>
            <a:p>
              <a:endParaRPr lang="en-US"/>
            </a:p>
          </p:txBody>
        </p:sp>
        <p:sp>
          <p:nvSpPr>
            <p:cNvPr id="62" name="Freeform 57"/>
            <p:cNvSpPr>
              <a:spLocks/>
            </p:cNvSpPr>
            <p:nvPr/>
          </p:nvSpPr>
          <p:spPr bwMode="auto">
            <a:xfrm>
              <a:off x="8099425" y="1131888"/>
              <a:ext cx="26988" cy="1941512"/>
            </a:xfrm>
            <a:custGeom>
              <a:avLst/>
              <a:gdLst/>
              <a:ahLst/>
              <a:cxnLst>
                <a:cxn ang="0">
                  <a:pos x="0" y="5"/>
                </a:cxn>
                <a:cxn ang="0">
                  <a:pos x="3" y="4"/>
                </a:cxn>
                <a:cxn ang="0">
                  <a:pos x="3" y="4"/>
                </a:cxn>
                <a:cxn ang="0">
                  <a:pos x="6" y="3"/>
                </a:cxn>
                <a:cxn ang="0">
                  <a:pos x="9" y="2"/>
                </a:cxn>
                <a:cxn ang="0">
                  <a:pos x="9" y="2"/>
                </a:cxn>
                <a:cxn ang="0">
                  <a:pos x="12" y="1"/>
                </a:cxn>
                <a:cxn ang="0">
                  <a:pos x="12" y="1"/>
                </a:cxn>
                <a:cxn ang="0">
                  <a:pos x="16" y="0"/>
                </a:cxn>
                <a:cxn ang="0">
                  <a:pos x="16" y="1216"/>
                </a:cxn>
                <a:cxn ang="0">
                  <a:pos x="12" y="1217"/>
                </a:cxn>
                <a:cxn ang="0">
                  <a:pos x="12" y="1218"/>
                </a:cxn>
                <a:cxn ang="0">
                  <a:pos x="9" y="1219"/>
                </a:cxn>
                <a:cxn ang="0">
                  <a:pos x="9" y="1219"/>
                </a:cxn>
                <a:cxn ang="0">
                  <a:pos x="6" y="1220"/>
                </a:cxn>
                <a:cxn ang="0">
                  <a:pos x="3" y="1220"/>
                </a:cxn>
                <a:cxn ang="0">
                  <a:pos x="3" y="1221"/>
                </a:cxn>
                <a:cxn ang="0">
                  <a:pos x="0" y="1222"/>
                </a:cxn>
                <a:cxn ang="0">
                  <a:pos x="0" y="5"/>
                </a:cxn>
              </a:cxnLst>
              <a:rect l="0" t="0" r="r" b="b"/>
              <a:pathLst>
                <a:path w="17" h="1223">
                  <a:moveTo>
                    <a:pt x="0" y="5"/>
                  </a:moveTo>
                  <a:lnTo>
                    <a:pt x="3" y="4"/>
                  </a:lnTo>
                  <a:lnTo>
                    <a:pt x="3" y="4"/>
                  </a:lnTo>
                  <a:lnTo>
                    <a:pt x="6" y="3"/>
                  </a:lnTo>
                  <a:lnTo>
                    <a:pt x="9" y="2"/>
                  </a:lnTo>
                  <a:lnTo>
                    <a:pt x="9" y="2"/>
                  </a:lnTo>
                  <a:lnTo>
                    <a:pt x="12" y="1"/>
                  </a:lnTo>
                  <a:lnTo>
                    <a:pt x="12" y="1"/>
                  </a:lnTo>
                  <a:lnTo>
                    <a:pt x="16" y="0"/>
                  </a:lnTo>
                  <a:lnTo>
                    <a:pt x="16" y="1216"/>
                  </a:lnTo>
                  <a:lnTo>
                    <a:pt x="12" y="1217"/>
                  </a:lnTo>
                  <a:lnTo>
                    <a:pt x="12" y="1218"/>
                  </a:lnTo>
                  <a:lnTo>
                    <a:pt x="9" y="1219"/>
                  </a:lnTo>
                  <a:lnTo>
                    <a:pt x="9" y="1219"/>
                  </a:lnTo>
                  <a:lnTo>
                    <a:pt x="6" y="1220"/>
                  </a:lnTo>
                  <a:lnTo>
                    <a:pt x="3" y="1220"/>
                  </a:lnTo>
                  <a:lnTo>
                    <a:pt x="3" y="1221"/>
                  </a:lnTo>
                  <a:lnTo>
                    <a:pt x="0" y="1222"/>
                  </a:lnTo>
                  <a:lnTo>
                    <a:pt x="0" y="5"/>
                  </a:lnTo>
                </a:path>
              </a:pathLst>
            </a:custGeom>
            <a:solidFill>
              <a:srgbClr val="808080"/>
            </a:solidFill>
            <a:ln w="9525" cap="rnd">
              <a:noFill/>
              <a:round/>
              <a:headEnd/>
              <a:tailEnd/>
            </a:ln>
            <a:effectLst/>
          </p:spPr>
          <p:txBody>
            <a:bodyPr>
              <a:prstTxWarp prst="textNoShape">
                <a:avLst/>
              </a:prstTxWarp>
            </a:bodyPr>
            <a:lstStyle/>
            <a:p>
              <a:endParaRPr lang="en-US"/>
            </a:p>
          </p:txBody>
        </p:sp>
        <p:sp>
          <p:nvSpPr>
            <p:cNvPr id="63" name="Freeform 58"/>
            <p:cNvSpPr>
              <a:spLocks/>
            </p:cNvSpPr>
            <p:nvPr/>
          </p:nvSpPr>
          <p:spPr bwMode="auto">
            <a:xfrm>
              <a:off x="8118475" y="1120775"/>
              <a:ext cx="26988" cy="1944688"/>
            </a:xfrm>
            <a:custGeom>
              <a:avLst/>
              <a:gdLst/>
              <a:ahLst/>
              <a:cxnLst>
                <a:cxn ang="0">
                  <a:pos x="0" y="7"/>
                </a:cxn>
                <a:cxn ang="0">
                  <a:pos x="3" y="6"/>
                </a:cxn>
                <a:cxn ang="0">
                  <a:pos x="3" y="5"/>
                </a:cxn>
                <a:cxn ang="0">
                  <a:pos x="6" y="4"/>
                </a:cxn>
                <a:cxn ang="0">
                  <a:pos x="9" y="3"/>
                </a:cxn>
                <a:cxn ang="0">
                  <a:pos x="9" y="2"/>
                </a:cxn>
                <a:cxn ang="0">
                  <a:pos x="12" y="2"/>
                </a:cxn>
                <a:cxn ang="0">
                  <a:pos x="12" y="1"/>
                </a:cxn>
                <a:cxn ang="0">
                  <a:pos x="16" y="0"/>
                </a:cxn>
                <a:cxn ang="0">
                  <a:pos x="16" y="1218"/>
                </a:cxn>
                <a:cxn ang="0">
                  <a:pos x="12" y="1219"/>
                </a:cxn>
                <a:cxn ang="0">
                  <a:pos x="12" y="1220"/>
                </a:cxn>
                <a:cxn ang="0">
                  <a:pos x="9" y="1221"/>
                </a:cxn>
                <a:cxn ang="0">
                  <a:pos x="9" y="1222"/>
                </a:cxn>
                <a:cxn ang="0">
                  <a:pos x="6" y="1222"/>
                </a:cxn>
                <a:cxn ang="0">
                  <a:pos x="3" y="1223"/>
                </a:cxn>
                <a:cxn ang="0">
                  <a:pos x="3" y="1223"/>
                </a:cxn>
                <a:cxn ang="0">
                  <a:pos x="0" y="1224"/>
                </a:cxn>
                <a:cxn ang="0">
                  <a:pos x="0" y="7"/>
                </a:cxn>
              </a:cxnLst>
              <a:rect l="0" t="0" r="r" b="b"/>
              <a:pathLst>
                <a:path w="17" h="1225">
                  <a:moveTo>
                    <a:pt x="0" y="7"/>
                  </a:moveTo>
                  <a:lnTo>
                    <a:pt x="3" y="6"/>
                  </a:lnTo>
                  <a:lnTo>
                    <a:pt x="3" y="5"/>
                  </a:lnTo>
                  <a:lnTo>
                    <a:pt x="6" y="4"/>
                  </a:lnTo>
                  <a:lnTo>
                    <a:pt x="9" y="3"/>
                  </a:lnTo>
                  <a:lnTo>
                    <a:pt x="9" y="2"/>
                  </a:lnTo>
                  <a:lnTo>
                    <a:pt x="12" y="2"/>
                  </a:lnTo>
                  <a:lnTo>
                    <a:pt x="12" y="1"/>
                  </a:lnTo>
                  <a:lnTo>
                    <a:pt x="16" y="0"/>
                  </a:lnTo>
                  <a:lnTo>
                    <a:pt x="16" y="1218"/>
                  </a:lnTo>
                  <a:lnTo>
                    <a:pt x="12" y="1219"/>
                  </a:lnTo>
                  <a:lnTo>
                    <a:pt x="12" y="1220"/>
                  </a:lnTo>
                  <a:lnTo>
                    <a:pt x="9" y="1221"/>
                  </a:lnTo>
                  <a:lnTo>
                    <a:pt x="9" y="1222"/>
                  </a:lnTo>
                  <a:lnTo>
                    <a:pt x="6" y="1222"/>
                  </a:lnTo>
                  <a:lnTo>
                    <a:pt x="3" y="1223"/>
                  </a:lnTo>
                  <a:lnTo>
                    <a:pt x="3" y="1223"/>
                  </a:lnTo>
                  <a:lnTo>
                    <a:pt x="0" y="1224"/>
                  </a:lnTo>
                  <a:lnTo>
                    <a:pt x="0" y="7"/>
                  </a:lnTo>
                </a:path>
              </a:pathLst>
            </a:custGeom>
            <a:solidFill>
              <a:srgbClr val="909090"/>
            </a:solidFill>
            <a:ln w="9525" cap="rnd">
              <a:noFill/>
              <a:round/>
              <a:headEnd/>
              <a:tailEnd/>
            </a:ln>
            <a:effectLst/>
          </p:spPr>
          <p:txBody>
            <a:bodyPr>
              <a:prstTxWarp prst="textNoShape">
                <a:avLst/>
              </a:prstTxWarp>
            </a:bodyPr>
            <a:lstStyle/>
            <a:p>
              <a:endParaRPr lang="en-US"/>
            </a:p>
          </p:txBody>
        </p:sp>
        <p:sp>
          <p:nvSpPr>
            <p:cNvPr id="64" name="Freeform 59"/>
            <p:cNvSpPr>
              <a:spLocks/>
            </p:cNvSpPr>
            <p:nvPr/>
          </p:nvSpPr>
          <p:spPr bwMode="auto">
            <a:xfrm>
              <a:off x="8139113" y="1111250"/>
              <a:ext cx="26987" cy="1944688"/>
            </a:xfrm>
            <a:custGeom>
              <a:avLst/>
              <a:gdLst/>
              <a:ahLst/>
              <a:cxnLst>
                <a:cxn ang="0">
                  <a:pos x="0" y="7"/>
                </a:cxn>
                <a:cxn ang="0">
                  <a:pos x="4" y="7"/>
                </a:cxn>
                <a:cxn ang="0">
                  <a:pos x="4" y="6"/>
                </a:cxn>
                <a:cxn ang="0">
                  <a:pos x="8" y="5"/>
                </a:cxn>
                <a:cxn ang="0">
                  <a:pos x="8" y="3"/>
                </a:cxn>
                <a:cxn ang="0">
                  <a:pos x="12" y="2"/>
                </a:cxn>
                <a:cxn ang="0">
                  <a:pos x="12" y="2"/>
                </a:cxn>
                <a:cxn ang="0">
                  <a:pos x="16" y="1"/>
                </a:cxn>
                <a:cxn ang="0">
                  <a:pos x="16" y="0"/>
                </a:cxn>
                <a:cxn ang="0">
                  <a:pos x="16" y="1217"/>
                </a:cxn>
                <a:cxn ang="0">
                  <a:pos x="16" y="1218"/>
                </a:cxn>
                <a:cxn ang="0">
                  <a:pos x="12" y="1219"/>
                </a:cxn>
                <a:cxn ang="0">
                  <a:pos x="12" y="1220"/>
                </a:cxn>
                <a:cxn ang="0">
                  <a:pos x="8" y="1221"/>
                </a:cxn>
                <a:cxn ang="0">
                  <a:pos x="8" y="1222"/>
                </a:cxn>
                <a:cxn ang="0">
                  <a:pos x="4" y="1222"/>
                </a:cxn>
                <a:cxn ang="0">
                  <a:pos x="4" y="1223"/>
                </a:cxn>
                <a:cxn ang="0">
                  <a:pos x="0" y="1224"/>
                </a:cxn>
                <a:cxn ang="0">
                  <a:pos x="0" y="7"/>
                </a:cxn>
              </a:cxnLst>
              <a:rect l="0" t="0" r="r" b="b"/>
              <a:pathLst>
                <a:path w="17" h="1225">
                  <a:moveTo>
                    <a:pt x="0" y="7"/>
                  </a:moveTo>
                  <a:lnTo>
                    <a:pt x="4" y="7"/>
                  </a:lnTo>
                  <a:lnTo>
                    <a:pt x="4" y="6"/>
                  </a:lnTo>
                  <a:lnTo>
                    <a:pt x="8" y="5"/>
                  </a:lnTo>
                  <a:lnTo>
                    <a:pt x="8" y="3"/>
                  </a:lnTo>
                  <a:lnTo>
                    <a:pt x="12" y="2"/>
                  </a:lnTo>
                  <a:lnTo>
                    <a:pt x="12" y="2"/>
                  </a:lnTo>
                  <a:lnTo>
                    <a:pt x="16" y="1"/>
                  </a:lnTo>
                  <a:lnTo>
                    <a:pt x="16" y="0"/>
                  </a:lnTo>
                  <a:lnTo>
                    <a:pt x="16" y="1217"/>
                  </a:lnTo>
                  <a:lnTo>
                    <a:pt x="16" y="1218"/>
                  </a:lnTo>
                  <a:lnTo>
                    <a:pt x="12" y="1219"/>
                  </a:lnTo>
                  <a:lnTo>
                    <a:pt x="12" y="1220"/>
                  </a:lnTo>
                  <a:lnTo>
                    <a:pt x="8" y="1221"/>
                  </a:lnTo>
                  <a:lnTo>
                    <a:pt x="8" y="1222"/>
                  </a:lnTo>
                  <a:lnTo>
                    <a:pt x="4" y="1222"/>
                  </a:lnTo>
                  <a:lnTo>
                    <a:pt x="4" y="1223"/>
                  </a:lnTo>
                  <a:lnTo>
                    <a:pt x="0" y="1224"/>
                  </a:lnTo>
                  <a:lnTo>
                    <a:pt x="0" y="7"/>
                  </a:lnTo>
                </a:path>
              </a:pathLst>
            </a:custGeom>
            <a:solidFill>
              <a:srgbClr val="A0A0A0"/>
            </a:solidFill>
            <a:ln w="9525" cap="rnd">
              <a:noFill/>
              <a:round/>
              <a:headEnd/>
              <a:tailEnd/>
            </a:ln>
            <a:effectLst/>
          </p:spPr>
          <p:txBody>
            <a:bodyPr>
              <a:prstTxWarp prst="textNoShape">
                <a:avLst/>
              </a:prstTxWarp>
            </a:bodyPr>
            <a:lstStyle/>
            <a:p>
              <a:endParaRPr lang="en-US"/>
            </a:p>
          </p:txBody>
        </p:sp>
        <p:sp>
          <p:nvSpPr>
            <p:cNvPr id="65" name="Freeform 60"/>
            <p:cNvSpPr>
              <a:spLocks/>
            </p:cNvSpPr>
            <p:nvPr/>
          </p:nvSpPr>
          <p:spPr bwMode="auto">
            <a:xfrm>
              <a:off x="8158163" y="1100138"/>
              <a:ext cx="26987" cy="1944687"/>
            </a:xfrm>
            <a:custGeom>
              <a:avLst/>
              <a:gdLst/>
              <a:ahLst/>
              <a:cxnLst>
                <a:cxn ang="0">
                  <a:pos x="0" y="7"/>
                </a:cxn>
                <a:cxn ang="0">
                  <a:pos x="3" y="6"/>
                </a:cxn>
                <a:cxn ang="0">
                  <a:pos x="3" y="5"/>
                </a:cxn>
                <a:cxn ang="0">
                  <a:pos x="6" y="5"/>
                </a:cxn>
                <a:cxn ang="0">
                  <a:pos x="9" y="3"/>
                </a:cxn>
                <a:cxn ang="0">
                  <a:pos x="9" y="2"/>
                </a:cxn>
                <a:cxn ang="0">
                  <a:pos x="12" y="2"/>
                </a:cxn>
                <a:cxn ang="0">
                  <a:pos x="12" y="1"/>
                </a:cxn>
                <a:cxn ang="0">
                  <a:pos x="16" y="0"/>
                </a:cxn>
                <a:cxn ang="0">
                  <a:pos x="16" y="1217"/>
                </a:cxn>
                <a:cxn ang="0">
                  <a:pos x="12" y="1218"/>
                </a:cxn>
                <a:cxn ang="0">
                  <a:pos x="12" y="1219"/>
                </a:cxn>
                <a:cxn ang="0">
                  <a:pos x="9" y="1220"/>
                </a:cxn>
                <a:cxn ang="0">
                  <a:pos x="9" y="1221"/>
                </a:cxn>
                <a:cxn ang="0">
                  <a:pos x="6" y="1222"/>
                </a:cxn>
                <a:cxn ang="0">
                  <a:pos x="3" y="1222"/>
                </a:cxn>
                <a:cxn ang="0">
                  <a:pos x="3" y="1223"/>
                </a:cxn>
                <a:cxn ang="0">
                  <a:pos x="0" y="1224"/>
                </a:cxn>
                <a:cxn ang="0">
                  <a:pos x="0" y="7"/>
                </a:cxn>
              </a:cxnLst>
              <a:rect l="0" t="0" r="r" b="b"/>
              <a:pathLst>
                <a:path w="17" h="1225">
                  <a:moveTo>
                    <a:pt x="0" y="7"/>
                  </a:moveTo>
                  <a:lnTo>
                    <a:pt x="3" y="6"/>
                  </a:lnTo>
                  <a:lnTo>
                    <a:pt x="3" y="5"/>
                  </a:lnTo>
                  <a:lnTo>
                    <a:pt x="6" y="5"/>
                  </a:lnTo>
                  <a:lnTo>
                    <a:pt x="9" y="3"/>
                  </a:lnTo>
                  <a:lnTo>
                    <a:pt x="9" y="2"/>
                  </a:lnTo>
                  <a:lnTo>
                    <a:pt x="12" y="2"/>
                  </a:lnTo>
                  <a:lnTo>
                    <a:pt x="12" y="1"/>
                  </a:lnTo>
                  <a:lnTo>
                    <a:pt x="16" y="0"/>
                  </a:lnTo>
                  <a:lnTo>
                    <a:pt x="16" y="1217"/>
                  </a:lnTo>
                  <a:lnTo>
                    <a:pt x="12" y="1218"/>
                  </a:lnTo>
                  <a:lnTo>
                    <a:pt x="12" y="1219"/>
                  </a:lnTo>
                  <a:lnTo>
                    <a:pt x="9" y="1220"/>
                  </a:lnTo>
                  <a:lnTo>
                    <a:pt x="9" y="1221"/>
                  </a:lnTo>
                  <a:lnTo>
                    <a:pt x="6" y="1222"/>
                  </a:lnTo>
                  <a:lnTo>
                    <a:pt x="3" y="1222"/>
                  </a:lnTo>
                  <a:lnTo>
                    <a:pt x="3" y="1223"/>
                  </a:lnTo>
                  <a:lnTo>
                    <a:pt x="0" y="1224"/>
                  </a:lnTo>
                  <a:lnTo>
                    <a:pt x="0" y="7"/>
                  </a:lnTo>
                </a:path>
              </a:pathLst>
            </a:custGeom>
            <a:solidFill>
              <a:srgbClr val="B0B0B0"/>
            </a:solidFill>
            <a:ln w="9525" cap="rnd">
              <a:noFill/>
              <a:round/>
              <a:headEnd/>
              <a:tailEnd/>
            </a:ln>
            <a:effectLst/>
          </p:spPr>
          <p:txBody>
            <a:bodyPr>
              <a:prstTxWarp prst="textNoShape">
                <a:avLst/>
              </a:prstTxWarp>
            </a:bodyPr>
            <a:lstStyle/>
            <a:p>
              <a:endParaRPr lang="en-US"/>
            </a:p>
          </p:txBody>
        </p:sp>
        <p:sp>
          <p:nvSpPr>
            <p:cNvPr id="66" name="Freeform 61"/>
            <p:cNvSpPr>
              <a:spLocks/>
            </p:cNvSpPr>
            <p:nvPr/>
          </p:nvSpPr>
          <p:spPr bwMode="auto">
            <a:xfrm>
              <a:off x="8178800" y="1087438"/>
              <a:ext cx="26988" cy="1947862"/>
            </a:xfrm>
            <a:custGeom>
              <a:avLst/>
              <a:gdLst/>
              <a:ahLst/>
              <a:cxnLst>
                <a:cxn ang="0">
                  <a:pos x="0" y="7"/>
                </a:cxn>
                <a:cxn ang="0">
                  <a:pos x="0" y="7"/>
                </a:cxn>
                <a:cxn ang="0">
                  <a:pos x="0" y="7"/>
                </a:cxn>
                <a:cxn ang="0">
                  <a:pos x="3" y="7"/>
                </a:cxn>
                <a:cxn ang="0">
                  <a:pos x="3" y="5"/>
                </a:cxn>
                <a:cxn ang="0">
                  <a:pos x="6" y="5"/>
                </a:cxn>
                <a:cxn ang="0">
                  <a:pos x="9" y="3"/>
                </a:cxn>
                <a:cxn ang="0">
                  <a:pos x="9" y="2"/>
                </a:cxn>
                <a:cxn ang="0">
                  <a:pos x="12" y="2"/>
                </a:cxn>
                <a:cxn ang="0">
                  <a:pos x="12" y="1"/>
                </a:cxn>
                <a:cxn ang="0">
                  <a:pos x="16" y="0"/>
                </a:cxn>
                <a:cxn ang="0">
                  <a:pos x="16" y="1219"/>
                </a:cxn>
                <a:cxn ang="0">
                  <a:pos x="12" y="1219"/>
                </a:cxn>
                <a:cxn ang="0">
                  <a:pos x="12" y="1220"/>
                </a:cxn>
                <a:cxn ang="0">
                  <a:pos x="9" y="1221"/>
                </a:cxn>
                <a:cxn ang="0">
                  <a:pos x="9" y="1222"/>
                </a:cxn>
                <a:cxn ang="0">
                  <a:pos x="6" y="1223"/>
                </a:cxn>
                <a:cxn ang="0">
                  <a:pos x="3" y="1224"/>
                </a:cxn>
                <a:cxn ang="0">
                  <a:pos x="3" y="1224"/>
                </a:cxn>
                <a:cxn ang="0">
                  <a:pos x="0" y="1225"/>
                </a:cxn>
                <a:cxn ang="0">
                  <a:pos x="0" y="1226"/>
                </a:cxn>
                <a:cxn ang="0">
                  <a:pos x="0" y="1226"/>
                </a:cxn>
                <a:cxn ang="0">
                  <a:pos x="0" y="7"/>
                </a:cxn>
              </a:cxnLst>
              <a:rect l="0" t="0" r="r" b="b"/>
              <a:pathLst>
                <a:path w="17" h="1227">
                  <a:moveTo>
                    <a:pt x="0" y="7"/>
                  </a:moveTo>
                  <a:lnTo>
                    <a:pt x="0" y="7"/>
                  </a:lnTo>
                  <a:lnTo>
                    <a:pt x="0" y="7"/>
                  </a:lnTo>
                  <a:lnTo>
                    <a:pt x="3" y="7"/>
                  </a:lnTo>
                  <a:lnTo>
                    <a:pt x="3" y="5"/>
                  </a:lnTo>
                  <a:lnTo>
                    <a:pt x="6" y="5"/>
                  </a:lnTo>
                  <a:lnTo>
                    <a:pt x="9" y="3"/>
                  </a:lnTo>
                  <a:lnTo>
                    <a:pt x="9" y="2"/>
                  </a:lnTo>
                  <a:lnTo>
                    <a:pt x="12" y="2"/>
                  </a:lnTo>
                  <a:lnTo>
                    <a:pt x="12" y="1"/>
                  </a:lnTo>
                  <a:lnTo>
                    <a:pt x="16" y="0"/>
                  </a:lnTo>
                  <a:lnTo>
                    <a:pt x="16" y="1219"/>
                  </a:lnTo>
                  <a:lnTo>
                    <a:pt x="12" y="1219"/>
                  </a:lnTo>
                  <a:lnTo>
                    <a:pt x="12" y="1220"/>
                  </a:lnTo>
                  <a:lnTo>
                    <a:pt x="9" y="1221"/>
                  </a:lnTo>
                  <a:lnTo>
                    <a:pt x="9" y="1222"/>
                  </a:lnTo>
                  <a:lnTo>
                    <a:pt x="6" y="1223"/>
                  </a:lnTo>
                  <a:lnTo>
                    <a:pt x="3" y="1224"/>
                  </a:lnTo>
                  <a:lnTo>
                    <a:pt x="3" y="1224"/>
                  </a:lnTo>
                  <a:lnTo>
                    <a:pt x="0" y="1225"/>
                  </a:lnTo>
                  <a:lnTo>
                    <a:pt x="0" y="1226"/>
                  </a:lnTo>
                  <a:lnTo>
                    <a:pt x="0" y="1226"/>
                  </a:lnTo>
                  <a:lnTo>
                    <a:pt x="0" y="7"/>
                  </a:lnTo>
                </a:path>
              </a:pathLst>
            </a:custGeom>
            <a:solidFill>
              <a:srgbClr val="C0C0C0"/>
            </a:solidFill>
            <a:ln w="9525" cap="rnd">
              <a:noFill/>
              <a:round/>
              <a:headEnd/>
              <a:tailEnd/>
            </a:ln>
            <a:effectLst/>
          </p:spPr>
          <p:txBody>
            <a:bodyPr>
              <a:prstTxWarp prst="textNoShape">
                <a:avLst/>
              </a:prstTxWarp>
            </a:bodyPr>
            <a:lstStyle/>
            <a:p>
              <a:endParaRPr lang="en-US"/>
            </a:p>
          </p:txBody>
        </p:sp>
        <p:sp>
          <p:nvSpPr>
            <p:cNvPr id="67" name="Freeform 62"/>
            <p:cNvSpPr>
              <a:spLocks/>
            </p:cNvSpPr>
            <p:nvPr/>
          </p:nvSpPr>
          <p:spPr bwMode="auto">
            <a:xfrm>
              <a:off x="8199438" y="1076325"/>
              <a:ext cx="26987" cy="1946275"/>
            </a:xfrm>
            <a:custGeom>
              <a:avLst/>
              <a:gdLst/>
              <a:ahLst/>
              <a:cxnLst>
                <a:cxn ang="0">
                  <a:pos x="0" y="8"/>
                </a:cxn>
                <a:cxn ang="0">
                  <a:pos x="4" y="7"/>
                </a:cxn>
                <a:cxn ang="0">
                  <a:pos x="4" y="6"/>
                </a:cxn>
                <a:cxn ang="0">
                  <a:pos x="8" y="5"/>
                </a:cxn>
                <a:cxn ang="0">
                  <a:pos x="8" y="4"/>
                </a:cxn>
                <a:cxn ang="0">
                  <a:pos x="12" y="3"/>
                </a:cxn>
                <a:cxn ang="0">
                  <a:pos x="12" y="2"/>
                </a:cxn>
                <a:cxn ang="0">
                  <a:pos x="16" y="1"/>
                </a:cxn>
                <a:cxn ang="0">
                  <a:pos x="16" y="0"/>
                </a:cxn>
                <a:cxn ang="0">
                  <a:pos x="16" y="1216"/>
                </a:cxn>
                <a:cxn ang="0">
                  <a:pos x="16" y="1218"/>
                </a:cxn>
                <a:cxn ang="0">
                  <a:pos x="12" y="1218"/>
                </a:cxn>
                <a:cxn ang="0">
                  <a:pos x="12" y="1219"/>
                </a:cxn>
                <a:cxn ang="0">
                  <a:pos x="8" y="1221"/>
                </a:cxn>
                <a:cxn ang="0">
                  <a:pos x="8" y="1222"/>
                </a:cxn>
                <a:cxn ang="0">
                  <a:pos x="4" y="1223"/>
                </a:cxn>
                <a:cxn ang="0">
                  <a:pos x="4" y="1223"/>
                </a:cxn>
                <a:cxn ang="0">
                  <a:pos x="0" y="1225"/>
                </a:cxn>
                <a:cxn ang="0">
                  <a:pos x="0" y="8"/>
                </a:cxn>
              </a:cxnLst>
              <a:rect l="0" t="0" r="r" b="b"/>
              <a:pathLst>
                <a:path w="17" h="1226">
                  <a:moveTo>
                    <a:pt x="0" y="8"/>
                  </a:moveTo>
                  <a:lnTo>
                    <a:pt x="4" y="7"/>
                  </a:lnTo>
                  <a:lnTo>
                    <a:pt x="4" y="6"/>
                  </a:lnTo>
                  <a:lnTo>
                    <a:pt x="8" y="5"/>
                  </a:lnTo>
                  <a:lnTo>
                    <a:pt x="8" y="4"/>
                  </a:lnTo>
                  <a:lnTo>
                    <a:pt x="12" y="3"/>
                  </a:lnTo>
                  <a:lnTo>
                    <a:pt x="12" y="2"/>
                  </a:lnTo>
                  <a:lnTo>
                    <a:pt x="16" y="1"/>
                  </a:lnTo>
                  <a:lnTo>
                    <a:pt x="16" y="0"/>
                  </a:lnTo>
                  <a:lnTo>
                    <a:pt x="16" y="1216"/>
                  </a:lnTo>
                  <a:lnTo>
                    <a:pt x="16" y="1218"/>
                  </a:lnTo>
                  <a:lnTo>
                    <a:pt x="12" y="1218"/>
                  </a:lnTo>
                  <a:lnTo>
                    <a:pt x="12" y="1219"/>
                  </a:lnTo>
                  <a:lnTo>
                    <a:pt x="8" y="1221"/>
                  </a:lnTo>
                  <a:lnTo>
                    <a:pt x="8" y="1222"/>
                  </a:lnTo>
                  <a:lnTo>
                    <a:pt x="4" y="1223"/>
                  </a:lnTo>
                  <a:lnTo>
                    <a:pt x="4" y="1223"/>
                  </a:lnTo>
                  <a:lnTo>
                    <a:pt x="0" y="1225"/>
                  </a:lnTo>
                  <a:lnTo>
                    <a:pt x="0" y="8"/>
                  </a:lnTo>
                </a:path>
              </a:pathLst>
            </a:custGeom>
            <a:solidFill>
              <a:srgbClr val="C0C0C0"/>
            </a:solidFill>
            <a:ln w="9525" cap="rnd">
              <a:noFill/>
              <a:round/>
              <a:headEnd/>
              <a:tailEnd/>
            </a:ln>
            <a:effectLst/>
          </p:spPr>
          <p:txBody>
            <a:bodyPr>
              <a:prstTxWarp prst="textNoShape">
                <a:avLst/>
              </a:prstTxWarp>
            </a:bodyPr>
            <a:lstStyle/>
            <a:p>
              <a:endParaRPr lang="en-US"/>
            </a:p>
          </p:txBody>
        </p:sp>
        <p:sp>
          <p:nvSpPr>
            <p:cNvPr id="68" name="Freeform 63"/>
            <p:cNvSpPr>
              <a:spLocks/>
            </p:cNvSpPr>
            <p:nvPr/>
          </p:nvSpPr>
          <p:spPr bwMode="auto">
            <a:xfrm>
              <a:off x="8220075" y="1046163"/>
              <a:ext cx="26988" cy="1963737"/>
            </a:xfrm>
            <a:custGeom>
              <a:avLst/>
              <a:gdLst/>
              <a:ahLst/>
              <a:cxnLst>
                <a:cxn ang="0">
                  <a:pos x="0" y="18"/>
                </a:cxn>
                <a:cxn ang="0">
                  <a:pos x="4" y="16"/>
                </a:cxn>
                <a:cxn ang="0">
                  <a:pos x="8" y="13"/>
                </a:cxn>
                <a:cxn ang="0">
                  <a:pos x="12" y="11"/>
                </a:cxn>
                <a:cxn ang="0">
                  <a:pos x="12" y="8"/>
                </a:cxn>
                <a:cxn ang="0">
                  <a:pos x="16" y="7"/>
                </a:cxn>
                <a:cxn ang="0">
                  <a:pos x="16" y="4"/>
                </a:cxn>
                <a:cxn ang="0">
                  <a:pos x="16" y="2"/>
                </a:cxn>
                <a:cxn ang="0">
                  <a:pos x="16" y="0"/>
                </a:cxn>
                <a:cxn ang="0">
                  <a:pos x="16" y="1219"/>
                </a:cxn>
                <a:cxn ang="0">
                  <a:pos x="16" y="1220"/>
                </a:cxn>
                <a:cxn ang="0">
                  <a:pos x="16" y="1223"/>
                </a:cxn>
                <a:cxn ang="0">
                  <a:pos x="16" y="1225"/>
                </a:cxn>
                <a:cxn ang="0">
                  <a:pos x="12" y="1227"/>
                </a:cxn>
                <a:cxn ang="0">
                  <a:pos x="12" y="1229"/>
                </a:cxn>
                <a:cxn ang="0">
                  <a:pos x="8" y="1232"/>
                </a:cxn>
                <a:cxn ang="0">
                  <a:pos x="4" y="1234"/>
                </a:cxn>
                <a:cxn ang="0">
                  <a:pos x="0" y="1236"/>
                </a:cxn>
                <a:cxn ang="0">
                  <a:pos x="0" y="18"/>
                </a:cxn>
              </a:cxnLst>
              <a:rect l="0" t="0" r="r" b="b"/>
              <a:pathLst>
                <a:path w="17" h="1237">
                  <a:moveTo>
                    <a:pt x="0" y="18"/>
                  </a:moveTo>
                  <a:lnTo>
                    <a:pt x="4" y="16"/>
                  </a:lnTo>
                  <a:lnTo>
                    <a:pt x="8" y="13"/>
                  </a:lnTo>
                  <a:lnTo>
                    <a:pt x="12" y="11"/>
                  </a:lnTo>
                  <a:lnTo>
                    <a:pt x="12" y="8"/>
                  </a:lnTo>
                  <a:lnTo>
                    <a:pt x="16" y="7"/>
                  </a:lnTo>
                  <a:lnTo>
                    <a:pt x="16" y="4"/>
                  </a:lnTo>
                  <a:lnTo>
                    <a:pt x="16" y="2"/>
                  </a:lnTo>
                  <a:lnTo>
                    <a:pt x="16" y="0"/>
                  </a:lnTo>
                  <a:lnTo>
                    <a:pt x="16" y="1219"/>
                  </a:lnTo>
                  <a:lnTo>
                    <a:pt x="16" y="1220"/>
                  </a:lnTo>
                  <a:lnTo>
                    <a:pt x="16" y="1223"/>
                  </a:lnTo>
                  <a:lnTo>
                    <a:pt x="16" y="1225"/>
                  </a:lnTo>
                  <a:lnTo>
                    <a:pt x="12" y="1227"/>
                  </a:lnTo>
                  <a:lnTo>
                    <a:pt x="12" y="1229"/>
                  </a:lnTo>
                  <a:lnTo>
                    <a:pt x="8" y="1232"/>
                  </a:lnTo>
                  <a:lnTo>
                    <a:pt x="4" y="1234"/>
                  </a:lnTo>
                  <a:lnTo>
                    <a:pt x="0" y="1236"/>
                  </a:lnTo>
                  <a:lnTo>
                    <a:pt x="0" y="18"/>
                  </a:lnTo>
                </a:path>
              </a:pathLst>
            </a:custGeom>
            <a:solidFill>
              <a:srgbClr val="C0C0C0"/>
            </a:solidFill>
            <a:ln w="9525" cap="rnd">
              <a:noFill/>
              <a:round/>
              <a:headEnd/>
              <a:tailEnd/>
            </a:ln>
            <a:effectLst/>
          </p:spPr>
          <p:txBody>
            <a:bodyPr>
              <a:prstTxWarp prst="textNoShape">
                <a:avLst/>
              </a:prstTxWarp>
            </a:bodyPr>
            <a:lstStyle/>
            <a:p>
              <a:endParaRPr lang="en-US"/>
            </a:p>
          </p:txBody>
        </p:sp>
        <p:sp>
          <p:nvSpPr>
            <p:cNvPr id="69" name="Freeform 64"/>
            <p:cNvSpPr>
              <a:spLocks/>
            </p:cNvSpPr>
            <p:nvPr/>
          </p:nvSpPr>
          <p:spPr bwMode="auto">
            <a:xfrm>
              <a:off x="8142288" y="763588"/>
              <a:ext cx="47625" cy="115887"/>
            </a:xfrm>
            <a:custGeom>
              <a:avLst/>
              <a:gdLst/>
              <a:ahLst/>
              <a:cxnLst>
                <a:cxn ang="0">
                  <a:pos x="28" y="72"/>
                </a:cxn>
                <a:cxn ang="0">
                  <a:pos x="29" y="62"/>
                </a:cxn>
                <a:cxn ang="0">
                  <a:pos x="29" y="52"/>
                </a:cxn>
                <a:cxn ang="0">
                  <a:pos x="28" y="42"/>
                </a:cxn>
                <a:cxn ang="0">
                  <a:pos x="26" y="33"/>
                </a:cxn>
                <a:cxn ang="0">
                  <a:pos x="23" y="24"/>
                </a:cxn>
                <a:cxn ang="0">
                  <a:pos x="18" y="16"/>
                </a:cxn>
                <a:cxn ang="0">
                  <a:pos x="13" y="8"/>
                </a:cxn>
                <a:cxn ang="0">
                  <a:pos x="5" y="3"/>
                </a:cxn>
                <a:cxn ang="0">
                  <a:pos x="4" y="1"/>
                </a:cxn>
                <a:cxn ang="0">
                  <a:pos x="3" y="1"/>
                </a:cxn>
                <a:cxn ang="0">
                  <a:pos x="1" y="0"/>
                </a:cxn>
                <a:cxn ang="0">
                  <a:pos x="0" y="0"/>
                </a:cxn>
                <a:cxn ang="0">
                  <a:pos x="5" y="8"/>
                </a:cxn>
                <a:cxn ang="0">
                  <a:pos x="9" y="17"/>
                </a:cxn>
                <a:cxn ang="0">
                  <a:pos x="13" y="26"/>
                </a:cxn>
                <a:cxn ang="0">
                  <a:pos x="17" y="35"/>
                </a:cxn>
                <a:cxn ang="0">
                  <a:pos x="21" y="44"/>
                </a:cxn>
                <a:cxn ang="0">
                  <a:pos x="24" y="53"/>
                </a:cxn>
                <a:cxn ang="0">
                  <a:pos x="25" y="62"/>
                </a:cxn>
                <a:cxn ang="0">
                  <a:pos x="28" y="72"/>
                </a:cxn>
              </a:cxnLst>
              <a:rect l="0" t="0" r="r" b="b"/>
              <a:pathLst>
                <a:path w="30" h="73">
                  <a:moveTo>
                    <a:pt x="28" y="72"/>
                  </a:moveTo>
                  <a:lnTo>
                    <a:pt x="29" y="62"/>
                  </a:lnTo>
                  <a:lnTo>
                    <a:pt x="29" y="52"/>
                  </a:lnTo>
                  <a:lnTo>
                    <a:pt x="28" y="42"/>
                  </a:lnTo>
                  <a:lnTo>
                    <a:pt x="26" y="33"/>
                  </a:lnTo>
                  <a:lnTo>
                    <a:pt x="23" y="24"/>
                  </a:lnTo>
                  <a:lnTo>
                    <a:pt x="18" y="16"/>
                  </a:lnTo>
                  <a:lnTo>
                    <a:pt x="13" y="8"/>
                  </a:lnTo>
                  <a:lnTo>
                    <a:pt x="5" y="3"/>
                  </a:lnTo>
                  <a:lnTo>
                    <a:pt x="4" y="1"/>
                  </a:lnTo>
                  <a:lnTo>
                    <a:pt x="3" y="1"/>
                  </a:lnTo>
                  <a:lnTo>
                    <a:pt x="1" y="0"/>
                  </a:lnTo>
                  <a:lnTo>
                    <a:pt x="0" y="0"/>
                  </a:lnTo>
                  <a:lnTo>
                    <a:pt x="5" y="8"/>
                  </a:lnTo>
                  <a:lnTo>
                    <a:pt x="9" y="17"/>
                  </a:lnTo>
                  <a:lnTo>
                    <a:pt x="13" y="26"/>
                  </a:lnTo>
                  <a:lnTo>
                    <a:pt x="17" y="35"/>
                  </a:lnTo>
                  <a:lnTo>
                    <a:pt x="21" y="44"/>
                  </a:lnTo>
                  <a:lnTo>
                    <a:pt x="24" y="53"/>
                  </a:lnTo>
                  <a:lnTo>
                    <a:pt x="25" y="62"/>
                  </a:lnTo>
                  <a:lnTo>
                    <a:pt x="28" y="72"/>
                  </a:lnTo>
                </a:path>
              </a:pathLst>
            </a:custGeom>
            <a:solidFill>
              <a:srgbClr val="806020"/>
            </a:solidFill>
            <a:ln w="9525" cap="rnd">
              <a:noFill/>
              <a:round/>
              <a:headEnd/>
              <a:tailEnd/>
            </a:ln>
            <a:effectLst/>
          </p:spPr>
          <p:txBody>
            <a:bodyPr>
              <a:prstTxWarp prst="textNoShape">
                <a:avLst/>
              </a:prstTxWarp>
            </a:bodyPr>
            <a:lstStyle/>
            <a:p>
              <a:endParaRPr lang="en-US"/>
            </a:p>
          </p:txBody>
        </p:sp>
        <p:sp>
          <p:nvSpPr>
            <p:cNvPr id="70" name="Freeform 65"/>
            <p:cNvSpPr>
              <a:spLocks/>
            </p:cNvSpPr>
            <p:nvPr/>
          </p:nvSpPr>
          <p:spPr bwMode="auto">
            <a:xfrm>
              <a:off x="8112125" y="757238"/>
              <a:ext cx="76200" cy="157162"/>
            </a:xfrm>
            <a:custGeom>
              <a:avLst/>
              <a:gdLst/>
              <a:ahLst/>
              <a:cxnLst>
                <a:cxn ang="0">
                  <a:pos x="47" y="78"/>
                </a:cxn>
                <a:cxn ang="0">
                  <a:pos x="46" y="81"/>
                </a:cxn>
                <a:cxn ang="0">
                  <a:pos x="45" y="83"/>
                </a:cxn>
                <a:cxn ang="0">
                  <a:pos x="44" y="86"/>
                </a:cxn>
                <a:cxn ang="0">
                  <a:pos x="44" y="89"/>
                </a:cxn>
                <a:cxn ang="0">
                  <a:pos x="42" y="91"/>
                </a:cxn>
                <a:cxn ang="0">
                  <a:pos x="42" y="93"/>
                </a:cxn>
                <a:cxn ang="0">
                  <a:pos x="40" y="96"/>
                </a:cxn>
                <a:cxn ang="0">
                  <a:pos x="39" y="98"/>
                </a:cxn>
                <a:cxn ang="0">
                  <a:pos x="38" y="91"/>
                </a:cxn>
                <a:cxn ang="0">
                  <a:pos x="37" y="85"/>
                </a:cxn>
                <a:cxn ang="0">
                  <a:pos x="36" y="78"/>
                </a:cxn>
                <a:cxn ang="0">
                  <a:pos x="34" y="71"/>
                </a:cxn>
                <a:cxn ang="0">
                  <a:pos x="32" y="65"/>
                </a:cxn>
                <a:cxn ang="0">
                  <a:pos x="30" y="58"/>
                </a:cxn>
                <a:cxn ang="0">
                  <a:pos x="28" y="52"/>
                </a:cxn>
                <a:cxn ang="0">
                  <a:pos x="26" y="46"/>
                </a:cxn>
                <a:cxn ang="0">
                  <a:pos x="24" y="40"/>
                </a:cxn>
                <a:cxn ang="0">
                  <a:pos x="21" y="34"/>
                </a:cxn>
                <a:cxn ang="0">
                  <a:pos x="17" y="28"/>
                </a:cxn>
                <a:cxn ang="0">
                  <a:pos x="15" y="21"/>
                </a:cxn>
                <a:cxn ang="0">
                  <a:pos x="11" y="16"/>
                </a:cxn>
                <a:cxn ang="0">
                  <a:pos x="7" y="11"/>
                </a:cxn>
                <a:cxn ang="0">
                  <a:pos x="4" y="5"/>
                </a:cxn>
                <a:cxn ang="0">
                  <a:pos x="0" y="0"/>
                </a:cxn>
                <a:cxn ang="0">
                  <a:pos x="2" y="0"/>
                </a:cxn>
                <a:cxn ang="0">
                  <a:pos x="4" y="0"/>
                </a:cxn>
                <a:cxn ang="0">
                  <a:pos x="6" y="1"/>
                </a:cxn>
                <a:cxn ang="0">
                  <a:pos x="8" y="1"/>
                </a:cxn>
                <a:cxn ang="0">
                  <a:pos x="10" y="2"/>
                </a:cxn>
                <a:cxn ang="0">
                  <a:pos x="12" y="2"/>
                </a:cxn>
                <a:cxn ang="0">
                  <a:pos x="14" y="3"/>
                </a:cxn>
                <a:cxn ang="0">
                  <a:pos x="16" y="4"/>
                </a:cxn>
                <a:cxn ang="0">
                  <a:pos x="21" y="12"/>
                </a:cxn>
                <a:cxn ang="0">
                  <a:pos x="26" y="21"/>
                </a:cxn>
                <a:cxn ang="0">
                  <a:pos x="31" y="31"/>
                </a:cxn>
                <a:cxn ang="0">
                  <a:pos x="35" y="40"/>
                </a:cxn>
                <a:cxn ang="0">
                  <a:pos x="39" y="49"/>
                </a:cxn>
                <a:cxn ang="0">
                  <a:pos x="42" y="59"/>
                </a:cxn>
                <a:cxn ang="0">
                  <a:pos x="44" y="68"/>
                </a:cxn>
                <a:cxn ang="0">
                  <a:pos x="47" y="78"/>
                </a:cxn>
              </a:cxnLst>
              <a:rect l="0" t="0" r="r" b="b"/>
              <a:pathLst>
                <a:path w="48" h="99">
                  <a:moveTo>
                    <a:pt x="47" y="78"/>
                  </a:moveTo>
                  <a:lnTo>
                    <a:pt x="46" y="81"/>
                  </a:lnTo>
                  <a:lnTo>
                    <a:pt x="45" y="83"/>
                  </a:lnTo>
                  <a:lnTo>
                    <a:pt x="44" y="86"/>
                  </a:lnTo>
                  <a:lnTo>
                    <a:pt x="44" y="89"/>
                  </a:lnTo>
                  <a:lnTo>
                    <a:pt x="42" y="91"/>
                  </a:lnTo>
                  <a:lnTo>
                    <a:pt x="42" y="93"/>
                  </a:lnTo>
                  <a:lnTo>
                    <a:pt x="40" y="96"/>
                  </a:lnTo>
                  <a:lnTo>
                    <a:pt x="39" y="98"/>
                  </a:lnTo>
                  <a:lnTo>
                    <a:pt x="38" y="91"/>
                  </a:lnTo>
                  <a:lnTo>
                    <a:pt x="37" y="85"/>
                  </a:lnTo>
                  <a:lnTo>
                    <a:pt x="36" y="78"/>
                  </a:lnTo>
                  <a:lnTo>
                    <a:pt x="34" y="71"/>
                  </a:lnTo>
                  <a:lnTo>
                    <a:pt x="32" y="65"/>
                  </a:lnTo>
                  <a:lnTo>
                    <a:pt x="30" y="58"/>
                  </a:lnTo>
                  <a:lnTo>
                    <a:pt x="28" y="52"/>
                  </a:lnTo>
                  <a:lnTo>
                    <a:pt x="26" y="46"/>
                  </a:lnTo>
                  <a:lnTo>
                    <a:pt x="24" y="40"/>
                  </a:lnTo>
                  <a:lnTo>
                    <a:pt x="21" y="34"/>
                  </a:lnTo>
                  <a:lnTo>
                    <a:pt x="17" y="28"/>
                  </a:lnTo>
                  <a:lnTo>
                    <a:pt x="15" y="21"/>
                  </a:lnTo>
                  <a:lnTo>
                    <a:pt x="11" y="16"/>
                  </a:lnTo>
                  <a:lnTo>
                    <a:pt x="7" y="11"/>
                  </a:lnTo>
                  <a:lnTo>
                    <a:pt x="4" y="5"/>
                  </a:lnTo>
                  <a:lnTo>
                    <a:pt x="0" y="0"/>
                  </a:lnTo>
                  <a:lnTo>
                    <a:pt x="2" y="0"/>
                  </a:lnTo>
                  <a:lnTo>
                    <a:pt x="4" y="0"/>
                  </a:lnTo>
                  <a:lnTo>
                    <a:pt x="6" y="1"/>
                  </a:lnTo>
                  <a:lnTo>
                    <a:pt x="8" y="1"/>
                  </a:lnTo>
                  <a:lnTo>
                    <a:pt x="10" y="2"/>
                  </a:lnTo>
                  <a:lnTo>
                    <a:pt x="12" y="2"/>
                  </a:lnTo>
                  <a:lnTo>
                    <a:pt x="14" y="3"/>
                  </a:lnTo>
                  <a:lnTo>
                    <a:pt x="16" y="4"/>
                  </a:lnTo>
                  <a:lnTo>
                    <a:pt x="21" y="12"/>
                  </a:lnTo>
                  <a:lnTo>
                    <a:pt x="26" y="21"/>
                  </a:lnTo>
                  <a:lnTo>
                    <a:pt x="31" y="31"/>
                  </a:lnTo>
                  <a:lnTo>
                    <a:pt x="35" y="40"/>
                  </a:lnTo>
                  <a:lnTo>
                    <a:pt x="39" y="49"/>
                  </a:lnTo>
                  <a:lnTo>
                    <a:pt x="42" y="59"/>
                  </a:lnTo>
                  <a:lnTo>
                    <a:pt x="44" y="68"/>
                  </a:lnTo>
                  <a:lnTo>
                    <a:pt x="47" y="78"/>
                  </a:lnTo>
                </a:path>
              </a:pathLst>
            </a:custGeom>
            <a:solidFill>
              <a:srgbClr val="806020"/>
            </a:solidFill>
            <a:ln w="9525" cap="rnd">
              <a:noFill/>
              <a:round/>
              <a:headEnd/>
              <a:tailEnd/>
            </a:ln>
            <a:effectLst/>
          </p:spPr>
          <p:txBody>
            <a:bodyPr>
              <a:prstTxWarp prst="textNoShape">
                <a:avLst/>
              </a:prstTxWarp>
            </a:bodyPr>
            <a:lstStyle/>
            <a:p>
              <a:endParaRPr lang="en-US"/>
            </a:p>
          </p:txBody>
        </p:sp>
        <p:sp>
          <p:nvSpPr>
            <p:cNvPr id="71" name="Freeform 66"/>
            <p:cNvSpPr>
              <a:spLocks/>
            </p:cNvSpPr>
            <p:nvPr/>
          </p:nvSpPr>
          <p:spPr bwMode="auto">
            <a:xfrm>
              <a:off x="8086725" y="757238"/>
              <a:ext cx="85725" cy="176212"/>
            </a:xfrm>
            <a:custGeom>
              <a:avLst/>
              <a:gdLst/>
              <a:ahLst/>
              <a:cxnLst>
                <a:cxn ang="0">
                  <a:pos x="53" y="98"/>
                </a:cxn>
                <a:cxn ang="0">
                  <a:pos x="52" y="100"/>
                </a:cxn>
                <a:cxn ang="0">
                  <a:pos x="51" y="102"/>
                </a:cxn>
                <a:cxn ang="0">
                  <a:pos x="50" y="103"/>
                </a:cxn>
                <a:cxn ang="0">
                  <a:pos x="48" y="105"/>
                </a:cxn>
                <a:cxn ang="0">
                  <a:pos x="47" y="106"/>
                </a:cxn>
                <a:cxn ang="0">
                  <a:pos x="46" y="108"/>
                </a:cxn>
                <a:cxn ang="0">
                  <a:pos x="44" y="109"/>
                </a:cxn>
                <a:cxn ang="0">
                  <a:pos x="44" y="110"/>
                </a:cxn>
                <a:cxn ang="0">
                  <a:pos x="43" y="102"/>
                </a:cxn>
                <a:cxn ang="0">
                  <a:pos x="42" y="95"/>
                </a:cxn>
                <a:cxn ang="0">
                  <a:pos x="40" y="88"/>
                </a:cxn>
                <a:cxn ang="0">
                  <a:pos x="39" y="80"/>
                </a:cxn>
                <a:cxn ang="0">
                  <a:pos x="38" y="72"/>
                </a:cxn>
                <a:cxn ang="0">
                  <a:pos x="36" y="65"/>
                </a:cxn>
                <a:cxn ang="0">
                  <a:pos x="33" y="58"/>
                </a:cxn>
                <a:cxn ang="0">
                  <a:pos x="30" y="51"/>
                </a:cxn>
                <a:cxn ang="0">
                  <a:pos x="28" y="44"/>
                </a:cxn>
                <a:cxn ang="0">
                  <a:pos x="25" y="37"/>
                </a:cxn>
                <a:cxn ang="0">
                  <a:pos x="21" y="31"/>
                </a:cxn>
                <a:cxn ang="0">
                  <a:pos x="17" y="25"/>
                </a:cxn>
                <a:cxn ang="0">
                  <a:pos x="13" y="18"/>
                </a:cxn>
                <a:cxn ang="0">
                  <a:pos x="9" y="12"/>
                </a:cxn>
                <a:cxn ang="0">
                  <a:pos x="5" y="6"/>
                </a:cxn>
                <a:cxn ang="0">
                  <a:pos x="0" y="0"/>
                </a:cxn>
                <a:cxn ang="0">
                  <a:pos x="2" y="0"/>
                </a:cxn>
                <a:cxn ang="0">
                  <a:pos x="4" y="0"/>
                </a:cxn>
                <a:cxn ang="0">
                  <a:pos x="6" y="0"/>
                </a:cxn>
                <a:cxn ang="0">
                  <a:pos x="7" y="0"/>
                </a:cxn>
                <a:cxn ang="0">
                  <a:pos x="9" y="0"/>
                </a:cxn>
                <a:cxn ang="0">
                  <a:pos x="11" y="0"/>
                </a:cxn>
                <a:cxn ang="0">
                  <a:pos x="13" y="0"/>
                </a:cxn>
                <a:cxn ang="0">
                  <a:pos x="15" y="0"/>
                </a:cxn>
                <a:cxn ang="0">
                  <a:pos x="19" y="5"/>
                </a:cxn>
                <a:cxn ang="0">
                  <a:pos x="22" y="11"/>
                </a:cxn>
                <a:cxn ang="0">
                  <a:pos x="25" y="16"/>
                </a:cxn>
                <a:cxn ang="0">
                  <a:pos x="29" y="22"/>
                </a:cxn>
                <a:cxn ang="0">
                  <a:pos x="32" y="28"/>
                </a:cxn>
                <a:cxn ang="0">
                  <a:pos x="35" y="34"/>
                </a:cxn>
                <a:cxn ang="0">
                  <a:pos x="38" y="40"/>
                </a:cxn>
                <a:cxn ang="0">
                  <a:pos x="40" y="46"/>
                </a:cxn>
                <a:cxn ang="0">
                  <a:pos x="42" y="52"/>
                </a:cxn>
                <a:cxn ang="0">
                  <a:pos x="44" y="58"/>
                </a:cxn>
                <a:cxn ang="0">
                  <a:pos x="46" y="65"/>
                </a:cxn>
                <a:cxn ang="0">
                  <a:pos x="48" y="72"/>
                </a:cxn>
                <a:cxn ang="0">
                  <a:pos x="50" y="78"/>
                </a:cxn>
                <a:cxn ang="0">
                  <a:pos x="51" y="85"/>
                </a:cxn>
                <a:cxn ang="0">
                  <a:pos x="52" y="92"/>
                </a:cxn>
                <a:cxn ang="0">
                  <a:pos x="53" y="98"/>
                </a:cxn>
              </a:cxnLst>
              <a:rect l="0" t="0" r="r" b="b"/>
              <a:pathLst>
                <a:path w="54" h="111">
                  <a:moveTo>
                    <a:pt x="53" y="98"/>
                  </a:moveTo>
                  <a:lnTo>
                    <a:pt x="52" y="100"/>
                  </a:lnTo>
                  <a:lnTo>
                    <a:pt x="51" y="102"/>
                  </a:lnTo>
                  <a:lnTo>
                    <a:pt x="50" y="103"/>
                  </a:lnTo>
                  <a:lnTo>
                    <a:pt x="48" y="105"/>
                  </a:lnTo>
                  <a:lnTo>
                    <a:pt x="47" y="106"/>
                  </a:lnTo>
                  <a:lnTo>
                    <a:pt x="46" y="108"/>
                  </a:lnTo>
                  <a:lnTo>
                    <a:pt x="44" y="109"/>
                  </a:lnTo>
                  <a:lnTo>
                    <a:pt x="44" y="110"/>
                  </a:lnTo>
                  <a:lnTo>
                    <a:pt x="43" y="102"/>
                  </a:lnTo>
                  <a:lnTo>
                    <a:pt x="42" y="95"/>
                  </a:lnTo>
                  <a:lnTo>
                    <a:pt x="40" y="88"/>
                  </a:lnTo>
                  <a:lnTo>
                    <a:pt x="39" y="80"/>
                  </a:lnTo>
                  <a:lnTo>
                    <a:pt x="38" y="72"/>
                  </a:lnTo>
                  <a:lnTo>
                    <a:pt x="36" y="65"/>
                  </a:lnTo>
                  <a:lnTo>
                    <a:pt x="33" y="58"/>
                  </a:lnTo>
                  <a:lnTo>
                    <a:pt x="30" y="51"/>
                  </a:lnTo>
                  <a:lnTo>
                    <a:pt x="28" y="44"/>
                  </a:lnTo>
                  <a:lnTo>
                    <a:pt x="25" y="37"/>
                  </a:lnTo>
                  <a:lnTo>
                    <a:pt x="21" y="31"/>
                  </a:lnTo>
                  <a:lnTo>
                    <a:pt x="17" y="25"/>
                  </a:lnTo>
                  <a:lnTo>
                    <a:pt x="13" y="18"/>
                  </a:lnTo>
                  <a:lnTo>
                    <a:pt x="9" y="12"/>
                  </a:lnTo>
                  <a:lnTo>
                    <a:pt x="5" y="6"/>
                  </a:lnTo>
                  <a:lnTo>
                    <a:pt x="0" y="0"/>
                  </a:lnTo>
                  <a:lnTo>
                    <a:pt x="2" y="0"/>
                  </a:lnTo>
                  <a:lnTo>
                    <a:pt x="4" y="0"/>
                  </a:lnTo>
                  <a:lnTo>
                    <a:pt x="6" y="0"/>
                  </a:lnTo>
                  <a:lnTo>
                    <a:pt x="7" y="0"/>
                  </a:lnTo>
                  <a:lnTo>
                    <a:pt x="9" y="0"/>
                  </a:lnTo>
                  <a:lnTo>
                    <a:pt x="11" y="0"/>
                  </a:lnTo>
                  <a:lnTo>
                    <a:pt x="13" y="0"/>
                  </a:lnTo>
                  <a:lnTo>
                    <a:pt x="15" y="0"/>
                  </a:lnTo>
                  <a:lnTo>
                    <a:pt x="19" y="5"/>
                  </a:lnTo>
                  <a:lnTo>
                    <a:pt x="22" y="11"/>
                  </a:lnTo>
                  <a:lnTo>
                    <a:pt x="25" y="16"/>
                  </a:lnTo>
                  <a:lnTo>
                    <a:pt x="29" y="22"/>
                  </a:lnTo>
                  <a:lnTo>
                    <a:pt x="32" y="28"/>
                  </a:lnTo>
                  <a:lnTo>
                    <a:pt x="35" y="34"/>
                  </a:lnTo>
                  <a:lnTo>
                    <a:pt x="38" y="40"/>
                  </a:lnTo>
                  <a:lnTo>
                    <a:pt x="40" y="46"/>
                  </a:lnTo>
                  <a:lnTo>
                    <a:pt x="42" y="52"/>
                  </a:lnTo>
                  <a:lnTo>
                    <a:pt x="44" y="58"/>
                  </a:lnTo>
                  <a:lnTo>
                    <a:pt x="46" y="65"/>
                  </a:lnTo>
                  <a:lnTo>
                    <a:pt x="48" y="72"/>
                  </a:lnTo>
                  <a:lnTo>
                    <a:pt x="50" y="78"/>
                  </a:lnTo>
                  <a:lnTo>
                    <a:pt x="51" y="85"/>
                  </a:lnTo>
                  <a:lnTo>
                    <a:pt x="52" y="92"/>
                  </a:lnTo>
                  <a:lnTo>
                    <a:pt x="53" y="98"/>
                  </a:lnTo>
                </a:path>
              </a:pathLst>
            </a:custGeom>
            <a:solidFill>
              <a:srgbClr val="806020"/>
            </a:solidFill>
            <a:ln w="9525" cap="rnd">
              <a:noFill/>
              <a:round/>
              <a:headEnd/>
              <a:tailEnd/>
            </a:ln>
            <a:effectLst/>
          </p:spPr>
          <p:txBody>
            <a:bodyPr>
              <a:prstTxWarp prst="textNoShape">
                <a:avLst/>
              </a:prstTxWarp>
            </a:bodyPr>
            <a:lstStyle/>
            <a:p>
              <a:endParaRPr lang="en-US"/>
            </a:p>
          </p:txBody>
        </p:sp>
        <p:sp>
          <p:nvSpPr>
            <p:cNvPr id="72" name="Freeform 67"/>
            <p:cNvSpPr>
              <a:spLocks/>
            </p:cNvSpPr>
            <p:nvPr/>
          </p:nvSpPr>
          <p:spPr bwMode="auto">
            <a:xfrm>
              <a:off x="8061325" y="757238"/>
              <a:ext cx="95250" cy="190500"/>
            </a:xfrm>
            <a:custGeom>
              <a:avLst/>
              <a:gdLst/>
              <a:ahLst/>
              <a:cxnLst>
                <a:cxn ang="0">
                  <a:pos x="59" y="111"/>
                </a:cxn>
                <a:cxn ang="0">
                  <a:pos x="58" y="112"/>
                </a:cxn>
                <a:cxn ang="0">
                  <a:pos x="57" y="113"/>
                </a:cxn>
                <a:cxn ang="0">
                  <a:pos x="56" y="114"/>
                </a:cxn>
                <a:cxn ang="0">
                  <a:pos x="55" y="114"/>
                </a:cxn>
                <a:cxn ang="0">
                  <a:pos x="54" y="115"/>
                </a:cxn>
                <a:cxn ang="0">
                  <a:pos x="54" y="116"/>
                </a:cxn>
                <a:cxn ang="0">
                  <a:pos x="53" y="117"/>
                </a:cxn>
                <a:cxn ang="0">
                  <a:pos x="51" y="117"/>
                </a:cxn>
                <a:cxn ang="0">
                  <a:pos x="51" y="117"/>
                </a:cxn>
                <a:cxn ang="0">
                  <a:pos x="50" y="117"/>
                </a:cxn>
                <a:cxn ang="0">
                  <a:pos x="49" y="118"/>
                </a:cxn>
                <a:cxn ang="0">
                  <a:pos x="48" y="119"/>
                </a:cxn>
                <a:cxn ang="0">
                  <a:pos x="47" y="110"/>
                </a:cxn>
                <a:cxn ang="0">
                  <a:pos x="47" y="102"/>
                </a:cxn>
                <a:cxn ang="0">
                  <a:pos x="46" y="94"/>
                </a:cxn>
                <a:cxn ang="0">
                  <a:pos x="44" y="86"/>
                </a:cxn>
                <a:cxn ang="0">
                  <a:pos x="43" y="78"/>
                </a:cxn>
                <a:cxn ang="0">
                  <a:pos x="40" y="70"/>
                </a:cxn>
                <a:cxn ang="0">
                  <a:pos x="38" y="63"/>
                </a:cxn>
                <a:cxn ang="0">
                  <a:pos x="35" y="55"/>
                </a:cxn>
                <a:cxn ang="0">
                  <a:pos x="32" y="47"/>
                </a:cxn>
                <a:cxn ang="0">
                  <a:pos x="28" y="40"/>
                </a:cxn>
                <a:cxn ang="0">
                  <a:pos x="24" y="33"/>
                </a:cxn>
                <a:cxn ang="0">
                  <a:pos x="20" y="27"/>
                </a:cxn>
                <a:cxn ang="0">
                  <a:pos x="16" y="20"/>
                </a:cxn>
                <a:cxn ang="0">
                  <a:pos x="11" y="14"/>
                </a:cxn>
                <a:cxn ang="0">
                  <a:pos x="5" y="9"/>
                </a:cxn>
                <a:cxn ang="0">
                  <a:pos x="0" y="3"/>
                </a:cxn>
                <a:cxn ang="0">
                  <a:pos x="2" y="2"/>
                </a:cxn>
                <a:cxn ang="0">
                  <a:pos x="4" y="2"/>
                </a:cxn>
                <a:cxn ang="0">
                  <a:pos x="5" y="2"/>
                </a:cxn>
                <a:cxn ang="0">
                  <a:pos x="7" y="2"/>
                </a:cxn>
                <a:cxn ang="0">
                  <a:pos x="9" y="1"/>
                </a:cxn>
                <a:cxn ang="0">
                  <a:pos x="10" y="1"/>
                </a:cxn>
                <a:cxn ang="0">
                  <a:pos x="12" y="1"/>
                </a:cxn>
                <a:cxn ang="0">
                  <a:pos x="14" y="0"/>
                </a:cxn>
                <a:cxn ang="0">
                  <a:pos x="19" y="6"/>
                </a:cxn>
                <a:cxn ang="0">
                  <a:pos x="23" y="12"/>
                </a:cxn>
                <a:cxn ang="0">
                  <a:pos x="27" y="18"/>
                </a:cxn>
                <a:cxn ang="0">
                  <a:pos x="32" y="25"/>
                </a:cxn>
                <a:cxn ang="0">
                  <a:pos x="36" y="31"/>
                </a:cxn>
                <a:cxn ang="0">
                  <a:pos x="39" y="37"/>
                </a:cxn>
                <a:cxn ang="0">
                  <a:pos x="43" y="44"/>
                </a:cxn>
                <a:cxn ang="0">
                  <a:pos x="45" y="51"/>
                </a:cxn>
                <a:cxn ang="0">
                  <a:pos x="48" y="58"/>
                </a:cxn>
                <a:cxn ang="0">
                  <a:pos x="51" y="66"/>
                </a:cxn>
                <a:cxn ang="0">
                  <a:pos x="53" y="73"/>
                </a:cxn>
                <a:cxn ang="0">
                  <a:pos x="54" y="81"/>
                </a:cxn>
                <a:cxn ang="0">
                  <a:pos x="56" y="89"/>
                </a:cxn>
                <a:cxn ang="0">
                  <a:pos x="57" y="96"/>
                </a:cxn>
                <a:cxn ang="0">
                  <a:pos x="58" y="103"/>
                </a:cxn>
                <a:cxn ang="0">
                  <a:pos x="59" y="111"/>
                </a:cxn>
              </a:cxnLst>
              <a:rect l="0" t="0" r="r" b="b"/>
              <a:pathLst>
                <a:path w="60" h="120">
                  <a:moveTo>
                    <a:pt x="59" y="111"/>
                  </a:moveTo>
                  <a:lnTo>
                    <a:pt x="58" y="112"/>
                  </a:lnTo>
                  <a:lnTo>
                    <a:pt x="57" y="113"/>
                  </a:lnTo>
                  <a:lnTo>
                    <a:pt x="56" y="114"/>
                  </a:lnTo>
                  <a:lnTo>
                    <a:pt x="55" y="114"/>
                  </a:lnTo>
                  <a:lnTo>
                    <a:pt x="54" y="115"/>
                  </a:lnTo>
                  <a:lnTo>
                    <a:pt x="54" y="116"/>
                  </a:lnTo>
                  <a:lnTo>
                    <a:pt x="53" y="117"/>
                  </a:lnTo>
                  <a:lnTo>
                    <a:pt x="51" y="117"/>
                  </a:lnTo>
                  <a:lnTo>
                    <a:pt x="51" y="117"/>
                  </a:lnTo>
                  <a:lnTo>
                    <a:pt x="50" y="117"/>
                  </a:lnTo>
                  <a:lnTo>
                    <a:pt x="49" y="118"/>
                  </a:lnTo>
                  <a:lnTo>
                    <a:pt x="48" y="119"/>
                  </a:lnTo>
                  <a:lnTo>
                    <a:pt x="47" y="110"/>
                  </a:lnTo>
                  <a:lnTo>
                    <a:pt x="47" y="102"/>
                  </a:lnTo>
                  <a:lnTo>
                    <a:pt x="46" y="94"/>
                  </a:lnTo>
                  <a:lnTo>
                    <a:pt x="44" y="86"/>
                  </a:lnTo>
                  <a:lnTo>
                    <a:pt x="43" y="78"/>
                  </a:lnTo>
                  <a:lnTo>
                    <a:pt x="40" y="70"/>
                  </a:lnTo>
                  <a:lnTo>
                    <a:pt x="38" y="63"/>
                  </a:lnTo>
                  <a:lnTo>
                    <a:pt x="35" y="55"/>
                  </a:lnTo>
                  <a:lnTo>
                    <a:pt x="32" y="47"/>
                  </a:lnTo>
                  <a:lnTo>
                    <a:pt x="28" y="40"/>
                  </a:lnTo>
                  <a:lnTo>
                    <a:pt x="24" y="33"/>
                  </a:lnTo>
                  <a:lnTo>
                    <a:pt x="20" y="27"/>
                  </a:lnTo>
                  <a:lnTo>
                    <a:pt x="16" y="20"/>
                  </a:lnTo>
                  <a:lnTo>
                    <a:pt x="11" y="14"/>
                  </a:lnTo>
                  <a:lnTo>
                    <a:pt x="5" y="9"/>
                  </a:lnTo>
                  <a:lnTo>
                    <a:pt x="0" y="3"/>
                  </a:lnTo>
                  <a:lnTo>
                    <a:pt x="2" y="2"/>
                  </a:lnTo>
                  <a:lnTo>
                    <a:pt x="4" y="2"/>
                  </a:lnTo>
                  <a:lnTo>
                    <a:pt x="5" y="2"/>
                  </a:lnTo>
                  <a:lnTo>
                    <a:pt x="7" y="2"/>
                  </a:lnTo>
                  <a:lnTo>
                    <a:pt x="9" y="1"/>
                  </a:lnTo>
                  <a:lnTo>
                    <a:pt x="10" y="1"/>
                  </a:lnTo>
                  <a:lnTo>
                    <a:pt x="12" y="1"/>
                  </a:lnTo>
                  <a:lnTo>
                    <a:pt x="14" y="0"/>
                  </a:lnTo>
                  <a:lnTo>
                    <a:pt x="19" y="6"/>
                  </a:lnTo>
                  <a:lnTo>
                    <a:pt x="23" y="12"/>
                  </a:lnTo>
                  <a:lnTo>
                    <a:pt x="27" y="18"/>
                  </a:lnTo>
                  <a:lnTo>
                    <a:pt x="32" y="25"/>
                  </a:lnTo>
                  <a:lnTo>
                    <a:pt x="36" y="31"/>
                  </a:lnTo>
                  <a:lnTo>
                    <a:pt x="39" y="37"/>
                  </a:lnTo>
                  <a:lnTo>
                    <a:pt x="43" y="44"/>
                  </a:lnTo>
                  <a:lnTo>
                    <a:pt x="45" y="51"/>
                  </a:lnTo>
                  <a:lnTo>
                    <a:pt x="48" y="58"/>
                  </a:lnTo>
                  <a:lnTo>
                    <a:pt x="51" y="66"/>
                  </a:lnTo>
                  <a:lnTo>
                    <a:pt x="53" y="73"/>
                  </a:lnTo>
                  <a:lnTo>
                    <a:pt x="54" y="81"/>
                  </a:lnTo>
                  <a:lnTo>
                    <a:pt x="56" y="89"/>
                  </a:lnTo>
                  <a:lnTo>
                    <a:pt x="57" y="96"/>
                  </a:lnTo>
                  <a:lnTo>
                    <a:pt x="58" y="103"/>
                  </a:lnTo>
                  <a:lnTo>
                    <a:pt x="59" y="111"/>
                  </a:lnTo>
                </a:path>
              </a:pathLst>
            </a:custGeom>
            <a:solidFill>
              <a:srgbClr val="808020"/>
            </a:solidFill>
            <a:ln w="9525" cap="rnd">
              <a:noFill/>
              <a:round/>
              <a:headEnd/>
              <a:tailEnd/>
            </a:ln>
            <a:effectLst/>
          </p:spPr>
          <p:txBody>
            <a:bodyPr>
              <a:prstTxWarp prst="textNoShape">
                <a:avLst/>
              </a:prstTxWarp>
            </a:bodyPr>
            <a:lstStyle/>
            <a:p>
              <a:endParaRPr lang="en-US"/>
            </a:p>
          </p:txBody>
        </p:sp>
        <p:sp>
          <p:nvSpPr>
            <p:cNvPr id="73" name="Freeform 68"/>
            <p:cNvSpPr>
              <a:spLocks/>
            </p:cNvSpPr>
            <p:nvPr/>
          </p:nvSpPr>
          <p:spPr bwMode="auto">
            <a:xfrm>
              <a:off x="8039100" y="762000"/>
              <a:ext cx="98425" cy="192088"/>
            </a:xfrm>
            <a:custGeom>
              <a:avLst/>
              <a:gdLst/>
              <a:ahLst/>
              <a:cxnLst>
                <a:cxn ang="0">
                  <a:pos x="61" y="116"/>
                </a:cxn>
                <a:cxn ang="0">
                  <a:pos x="60" y="116"/>
                </a:cxn>
                <a:cxn ang="0">
                  <a:pos x="58" y="117"/>
                </a:cxn>
                <a:cxn ang="0">
                  <a:pos x="57" y="118"/>
                </a:cxn>
                <a:cxn ang="0">
                  <a:pos x="56" y="118"/>
                </a:cxn>
                <a:cxn ang="0">
                  <a:pos x="54" y="118"/>
                </a:cxn>
                <a:cxn ang="0">
                  <a:pos x="53" y="119"/>
                </a:cxn>
                <a:cxn ang="0">
                  <a:pos x="51" y="119"/>
                </a:cxn>
                <a:cxn ang="0">
                  <a:pos x="50" y="120"/>
                </a:cxn>
                <a:cxn ang="0">
                  <a:pos x="50" y="111"/>
                </a:cxn>
                <a:cxn ang="0">
                  <a:pos x="49" y="103"/>
                </a:cxn>
                <a:cxn ang="0">
                  <a:pos x="48" y="94"/>
                </a:cxn>
                <a:cxn ang="0">
                  <a:pos x="47" y="86"/>
                </a:cxn>
                <a:cxn ang="0">
                  <a:pos x="45" y="78"/>
                </a:cxn>
                <a:cxn ang="0">
                  <a:pos x="42" y="70"/>
                </a:cxn>
                <a:cxn ang="0">
                  <a:pos x="40" y="62"/>
                </a:cxn>
                <a:cxn ang="0">
                  <a:pos x="37" y="55"/>
                </a:cxn>
                <a:cxn ang="0">
                  <a:pos x="34" y="48"/>
                </a:cxn>
                <a:cxn ang="0">
                  <a:pos x="30" y="41"/>
                </a:cxn>
                <a:cxn ang="0">
                  <a:pos x="26" y="34"/>
                </a:cxn>
                <a:cxn ang="0">
                  <a:pos x="21" y="27"/>
                </a:cxn>
                <a:cxn ang="0">
                  <a:pos x="16" y="21"/>
                </a:cxn>
                <a:cxn ang="0">
                  <a:pos x="12" y="15"/>
                </a:cxn>
                <a:cxn ang="0">
                  <a:pos x="6" y="9"/>
                </a:cxn>
                <a:cxn ang="0">
                  <a:pos x="0" y="4"/>
                </a:cxn>
                <a:cxn ang="0">
                  <a:pos x="2" y="3"/>
                </a:cxn>
                <a:cxn ang="0">
                  <a:pos x="3" y="2"/>
                </a:cxn>
                <a:cxn ang="0">
                  <a:pos x="5" y="2"/>
                </a:cxn>
                <a:cxn ang="0">
                  <a:pos x="7" y="2"/>
                </a:cxn>
                <a:cxn ang="0">
                  <a:pos x="8" y="1"/>
                </a:cxn>
                <a:cxn ang="0">
                  <a:pos x="10" y="1"/>
                </a:cxn>
                <a:cxn ang="0">
                  <a:pos x="12" y="0"/>
                </a:cxn>
                <a:cxn ang="0">
                  <a:pos x="13" y="0"/>
                </a:cxn>
                <a:cxn ang="0">
                  <a:pos x="19" y="5"/>
                </a:cxn>
                <a:cxn ang="0">
                  <a:pos x="24" y="11"/>
                </a:cxn>
                <a:cxn ang="0">
                  <a:pos x="29" y="17"/>
                </a:cxn>
                <a:cxn ang="0">
                  <a:pos x="33" y="24"/>
                </a:cxn>
                <a:cxn ang="0">
                  <a:pos x="37" y="30"/>
                </a:cxn>
                <a:cxn ang="0">
                  <a:pos x="41" y="37"/>
                </a:cxn>
                <a:cxn ang="0">
                  <a:pos x="45" y="44"/>
                </a:cxn>
                <a:cxn ang="0">
                  <a:pos x="48" y="52"/>
                </a:cxn>
                <a:cxn ang="0">
                  <a:pos x="51" y="60"/>
                </a:cxn>
                <a:cxn ang="0">
                  <a:pos x="53" y="67"/>
                </a:cxn>
                <a:cxn ang="0">
                  <a:pos x="56" y="75"/>
                </a:cxn>
                <a:cxn ang="0">
                  <a:pos x="57" y="83"/>
                </a:cxn>
                <a:cxn ang="0">
                  <a:pos x="59" y="91"/>
                </a:cxn>
                <a:cxn ang="0">
                  <a:pos x="60" y="99"/>
                </a:cxn>
                <a:cxn ang="0">
                  <a:pos x="60" y="108"/>
                </a:cxn>
                <a:cxn ang="0">
                  <a:pos x="61" y="116"/>
                </a:cxn>
              </a:cxnLst>
              <a:rect l="0" t="0" r="r" b="b"/>
              <a:pathLst>
                <a:path w="62" h="121">
                  <a:moveTo>
                    <a:pt x="61" y="116"/>
                  </a:moveTo>
                  <a:lnTo>
                    <a:pt x="60" y="116"/>
                  </a:lnTo>
                  <a:lnTo>
                    <a:pt x="58" y="117"/>
                  </a:lnTo>
                  <a:lnTo>
                    <a:pt x="57" y="118"/>
                  </a:lnTo>
                  <a:lnTo>
                    <a:pt x="56" y="118"/>
                  </a:lnTo>
                  <a:lnTo>
                    <a:pt x="54" y="118"/>
                  </a:lnTo>
                  <a:lnTo>
                    <a:pt x="53" y="119"/>
                  </a:lnTo>
                  <a:lnTo>
                    <a:pt x="51" y="119"/>
                  </a:lnTo>
                  <a:lnTo>
                    <a:pt x="50" y="120"/>
                  </a:lnTo>
                  <a:lnTo>
                    <a:pt x="50" y="111"/>
                  </a:lnTo>
                  <a:lnTo>
                    <a:pt x="49" y="103"/>
                  </a:lnTo>
                  <a:lnTo>
                    <a:pt x="48" y="94"/>
                  </a:lnTo>
                  <a:lnTo>
                    <a:pt x="47" y="86"/>
                  </a:lnTo>
                  <a:lnTo>
                    <a:pt x="45" y="78"/>
                  </a:lnTo>
                  <a:lnTo>
                    <a:pt x="42" y="70"/>
                  </a:lnTo>
                  <a:lnTo>
                    <a:pt x="40" y="62"/>
                  </a:lnTo>
                  <a:lnTo>
                    <a:pt x="37" y="55"/>
                  </a:lnTo>
                  <a:lnTo>
                    <a:pt x="34" y="48"/>
                  </a:lnTo>
                  <a:lnTo>
                    <a:pt x="30" y="41"/>
                  </a:lnTo>
                  <a:lnTo>
                    <a:pt x="26" y="34"/>
                  </a:lnTo>
                  <a:lnTo>
                    <a:pt x="21" y="27"/>
                  </a:lnTo>
                  <a:lnTo>
                    <a:pt x="16" y="21"/>
                  </a:lnTo>
                  <a:lnTo>
                    <a:pt x="12" y="15"/>
                  </a:lnTo>
                  <a:lnTo>
                    <a:pt x="6" y="9"/>
                  </a:lnTo>
                  <a:lnTo>
                    <a:pt x="0" y="4"/>
                  </a:lnTo>
                  <a:lnTo>
                    <a:pt x="2" y="3"/>
                  </a:lnTo>
                  <a:lnTo>
                    <a:pt x="3" y="2"/>
                  </a:lnTo>
                  <a:lnTo>
                    <a:pt x="5" y="2"/>
                  </a:lnTo>
                  <a:lnTo>
                    <a:pt x="7" y="2"/>
                  </a:lnTo>
                  <a:lnTo>
                    <a:pt x="8" y="1"/>
                  </a:lnTo>
                  <a:lnTo>
                    <a:pt x="10" y="1"/>
                  </a:lnTo>
                  <a:lnTo>
                    <a:pt x="12" y="0"/>
                  </a:lnTo>
                  <a:lnTo>
                    <a:pt x="13" y="0"/>
                  </a:lnTo>
                  <a:lnTo>
                    <a:pt x="19" y="5"/>
                  </a:lnTo>
                  <a:lnTo>
                    <a:pt x="24" y="11"/>
                  </a:lnTo>
                  <a:lnTo>
                    <a:pt x="29" y="17"/>
                  </a:lnTo>
                  <a:lnTo>
                    <a:pt x="33" y="24"/>
                  </a:lnTo>
                  <a:lnTo>
                    <a:pt x="37" y="30"/>
                  </a:lnTo>
                  <a:lnTo>
                    <a:pt x="41" y="37"/>
                  </a:lnTo>
                  <a:lnTo>
                    <a:pt x="45" y="44"/>
                  </a:lnTo>
                  <a:lnTo>
                    <a:pt x="48" y="52"/>
                  </a:lnTo>
                  <a:lnTo>
                    <a:pt x="51" y="60"/>
                  </a:lnTo>
                  <a:lnTo>
                    <a:pt x="53" y="67"/>
                  </a:lnTo>
                  <a:lnTo>
                    <a:pt x="56" y="75"/>
                  </a:lnTo>
                  <a:lnTo>
                    <a:pt x="57" y="83"/>
                  </a:lnTo>
                  <a:lnTo>
                    <a:pt x="59" y="91"/>
                  </a:lnTo>
                  <a:lnTo>
                    <a:pt x="60" y="99"/>
                  </a:lnTo>
                  <a:lnTo>
                    <a:pt x="60" y="108"/>
                  </a:lnTo>
                  <a:lnTo>
                    <a:pt x="61" y="116"/>
                  </a:lnTo>
                </a:path>
              </a:pathLst>
            </a:custGeom>
            <a:solidFill>
              <a:srgbClr val="A08020"/>
            </a:solidFill>
            <a:ln w="9525" cap="rnd">
              <a:noFill/>
              <a:round/>
              <a:headEnd/>
              <a:tailEnd/>
            </a:ln>
            <a:effectLst/>
          </p:spPr>
          <p:txBody>
            <a:bodyPr>
              <a:prstTxWarp prst="textNoShape">
                <a:avLst/>
              </a:prstTxWarp>
            </a:bodyPr>
            <a:lstStyle/>
            <a:p>
              <a:endParaRPr lang="en-US"/>
            </a:p>
          </p:txBody>
        </p:sp>
        <p:sp>
          <p:nvSpPr>
            <p:cNvPr id="74" name="Freeform 69"/>
            <p:cNvSpPr>
              <a:spLocks/>
            </p:cNvSpPr>
            <p:nvPr/>
          </p:nvSpPr>
          <p:spPr bwMode="auto">
            <a:xfrm>
              <a:off x="8016875" y="769938"/>
              <a:ext cx="100013" cy="185737"/>
            </a:xfrm>
            <a:custGeom>
              <a:avLst/>
              <a:gdLst/>
              <a:ahLst/>
              <a:cxnLst>
                <a:cxn ang="0">
                  <a:pos x="62" y="115"/>
                </a:cxn>
                <a:cxn ang="0">
                  <a:pos x="61" y="115"/>
                </a:cxn>
                <a:cxn ang="0">
                  <a:pos x="59" y="115"/>
                </a:cxn>
                <a:cxn ang="0">
                  <a:pos x="59" y="116"/>
                </a:cxn>
                <a:cxn ang="0">
                  <a:pos x="57" y="116"/>
                </a:cxn>
                <a:cxn ang="0">
                  <a:pos x="55" y="116"/>
                </a:cxn>
                <a:cxn ang="0">
                  <a:pos x="54" y="116"/>
                </a:cxn>
                <a:cxn ang="0">
                  <a:pos x="52" y="116"/>
                </a:cxn>
                <a:cxn ang="0">
                  <a:pos x="51" y="116"/>
                </a:cxn>
                <a:cxn ang="0">
                  <a:pos x="51" y="107"/>
                </a:cxn>
                <a:cxn ang="0">
                  <a:pos x="50" y="100"/>
                </a:cxn>
                <a:cxn ang="0">
                  <a:pos x="49" y="91"/>
                </a:cxn>
                <a:cxn ang="0">
                  <a:pos x="48" y="84"/>
                </a:cxn>
                <a:cxn ang="0">
                  <a:pos x="46" y="75"/>
                </a:cxn>
                <a:cxn ang="0">
                  <a:pos x="44" y="68"/>
                </a:cxn>
                <a:cxn ang="0">
                  <a:pos x="41" y="60"/>
                </a:cxn>
                <a:cxn ang="0">
                  <a:pos x="38" y="53"/>
                </a:cxn>
                <a:cxn ang="0">
                  <a:pos x="34" y="46"/>
                </a:cxn>
                <a:cxn ang="0">
                  <a:pos x="31" y="39"/>
                </a:cxn>
                <a:cxn ang="0">
                  <a:pos x="26" y="32"/>
                </a:cxn>
                <a:cxn ang="0">
                  <a:pos x="22" y="26"/>
                </a:cxn>
                <a:cxn ang="0">
                  <a:pos x="17" y="20"/>
                </a:cxn>
                <a:cxn ang="0">
                  <a:pos x="12" y="15"/>
                </a:cxn>
                <a:cxn ang="0">
                  <a:pos x="6" y="9"/>
                </a:cxn>
                <a:cxn ang="0">
                  <a:pos x="0" y="5"/>
                </a:cxn>
                <a:cxn ang="0">
                  <a:pos x="1" y="4"/>
                </a:cxn>
                <a:cxn ang="0">
                  <a:pos x="3" y="3"/>
                </a:cxn>
                <a:cxn ang="0">
                  <a:pos x="5" y="2"/>
                </a:cxn>
                <a:cxn ang="0">
                  <a:pos x="6" y="2"/>
                </a:cxn>
                <a:cxn ang="0">
                  <a:pos x="8" y="2"/>
                </a:cxn>
                <a:cxn ang="0">
                  <a:pos x="10" y="1"/>
                </a:cxn>
                <a:cxn ang="0">
                  <a:pos x="11" y="0"/>
                </a:cxn>
                <a:cxn ang="0">
                  <a:pos x="12" y="0"/>
                </a:cxn>
                <a:cxn ang="0">
                  <a:pos x="18" y="5"/>
                </a:cxn>
                <a:cxn ang="0">
                  <a:pos x="24" y="11"/>
                </a:cxn>
                <a:cxn ang="0">
                  <a:pos x="29" y="17"/>
                </a:cxn>
                <a:cxn ang="0">
                  <a:pos x="33" y="23"/>
                </a:cxn>
                <a:cxn ang="0">
                  <a:pos x="38" y="29"/>
                </a:cxn>
                <a:cxn ang="0">
                  <a:pos x="42" y="36"/>
                </a:cxn>
                <a:cxn ang="0">
                  <a:pos x="46" y="43"/>
                </a:cxn>
                <a:cxn ang="0">
                  <a:pos x="49" y="50"/>
                </a:cxn>
                <a:cxn ang="0">
                  <a:pos x="52" y="58"/>
                </a:cxn>
                <a:cxn ang="0">
                  <a:pos x="55" y="66"/>
                </a:cxn>
                <a:cxn ang="0">
                  <a:pos x="57" y="73"/>
                </a:cxn>
                <a:cxn ang="0">
                  <a:pos x="59" y="82"/>
                </a:cxn>
                <a:cxn ang="0">
                  <a:pos x="60" y="90"/>
                </a:cxn>
                <a:cxn ang="0">
                  <a:pos x="61" y="98"/>
                </a:cxn>
                <a:cxn ang="0">
                  <a:pos x="62" y="107"/>
                </a:cxn>
                <a:cxn ang="0">
                  <a:pos x="62" y="115"/>
                </a:cxn>
              </a:cxnLst>
              <a:rect l="0" t="0" r="r" b="b"/>
              <a:pathLst>
                <a:path w="63" h="117">
                  <a:moveTo>
                    <a:pt x="62" y="115"/>
                  </a:moveTo>
                  <a:lnTo>
                    <a:pt x="61" y="115"/>
                  </a:lnTo>
                  <a:lnTo>
                    <a:pt x="59" y="115"/>
                  </a:lnTo>
                  <a:lnTo>
                    <a:pt x="59" y="116"/>
                  </a:lnTo>
                  <a:lnTo>
                    <a:pt x="57" y="116"/>
                  </a:lnTo>
                  <a:lnTo>
                    <a:pt x="55" y="116"/>
                  </a:lnTo>
                  <a:lnTo>
                    <a:pt x="54" y="116"/>
                  </a:lnTo>
                  <a:lnTo>
                    <a:pt x="52" y="116"/>
                  </a:lnTo>
                  <a:lnTo>
                    <a:pt x="51" y="116"/>
                  </a:lnTo>
                  <a:lnTo>
                    <a:pt x="51" y="107"/>
                  </a:lnTo>
                  <a:lnTo>
                    <a:pt x="50" y="100"/>
                  </a:lnTo>
                  <a:lnTo>
                    <a:pt x="49" y="91"/>
                  </a:lnTo>
                  <a:lnTo>
                    <a:pt x="48" y="84"/>
                  </a:lnTo>
                  <a:lnTo>
                    <a:pt x="46" y="75"/>
                  </a:lnTo>
                  <a:lnTo>
                    <a:pt x="44" y="68"/>
                  </a:lnTo>
                  <a:lnTo>
                    <a:pt x="41" y="60"/>
                  </a:lnTo>
                  <a:lnTo>
                    <a:pt x="38" y="53"/>
                  </a:lnTo>
                  <a:lnTo>
                    <a:pt x="34" y="46"/>
                  </a:lnTo>
                  <a:lnTo>
                    <a:pt x="31" y="39"/>
                  </a:lnTo>
                  <a:lnTo>
                    <a:pt x="26" y="32"/>
                  </a:lnTo>
                  <a:lnTo>
                    <a:pt x="22" y="26"/>
                  </a:lnTo>
                  <a:lnTo>
                    <a:pt x="17" y="20"/>
                  </a:lnTo>
                  <a:lnTo>
                    <a:pt x="12" y="15"/>
                  </a:lnTo>
                  <a:lnTo>
                    <a:pt x="6" y="9"/>
                  </a:lnTo>
                  <a:lnTo>
                    <a:pt x="0" y="5"/>
                  </a:lnTo>
                  <a:lnTo>
                    <a:pt x="1" y="4"/>
                  </a:lnTo>
                  <a:lnTo>
                    <a:pt x="3" y="3"/>
                  </a:lnTo>
                  <a:lnTo>
                    <a:pt x="5" y="2"/>
                  </a:lnTo>
                  <a:lnTo>
                    <a:pt x="6" y="2"/>
                  </a:lnTo>
                  <a:lnTo>
                    <a:pt x="8" y="2"/>
                  </a:lnTo>
                  <a:lnTo>
                    <a:pt x="10" y="1"/>
                  </a:lnTo>
                  <a:lnTo>
                    <a:pt x="11" y="0"/>
                  </a:lnTo>
                  <a:lnTo>
                    <a:pt x="12" y="0"/>
                  </a:lnTo>
                  <a:lnTo>
                    <a:pt x="18" y="5"/>
                  </a:lnTo>
                  <a:lnTo>
                    <a:pt x="24" y="11"/>
                  </a:lnTo>
                  <a:lnTo>
                    <a:pt x="29" y="17"/>
                  </a:lnTo>
                  <a:lnTo>
                    <a:pt x="33" y="23"/>
                  </a:lnTo>
                  <a:lnTo>
                    <a:pt x="38" y="29"/>
                  </a:lnTo>
                  <a:lnTo>
                    <a:pt x="42" y="36"/>
                  </a:lnTo>
                  <a:lnTo>
                    <a:pt x="46" y="43"/>
                  </a:lnTo>
                  <a:lnTo>
                    <a:pt x="49" y="50"/>
                  </a:lnTo>
                  <a:lnTo>
                    <a:pt x="52" y="58"/>
                  </a:lnTo>
                  <a:lnTo>
                    <a:pt x="55" y="66"/>
                  </a:lnTo>
                  <a:lnTo>
                    <a:pt x="57" y="73"/>
                  </a:lnTo>
                  <a:lnTo>
                    <a:pt x="59" y="82"/>
                  </a:lnTo>
                  <a:lnTo>
                    <a:pt x="60" y="90"/>
                  </a:lnTo>
                  <a:lnTo>
                    <a:pt x="61" y="98"/>
                  </a:lnTo>
                  <a:lnTo>
                    <a:pt x="62" y="107"/>
                  </a:lnTo>
                  <a:lnTo>
                    <a:pt x="62" y="115"/>
                  </a:lnTo>
                </a:path>
              </a:pathLst>
            </a:custGeom>
            <a:solidFill>
              <a:srgbClr val="A08030"/>
            </a:solidFill>
            <a:ln w="9525" cap="rnd">
              <a:noFill/>
              <a:round/>
              <a:headEnd/>
              <a:tailEnd/>
            </a:ln>
            <a:effectLst/>
          </p:spPr>
          <p:txBody>
            <a:bodyPr>
              <a:prstTxWarp prst="textNoShape">
                <a:avLst/>
              </a:prstTxWarp>
            </a:bodyPr>
            <a:lstStyle/>
            <a:p>
              <a:endParaRPr lang="en-US"/>
            </a:p>
          </p:txBody>
        </p:sp>
        <p:sp>
          <p:nvSpPr>
            <p:cNvPr id="75" name="Freeform 70"/>
            <p:cNvSpPr>
              <a:spLocks/>
            </p:cNvSpPr>
            <p:nvPr/>
          </p:nvSpPr>
          <p:spPr bwMode="auto">
            <a:xfrm>
              <a:off x="7994650" y="776288"/>
              <a:ext cx="103188" cy="179387"/>
            </a:xfrm>
            <a:custGeom>
              <a:avLst/>
              <a:gdLst/>
              <a:ahLst/>
              <a:cxnLst>
                <a:cxn ang="0">
                  <a:pos x="12" y="0"/>
                </a:cxn>
                <a:cxn ang="0">
                  <a:pos x="11" y="1"/>
                </a:cxn>
                <a:cxn ang="0">
                  <a:pos x="10" y="1"/>
                </a:cxn>
                <a:cxn ang="0">
                  <a:pos x="8" y="2"/>
                </a:cxn>
                <a:cxn ang="0">
                  <a:pos x="6" y="2"/>
                </a:cxn>
                <a:cxn ang="0">
                  <a:pos x="5" y="3"/>
                </a:cxn>
                <a:cxn ang="0">
                  <a:pos x="3" y="4"/>
                </a:cxn>
                <a:cxn ang="0">
                  <a:pos x="1" y="5"/>
                </a:cxn>
                <a:cxn ang="0">
                  <a:pos x="0" y="5"/>
                </a:cxn>
                <a:cxn ang="0">
                  <a:pos x="6" y="9"/>
                </a:cxn>
                <a:cxn ang="0">
                  <a:pos x="12" y="15"/>
                </a:cxn>
                <a:cxn ang="0">
                  <a:pos x="17" y="19"/>
                </a:cxn>
                <a:cxn ang="0">
                  <a:pos x="22" y="25"/>
                </a:cxn>
                <a:cxn ang="0">
                  <a:pos x="27" y="31"/>
                </a:cxn>
                <a:cxn ang="0">
                  <a:pos x="32" y="37"/>
                </a:cxn>
                <a:cxn ang="0">
                  <a:pos x="35" y="44"/>
                </a:cxn>
                <a:cxn ang="0">
                  <a:pos x="39" y="51"/>
                </a:cxn>
                <a:cxn ang="0">
                  <a:pos x="42" y="58"/>
                </a:cxn>
                <a:cxn ang="0">
                  <a:pos x="45" y="65"/>
                </a:cxn>
                <a:cxn ang="0">
                  <a:pos x="47" y="72"/>
                </a:cxn>
                <a:cxn ang="0">
                  <a:pos x="50" y="79"/>
                </a:cxn>
                <a:cxn ang="0">
                  <a:pos x="52" y="87"/>
                </a:cxn>
                <a:cxn ang="0">
                  <a:pos x="52" y="96"/>
                </a:cxn>
                <a:cxn ang="0">
                  <a:pos x="53" y="103"/>
                </a:cxn>
                <a:cxn ang="0">
                  <a:pos x="53" y="112"/>
                </a:cxn>
                <a:cxn ang="0">
                  <a:pos x="54" y="112"/>
                </a:cxn>
                <a:cxn ang="0">
                  <a:pos x="56" y="112"/>
                </a:cxn>
                <a:cxn ang="0">
                  <a:pos x="58" y="112"/>
                </a:cxn>
                <a:cxn ang="0">
                  <a:pos x="58" y="112"/>
                </a:cxn>
                <a:cxn ang="0">
                  <a:pos x="60" y="112"/>
                </a:cxn>
                <a:cxn ang="0">
                  <a:pos x="61" y="112"/>
                </a:cxn>
                <a:cxn ang="0">
                  <a:pos x="63" y="112"/>
                </a:cxn>
                <a:cxn ang="0">
                  <a:pos x="64" y="112"/>
                </a:cxn>
                <a:cxn ang="0">
                  <a:pos x="64" y="103"/>
                </a:cxn>
                <a:cxn ang="0">
                  <a:pos x="63" y="96"/>
                </a:cxn>
                <a:cxn ang="0">
                  <a:pos x="62" y="87"/>
                </a:cxn>
                <a:cxn ang="0">
                  <a:pos x="61" y="79"/>
                </a:cxn>
                <a:cxn ang="0">
                  <a:pos x="58" y="71"/>
                </a:cxn>
                <a:cxn ang="0">
                  <a:pos x="56" y="64"/>
                </a:cxn>
                <a:cxn ang="0">
                  <a:pos x="54" y="56"/>
                </a:cxn>
                <a:cxn ang="0">
                  <a:pos x="51" y="48"/>
                </a:cxn>
                <a:cxn ang="0">
                  <a:pos x="47" y="41"/>
                </a:cxn>
                <a:cxn ang="0">
                  <a:pos x="43" y="34"/>
                </a:cxn>
                <a:cxn ang="0">
                  <a:pos x="39" y="28"/>
                </a:cxn>
                <a:cxn ang="0">
                  <a:pos x="34" y="22"/>
                </a:cxn>
                <a:cxn ang="0">
                  <a:pos x="30" y="16"/>
                </a:cxn>
                <a:cxn ang="0">
                  <a:pos x="24" y="10"/>
                </a:cxn>
                <a:cxn ang="0">
                  <a:pos x="19" y="5"/>
                </a:cxn>
                <a:cxn ang="0">
                  <a:pos x="12" y="0"/>
                </a:cxn>
              </a:cxnLst>
              <a:rect l="0" t="0" r="r" b="b"/>
              <a:pathLst>
                <a:path w="65" h="113">
                  <a:moveTo>
                    <a:pt x="12" y="0"/>
                  </a:moveTo>
                  <a:lnTo>
                    <a:pt x="11" y="1"/>
                  </a:lnTo>
                  <a:lnTo>
                    <a:pt x="10" y="1"/>
                  </a:lnTo>
                  <a:lnTo>
                    <a:pt x="8" y="2"/>
                  </a:lnTo>
                  <a:lnTo>
                    <a:pt x="6" y="2"/>
                  </a:lnTo>
                  <a:lnTo>
                    <a:pt x="5" y="3"/>
                  </a:lnTo>
                  <a:lnTo>
                    <a:pt x="3" y="4"/>
                  </a:lnTo>
                  <a:lnTo>
                    <a:pt x="1" y="5"/>
                  </a:lnTo>
                  <a:lnTo>
                    <a:pt x="0" y="5"/>
                  </a:lnTo>
                  <a:lnTo>
                    <a:pt x="6" y="9"/>
                  </a:lnTo>
                  <a:lnTo>
                    <a:pt x="12" y="15"/>
                  </a:lnTo>
                  <a:lnTo>
                    <a:pt x="17" y="19"/>
                  </a:lnTo>
                  <a:lnTo>
                    <a:pt x="22" y="25"/>
                  </a:lnTo>
                  <a:lnTo>
                    <a:pt x="27" y="31"/>
                  </a:lnTo>
                  <a:lnTo>
                    <a:pt x="32" y="37"/>
                  </a:lnTo>
                  <a:lnTo>
                    <a:pt x="35" y="44"/>
                  </a:lnTo>
                  <a:lnTo>
                    <a:pt x="39" y="51"/>
                  </a:lnTo>
                  <a:lnTo>
                    <a:pt x="42" y="58"/>
                  </a:lnTo>
                  <a:lnTo>
                    <a:pt x="45" y="65"/>
                  </a:lnTo>
                  <a:lnTo>
                    <a:pt x="47" y="72"/>
                  </a:lnTo>
                  <a:lnTo>
                    <a:pt x="50" y="79"/>
                  </a:lnTo>
                  <a:lnTo>
                    <a:pt x="52" y="87"/>
                  </a:lnTo>
                  <a:lnTo>
                    <a:pt x="52" y="96"/>
                  </a:lnTo>
                  <a:lnTo>
                    <a:pt x="53" y="103"/>
                  </a:lnTo>
                  <a:lnTo>
                    <a:pt x="53" y="112"/>
                  </a:lnTo>
                  <a:lnTo>
                    <a:pt x="54" y="112"/>
                  </a:lnTo>
                  <a:lnTo>
                    <a:pt x="56" y="112"/>
                  </a:lnTo>
                  <a:lnTo>
                    <a:pt x="58" y="112"/>
                  </a:lnTo>
                  <a:lnTo>
                    <a:pt x="58" y="112"/>
                  </a:lnTo>
                  <a:lnTo>
                    <a:pt x="60" y="112"/>
                  </a:lnTo>
                  <a:lnTo>
                    <a:pt x="61" y="112"/>
                  </a:lnTo>
                  <a:lnTo>
                    <a:pt x="63" y="112"/>
                  </a:lnTo>
                  <a:lnTo>
                    <a:pt x="64" y="112"/>
                  </a:lnTo>
                  <a:lnTo>
                    <a:pt x="64" y="103"/>
                  </a:lnTo>
                  <a:lnTo>
                    <a:pt x="63" y="96"/>
                  </a:lnTo>
                  <a:lnTo>
                    <a:pt x="62" y="87"/>
                  </a:lnTo>
                  <a:lnTo>
                    <a:pt x="61" y="79"/>
                  </a:lnTo>
                  <a:lnTo>
                    <a:pt x="58" y="71"/>
                  </a:lnTo>
                  <a:lnTo>
                    <a:pt x="56" y="64"/>
                  </a:lnTo>
                  <a:lnTo>
                    <a:pt x="54" y="56"/>
                  </a:lnTo>
                  <a:lnTo>
                    <a:pt x="51" y="48"/>
                  </a:lnTo>
                  <a:lnTo>
                    <a:pt x="47" y="41"/>
                  </a:lnTo>
                  <a:lnTo>
                    <a:pt x="43" y="34"/>
                  </a:lnTo>
                  <a:lnTo>
                    <a:pt x="39" y="28"/>
                  </a:lnTo>
                  <a:lnTo>
                    <a:pt x="34" y="22"/>
                  </a:lnTo>
                  <a:lnTo>
                    <a:pt x="30" y="16"/>
                  </a:lnTo>
                  <a:lnTo>
                    <a:pt x="24" y="10"/>
                  </a:lnTo>
                  <a:lnTo>
                    <a:pt x="19" y="5"/>
                  </a:lnTo>
                  <a:lnTo>
                    <a:pt x="12" y="0"/>
                  </a:lnTo>
                </a:path>
              </a:pathLst>
            </a:custGeom>
            <a:solidFill>
              <a:srgbClr val="B08030"/>
            </a:solidFill>
            <a:ln w="9525" cap="rnd">
              <a:noFill/>
              <a:round/>
              <a:headEnd/>
              <a:tailEnd/>
            </a:ln>
            <a:effectLst/>
          </p:spPr>
          <p:txBody>
            <a:bodyPr>
              <a:prstTxWarp prst="textNoShape">
                <a:avLst/>
              </a:prstTxWarp>
            </a:bodyPr>
            <a:lstStyle/>
            <a:p>
              <a:endParaRPr lang="en-US"/>
            </a:p>
          </p:txBody>
        </p:sp>
        <p:sp>
          <p:nvSpPr>
            <p:cNvPr id="76" name="Freeform 71"/>
            <p:cNvSpPr>
              <a:spLocks/>
            </p:cNvSpPr>
            <p:nvPr/>
          </p:nvSpPr>
          <p:spPr bwMode="auto">
            <a:xfrm>
              <a:off x="7972425" y="785813"/>
              <a:ext cx="106363" cy="169862"/>
            </a:xfrm>
            <a:custGeom>
              <a:avLst/>
              <a:gdLst/>
              <a:ahLst/>
              <a:cxnLst>
                <a:cxn ang="0">
                  <a:pos x="13" y="0"/>
                </a:cxn>
                <a:cxn ang="0">
                  <a:pos x="11" y="1"/>
                </a:cxn>
                <a:cxn ang="0">
                  <a:pos x="9" y="2"/>
                </a:cxn>
                <a:cxn ang="0">
                  <a:pos x="8" y="2"/>
                </a:cxn>
                <a:cxn ang="0">
                  <a:pos x="6" y="3"/>
                </a:cxn>
                <a:cxn ang="0">
                  <a:pos x="4" y="4"/>
                </a:cxn>
                <a:cxn ang="0">
                  <a:pos x="3" y="5"/>
                </a:cxn>
                <a:cxn ang="0">
                  <a:pos x="1" y="5"/>
                </a:cxn>
                <a:cxn ang="0">
                  <a:pos x="0" y="6"/>
                </a:cxn>
                <a:cxn ang="0">
                  <a:pos x="6" y="9"/>
                </a:cxn>
                <a:cxn ang="0">
                  <a:pos x="12" y="14"/>
                </a:cxn>
                <a:cxn ang="0">
                  <a:pos x="17" y="19"/>
                </a:cxn>
                <a:cxn ang="0">
                  <a:pos x="22" y="23"/>
                </a:cxn>
                <a:cxn ang="0">
                  <a:pos x="27" y="29"/>
                </a:cxn>
                <a:cxn ang="0">
                  <a:pos x="32" y="34"/>
                </a:cxn>
                <a:cxn ang="0">
                  <a:pos x="36" y="39"/>
                </a:cxn>
                <a:cxn ang="0">
                  <a:pos x="40" y="46"/>
                </a:cxn>
                <a:cxn ang="0">
                  <a:pos x="43" y="53"/>
                </a:cxn>
                <a:cxn ang="0">
                  <a:pos x="47" y="60"/>
                </a:cxn>
                <a:cxn ang="0">
                  <a:pos x="49" y="67"/>
                </a:cxn>
                <a:cxn ang="0">
                  <a:pos x="51" y="74"/>
                </a:cxn>
                <a:cxn ang="0">
                  <a:pos x="53" y="81"/>
                </a:cxn>
                <a:cxn ang="0">
                  <a:pos x="54" y="88"/>
                </a:cxn>
                <a:cxn ang="0">
                  <a:pos x="55" y="96"/>
                </a:cxn>
                <a:cxn ang="0">
                  <a:pos x="56" y="104"/>
                </a:cxn>
                <a:cxn ang="0">
                  <a:pos x="57" y="104"/>
                </a:cxn>
                <a:cxn ang="0">
                  <a:pos x="58" y="104"/>
                </a:cxn>
                <a:cxn ang="0">
                  <a:pos x="59" y="105"/>
                </a:cxn>
                <a:cxn ang="0">
                  <a:pos x="61" y="105"/>
                </a:cxn>
                <a:cxn ang="0">
                  <a:pos x="63" y="105"/>
                </a:cxn>
                <a:cxn ang="0">
                  <a:pos x="64" y="105"/>
                </a:cxn>
                <a:cxn ang="0">
                  <a:pos x="65" y="106"/>
                </a:cxn>
                <a:cxn ang="0">
                  <a:pos x="66" y="106"/>
                </a:cxn>
                <a:cxn ang="0">
                  <a:pos x="66" y="97"/>
                </a:cxn>
                <a:cxn ang="0">
                  <a:pos x="65" y="90"/>
                </a:cxn>
                <a:cxn ang="0">
                  <a:pos x="65" y="81"/>
                </a:cxn>
                <a:cxn ang="0">
                  <a:pos x="63" y="74"/>
                </a:cxn>
                <a:cxn ang="0">
                  <a:pos x="60" y="67"/>
                </a:cxn>
                <a:cxn ang="0">
                  <a:pos x="58" y="59"/>
                </a:cxn>
                <a:cxn ang="0">
                  <a:pos x="55" y="52"/>
                </a:cxn>
                <a:cxn ang="0">
                  <a:pos x="52" y="45"/>
                </a:cxn>
                <a:cxn ang="0">
                  <a:pos x="48" y="38"/>
                </a:cxn>
                <a:cxn ang="0">
                  <a:pos x="44" y="32"/>
                </a:cxn>
                <a:cxn ang="0">
                  <a:pos x="40" y="26"/>
                </a:cxn>
                <a:cxn ang="0">
                  <a:pos x="35" y="19"/>
                </a:cxn>
                <a:cxn ang="0">
                  <a:pos x="30" y="14"/>
                </a:cxn>
                <a:cxn ang="0">
                  <a:pos x="24" y="9"/>
                </a:cxn>
                <a:cxn ang="0">
                  <a:pos x="19" y="4"/>
                </a:cxn>
                <a:cxn ang="0">
                  <a:pos x="13" y="0"/>
                </a:cxn>
              </a:cxnLst>
              <a:rect l="0" t="0" r="r" b="b"/>
              <a:pathLst>
                <a:path w="67" h="107">
                  <a:moveTo>
                    <a:pt x="13" y="0"/>
                  </a:moveTo>
                  <a:lnTo>
                    <a:pt x="11" y="1"/>
                  </a:lnTo>
                  <a:lnTo>
                    <a:pt x="9" y="2"/>
                  </a:lnTo>
                  <a:lnTo>
                    <a:pt x="8" y="2"/>
                  </a:lnTo>
                  <a:lnTo>
                    <a:pt x="6" y="3"/>
                  </a:lnTo>
                  <a:lnTo>
                    <a:pt x="4" y="4"/>
                  </a:lnTo>
                  <a:lnTo>
                    <a:pt x="3" y="5"/>
                  </a:lnTo>
                  <a:lnTo>
                    <a:pt x="1" y="5"/>
                  </a:lnTo>
                  <a:lnTo>
                    <a:pt x="0" y="6"/>
                  </a:lnTo>
                  <a:lnTo>
                    <a:pt x="6" y="9"/>
                  </a:lnTo>
                  <a:lnTo>
                    <a:pt x="12" y="14"/>
                  </a:lnTo>
                  <a:lnTo>
                    <a:pt x="17" y="19"/>
                  </a:lnTo>
                  <a:lnTo>
                    <a:pt x="22" y="23"/>
                  </a:lnTo>
                  <a:lnTo>
                    <a:pt x="27" y="29"/>
                  </a:lnTo>
                  <a:lnTo>
                    <a:pt x="32" y="34"/>
                  </a:lnTo>
                  <a:lnTo>
                    <a:pt x="36" y="39"/>
                  </a:lnTo>
                  <a:lnTo>
                    <a:pt x="40" y="46"/>
                  </a:lnTo>
                  <a:lnTo>
                    <a:pt x="43" y="53"/>
                  </a:lnTo>
                  <a:lnTo>
                    <a:pt x="47" y="60"/>
                  </a:lnTo>
                  <a:lnTo>
                    <a:pt x="49" y="67"/>
                  </a:lnTo>
                  <a:lnTo>
                    <a:pt x="51" y="74"/>
                  </a:lnTo>
                  <a:lnTo>
                    <a:pt x="53" y="81"/>
                  </a:lnTo>
                  <a:lnTo>
                    <a:pt x="54" y="88"/>
                  </a:lnTo>
                  <a:lnTo>
                    <a:pt x="55" y="96"/>
                  </a:lnTo>
                  <a:lnTo>
                    <a:pt x="56" y="104"/>
                  </a:lnTo>
                  <a:lnTo>
                    <a:pt x="57" y="104"/>
                  </a:lnTo>
                  <a:lnTo>
                    <a:pt x="58" y="104"/>
                  </a:lnTo>
                  <a:lnTo>
                    <a:pt x="59" y="105"/>
                  </a:lnTo>
                  <a:lnTo>
                    <a:pt x="61" y="105"/>
                  </a:lnTo>
                  <a:lnTo>
                    <a:pt x="63" y="105"/>
                  </a:lnTo>
                  <a:lnTo>
                    <a:pt x="64" y="105"/>
                  </a:lnTo>
                  <a:lnTo>
                    <a:pt x="65" y="106"/>
                  </a:lnTo>
                  <a:lnTo>
                    <a:pt x="66" y="106"/>
                  </a:lnTo>
                  <a:lnTo>
                    <a:pt x="66" y="97"/>
                  </a:lnTo>
                  <a:lnTo>
                    <a:pt x="65" y="90"/>
                  </a:lnTo>
                  <a:lnTo>
                    <a:pt x="65" y="81"/>
                  </a:lnTo>
                  <a:lnTo>
                    <a:pt x="63" y="74"/>
                  </a:lnTo>
                  <a:lnTo>
                    <a:pt x="60" y="67"/>
                  </a:lnTo>
                  <a:lnTo>
                    <a:pt x="58" y="59"/>
                  </a:lnTo>
                  <a:lnTo>
                    <a:pt x="55" y="52"/>
                  </a:lnTo>
                  <a:lnTo>
                    <a:pt x="52" y="45"/>
                  </a:lnTo>
                  <a:lnTo>
                    <a:pt x="48" y="38"/>
                  </a:lnTo>
                  <a:lnTo>
                    <a:pt x="44" y="32"/>
                  </a:lnTo>
                  <a:lnTo>
                    <a:pt x="40" y="26"/>
                  </a:lnTo>
                  <a:lnTo>
                    <a:pt x="35" y="19"/>
                  </a:lnTo>
                  <a:lnTo>
                    <a:pt x="30" y="14"/>
                  </a:lnTo>
                  <a:lnTo>
                    <a:pt x="24" y="9"/>
                  </a:lnTo>
                  <a:lnTo>
                    <a:pt x="19" y="4"/>
                  </a:lnTo>
                  <a:lnTo>
                    <a:pt x="13" y="0"/>
                  </a:lnTo>
                </a:path>
              </a:pathLst>
            </a:custGeom>
            <a:solidFill>
              <a:srgbClr val="B08030"/>
            </a:solidFill>
            <a:ln w="9525" cap="rnd">
              <a:noFill/>
              <a:round/>
              <a:headEnd/>
              <a:tailEnd/>
            </a:ln>
            <a:effectLst/>
          </p:spPr>
          <p:txBody>
            <a:bodyPr>
              <a:prstTxWarp prst="textNoShape">
                <a:avLst/>
              </a:prstTxWarp>
            </a:bodyPr>
            <a:lstStyle/>
            <a:p>
              <a:endParaRPr lang="en-US"/>
            </a:p>
          </p:txBody>
        </p:sp>
        <p:sp>
          <p:nvSpPr>
            <p:cNvPr id="77" name="Freeform 72"/>
            <p:cNvSpPr>
              <a:spLocks/>
            </p:cNvSpPr>
            <p:nvPr/>
          </p:nvSpPr>
          <p:spPr bwMode="auto">
            <a:xfrm>
              <a:off x="7950200" y="796925"/>
              <a:ext cx="109538" cy="155575"/>
            </a:xfrm>
            <a:custGeom>
              <a:avLst/>
              <a:gdLst/>
              <a:ahLst/>
              <a:cxnLst>
                <a:cxn ang="0">
                  <a:pos x="68" y="97"/>
                </a:cxn>
                <a:cxn ang="0">
                  <a:pos x="67" y="97"/>
                </a:cxn>
                <a:cxn ang="0">
                  <a:pos x="65" y="97"/>
                </a:cxn>
                <a:cxn ang="0">
                  <a:pos x="63" y="96"/>
                </a:cxn>
                <a:cxn ang="0">
                  <a:pos x="63" y="96"/>
                </a:cxn>
                <a:cxn ang="0">
                  <a:pos x="60" y="95"/>
                </a:cxn>
                <a:cxn ang="0">
                  <a:pos x="59" y="95"/>
                </a:cxn>
                <a:cxn ang="0">
                  <a:pos x="58" y="95"/>
                </a:cxn>
                <a:cxn ang="0">
                  <a:pos x="56" y="95"/>
                </a:cxn>
                <a:cxn ang="0">
                  <a:pos x="56" y="87"/>
                </a:cxn>
                <a:cxn ang="0">
                  <a:pos x="55" y="80"/>
                </a:cxn>
                <a:cxn ang="0">
                  <a:pos x="54" y="73"/>
                </a:cxn>
                <a:cxn ang="0">
                  <a:pos x="52" y="66"/>
                </a:cxn>
                <a:cxn ang="0">
                  <a:pos x="49" y="59"/>
                </a:cxn>
                <a:cxn ang="0">
                  <a:pos x="47" y="53"/>
                </a:cxn>
                <a:cxn ang="0">
                  <a:pos x="43" y="47"/>
                </a:cxn>
                <a:cxn ang="0">
                  <a:pos x="40" y="41"/>
                </a:cxn>
                <a:cxn ang="0">
                  <a:pos x="36" y="35"/>
                </a:cxn>
                <a:cxn ang="0">
                  <a:pos x="32" y="30"/>
                </a:cxn>
                <a:cxn ang="0">
                  <a:pos x="27" y="25"/>
                </a:cxn>
                <a:cxn ang="0">
                  <a:pos x="23" y="21"/>
                </a:cxn>
                <a:cxn ang="0">
                  <a:pos x="17" y="17"/>
                </a:cxn>
                <a:cxn ang="0">
                  <a:pos x="12" y="13"/>
                </a:cxn>
                <a:cxn ang="0">
                  <a:pos x="5" y="10"/>
                </a:cxn>
                <a:cxn ang="0">
                  <a:pos x="0" y="7"/>
                </a:cxn>
                <a:cxn ang="0">
                  <a:pos x="1" y="6"/>
                </a:cxn>
                <a:cxn ang="0">
                  <a:pos x="3" y="5"/>
                </a:cxn>
                <a:cxn ang="0">
                  <a:pos x="5" y="5"/>
                </a:cxn>
                <a:cxn ang="0">
                  <a:pos x="6" y="3"/>
                </a:cxn>
                <a:cxn ang="0">
                  <a:pos x="8" y="3"/>
                </a:cxn>
                <a:cxn ang="0">
                  <a:pos x="10" y="2"/>
                </a:cxn>
                <a:cxn ang="0">
                  <a:pos x="11" y="1"/>
                </a:cxn>
                <a:cxn ang="0">
                  <a:pos x="13" y="0"/>
                </a:cxn>
                <a:cxn ang="0">
                  <a:pos x="19" y="3"/>
                </a:cxn>
                <a:cxn ang="0">
                  <a:pos x="25" y="8"/>
                </a:cxn>
                <a:cxn ang="0">
                  <a:pos x="30" y="12"/>
                </a:cxn>
                <a:cxn ang="0">
                  <a:pos x="35" y="17"/>
                </a:cxn>
                <a:cxn ang="0">
                  <a:pos x="40" y="22"/>
                </a:cxn>
                <a:cxn ang="0">
                  <a:pos x="45" y="28"/>
                </a:cxn>
                <a:cxn ang="0">
                  <a:pos x="49" y="33"/>
                </a:cxn>
                <a:cxn ang="0">
                  <a:pos x="52" y="40"/>
                </a:cxn>
                <a:cxn ang="0">
                  <a:pos x="56" y="46"/>
                </a:cxn>
                <a:cxn ang="0">
                  <a:pos x="59" y="53"/>
                </a:cxn>
                <a:cxn ang="0">
                  <a:pos x="62" y="60"/>
                </a:cxn>
                <a:cxn ang="0">
                  <a:pos x="63" y="67"/>
                </a:cxn>
                <a:cxn ang="0">
                  <a:pos x="65" y="75"/>
                </a:cxn>
                <a:cxn ang="0">
                  <a:pos x="67" y="82"/>
                </a:cxn>
                <a:cxn ang="0">
                  <a:pos x="67" y="89"/>
                </a:cxn>
                <a:cxn ang="0">
                  <a:pos x="68" y="97"/>
                </a:cxn>
              </a:cxnLst>
              <a:rect l="0" t="0" r="r" b="b"/>
              <a:pathLst>
                <a:path w="69" h="98">
                  <a:moveTo>
                    <a:pt x="68" y="97"/>
                  </a:moveTo>
                  <a:lnTo>
                    <a:pt x="67" y="97"/>
                  </a:lnTo>
                  <a:lnTo>
                    <a:pt x="65" y="97"/>
                  </a:lnTo>
                  <a:lnTo>
                    <a:pt x="63" y="96"/>
                  </a:lnTo>
                  <a:lnTo>
                    <a:pt x="63" y="96"/>
                  </a:lnTo>
                  <a:lnTo>
                    <a:pt x="60" y="95"/>
                  </a:lnTo>
                  <a:lnTo>
                    <a:pt x="59" y="95"/>
                  </a:lnTo>
                  <a:lnTo>
                    <a:pt x="58" y="95"/>
                  </a:lnTo>
                  <a:lnTo>
                    <a:pt x="56" y="95"/>
                  </a:lnTo>
                  <a:lnTo>
                    <a:pt x="56" y="87"/>
                  </a:lnTo>
                  <a:lnTo>
                    <a:pt x="55" y="80"/>
                  </a:lnTo>
                  <a:lnTo>
                    <a:pt x="54" y="73"/>
                  </a:lnTo>
                  <a:lnTo>
                    <a:pt x="52" y="66"/>
                  </a:lnTo>
                  <a:lnTo>
                    <a:pt x="49" y="59"/>
                  </a:lnTo>
                  <a:lnTo>
                    <a:pt x="47" y="53"/>
                  </a:lnTo>
                  <a:lnTo>
                    <a:pt x="43" y="47"/>
                  </a:lnTo>
                  <a:lnTo>
                    <a:pt x="40" y="41"/>
                  </a:lnTo>
                  <a:lnTo>
                    <a:pt x="36" y="35"/>
                  </a:lnTo>
                  <a:lnTo>
                    <a:pt x="32" y="30"/>
                  </a:lnTo>
                  <a:lnTo>
                    <a:pt x="27" y="25"/>
                  </a:lnTo>
                  <a:lnTo>
                    <a:pt x="23" y="21"/>
                  </a:lnTo>
                  <a:lnTo>
                    <a:pt x="17" y="17"/>
                  </a:lnTo>
                  <a:lnTo>
                    <a:pt x="12" y="13"/>
                  </a:lnTo>
                  <a:lnTo>
                    <a:pt x="5" y="10"/>
                  </a:lnTo>
                  <a:lnTo>
                    <a:pt x="0" y="7"/>
                  </a:lnTo>
                  <a:lnTo>
                    <a:pt x="1" y="6"/>
                  </a:lnTo>
                  <a:lnTo>
                    <a:pt x="3" y="5"/>
                  </a:lnTo>
                  <a:lnTo>
                    <a:pt x="5" y="5"/>
                  </a:lnTo>
                  <a:lnTo>
                    <a:pt x="6" y="3"/>
                  </a:lnTo>
                  <a:lnTo>
                    <a:pt x="8" y="3"/>
                  </a:lnTo>
                  <a:lnTo>
                    <a:pt x="10" y="2"/>
                  </a:lnTo>
                  <a:lnTo>
                    <a:pt x="11" y="1"/>
                  </a:lnTo>
                  <a:lnTo>
                    <a:pt x="13" y="0"/>
                  </a:lnTo>
                  <a:lnTo>
                    <a:pt x="19" y="3"/>
                  </a:lnTo>
                  <a:lnTo>
                    <a:pt x="25" y="8"/>
                  </a:lnTo>
                  <a:lnTo>
                    <a:pt x="30" y="12"/>
                  </a:lnTo>
                  <a:lnTo>
                    <a:pt x="35" y="17"/>
                  </a:lnTo>
                  <a:lnTo>
                    <a:pt x="40" y="22"/>
                  </a:lnTo>
                  <a:lnTo>
                    <a:pt x="45" y="28"/>
                  </a:lnTo>
                  <a:lnTo>
                    <a:pt x="49" y="33"/>
                  </a:lnTo>
                  <a:lnTo>
                    <a:pt x="52" y="40"/>
                  </a:lnTo>
                  <a:lnTo>
                    <a:pt x="56" y="46"/>
                  </a:lnTo>
                  <a:lnTo>
                    <a:pt x="59" y="53"/>
                  </a:lnTo>
                  <a:lnTo>
                    <a:pt x="62" y="60"/>
                  </a:lnTo>
                  <a:lnTo>
                    <a:pt x="63" y="67"/>
                  </a:lnTo>
                  <a:lnTo>
                    <a:pt x="65" y="75"/>
                  </a:lnTo>
                  <a:lnTo>
                    <a:pt x="67" y="82"/>
                  </a:lnTo>
                  <a:lnTo>
                    <a:pt x="67" y="89"/>
                  </a:lnTo>
                  <a:lnTo>
                    <a:pt x="68" y="97"/>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78" name="Freeform 73"/>
            <p:cNvSpPr>
              <a:spLocks/>
            </p:cNvSpPr>
            <p:nvPr/>
          </p:nvSpPr>
          <p:spPr bwMode="auto">
            <a:xfrm>
              <a:off x="7924800" y="808038"/>
              <a:ext cx="114300" cy="139700"/>
            </a:xfrm>
            <a:custGeom>
              <a:avLst/>
              <a:gdLst/>
              <a:ahLst/>
              <a:cxnLst>
                <a:cxn ang="0">
                  <a:pos x="71" y="87"/>
                </a:cxn>
                <a:cxn ang="0">
                  <a:pos x="70" y="86"/>
                </a:cxn>
                <a:cxn ang="0">
                  <a:pos x="68" y="85"/>
                </a:cxn>
                <a:cxn ang="0">
                  <a:pos x="67" y="85"/>
                </a:cxn>
                <a:cxn ang="0">
                  <a:pos x="65" y="85"/>
                </a:cxn>
                <a:cxn ang="0">
                  <a:pos x="64" y="85"/>
                </a:cxn>
                <a:cxn ang="0">
                  <a:pos x="63" y="84"/>
                </a:cxn>
                <a:cxn ang="0">
                  <a:pos x="61" y="84"/>
                </a:cxn>
                <a:cxn ang="0">
                  <a:pos x="60" y="83"/>
                </a:cxn>
                <a:cxn ang="0">
                  <a:pos x="59" y="76"/>
                </a:cxn>
                <a:cxn ang="0">
                  <a:pos x="58" y="69"/>
                </a:cxn>
                <a:cxn ang="0">
                  <a:pos x="57" y="63"/>
                </a:cxn>
                <a:cxn ang="0">
                  <a:pos x="54" y="56"/>
                </a:cxn>
                <a:cxn ang="0">
                  <a:pos x="52" y="51"/>
                </a:cxn>
                <a:cxn ang="0">
                  <a:pos x="48" y="45"/>
                </a:cxn>
                <a:cxn ang="0">
                  <a:pos x="45" y="40"/>
                </a:cxn>
                <a:cxn ang="0">
                  <a:pos x="41" y="34"/>
                </a:cxn>
                <a:cxn ang="0">
                  <a:pos x="37" y="30"/>
                </a:cxn>
                <a:cxn ang="0">
                  <a:pos x="32" y="26"/>
                </a:cxn>
                <a:cxn ang="0">
                  <a:pos x="28" y="21"/>
                </a:cxn>
                <a:cxn ang="0">
                  <a:pos x="23" y="18"/>
                </a:cxn>
                <a:cxn ang="0">
                  <a:pos x="18" y="15"/>
                </a:cxn>
                <a:cxn ang="0">
                  <a:pos x="12" y="12"/>
                </a:cxn>
                <a:cxn ang="0">
                  <a:pos x="6" y="10"/>
                </a:cxn>
                <a:cxn ang="0">
                  <a:pos x="0" y="8"/>
                </a:cxn>
                <a:cxn ang="0">
                  <a:pos x="2" y="7"/>
                </a:cxn>
                <a:cxn ang="0">
                  <a:pos x="3" y="6"/>
                </a:cxn>
                <a:cxn ang="0">
                  <a:pos x="6" y="5"/>
                </a:cxn>
                <a:cxn ang="0">
                  <a:pos x="7" y="4"/>
                </a:cxn>
                <a:cxn ang="0">
                  <a:pos x="9" y="3"/>
                </a:cxn>
                <a:cxn ang="0">
                  <a:pos x="11" y="2"/>
                </a:cxn>
                <a:cxn ang="0">
                  <a:pos x="12" y="2"/>
                </a:cxn>
                <a:cxn ang="0">
                  <a:pos x="14" y="0"/>
                </a:cxn>
                <a:cxn ang="0">
                  <a:pos x="20" y="3"/>
                </a:cxn>
                <a:cxn ang="0">
                  <a:pos x="26" y="6"/>
                </a:cxn>
                <a:cxn ang="0">
                  <a:pos x="32" y="10"/>
                </a:cxn>
                <a:cxn ang="0">
                  <a:pos x="37" y="14"/>
                </a:cxn>
                <a:cxn ang="0">
                  <a:pos x="42" y="18"/>
                </a:cxn>
                <a:cxn ang="0">
                  <a:pos x="46" y="23"/>
                </a:cxn>
                <a:cxn ang="0">
                  <a:pos x="51" y="28"/>
                </a:cxn>
                <a:cxn ang="0">
                  <a:pos x="54" y="34"/>
                </a:cxn>
                <a:cxn ang="0">
                  <a:pos x="58" y="40"/>
                </a:cxn>
                <a:cxn ang="0">
                  <a:pos x="61" y="46"/>
                </a:cxn>
                <a:cxn ang="0">
                  <a:pos x="64" y="52"/>
                </a:cxn>
                <a:cxn ang="0">
                  <a:pos x="66" y="59"/>
                </a:cxn>
                <a:cxn ang="0">
                  <a:pos x="68" y="66"/>
                </a:cxn>
                <a:cxn ang="0">
                  <a:pos x="70" y="73"/>
                </a:cxn>
                <a:cxn ang="0">
                  <a:pos x="71" y="79"/>
                </a:cxn>
                <a:cxn ang="0">
                  <a:pos x="71" y="87"/>
                </a:cxn>
              </a:cxnLst>
              <a:rect l="0" t="0" r="r" b="b"/>
              <a:pathLst>
                <a:path w="72" h="88">
                  <a:moveTo>
                    <a:pt x="71" y="87"/>
                  </a:moveTo>
                  <a:lnTo>
                    <a:pt x="70" y="86"/>
                  </a:lnTo>
                  <a:lnTo>
                    <a:pt x="68" y="85"/>
                  </a:lnTo>
                  <a:lnTo>
                    <a:pt x="67" y="85"/>
                  </a:lnTo>
                  <a:lnTo>
                    <a:pt x="65" y="85"/>
                  </a:lnTo>
                  <a:lnTo>
                    <a:pt x="64" y="85"/>
                  </a:lnTo>
                  <a:lnTo>
                    <a:pt x="63" y="84"/>
                  </a:lnTo>
                  <a:lnTo>
                    <a:pt x="61" y="84"/>
                  </a:lnTo>
                  <a:lnTo>
                    <a:pt x="60" y="83"/>
                  </a:lnTo>
                  <a:lnTo>
                    <a:pt x="59" y="76"/>
                  </a:lnTo>
                  <a:lnTo>
                    <a:pt x="58" y="69"/>
                  </a:lnTo>
                  <a:lnTo>
                    <a:pt x="57" y="63"/>
                  </a:lnTo>
                  <a:lnTo>
                    <a:pt x="54" y="56"/>
                  </a:lnTo>
                  <a:lnTo>
                    <a:pt x="52" y="51"/>
                  </a:lnTo>
                  <a:lnTo>
                    <a:pt x="48" y="45"/>
                  </a:lnTo>
                  <a:lnTo>
                    <a:pt x="45" y="40"/>
                  </a:lnTo>
                  <a:lnTo>
                    <a:pt x="41" y="34"/>
                  </a:lnTo>
                  <a:lnTo>
                    <a:pt x="37" y="30"/>
                  </a:lnTo>
                  <a:lnTo>
                    <a:pt x="32" y="26"/>
                  </a:lnTo>
                  <a:lnTo>
                    <a:pt x="28" y="21"/>
                  </a:lnTo>
                  <a:lnTo>
                    <a:pt x="23" y="18"/>
                  </a:lnTo>
                  <a:lnTo>
                    <a:pt x="18" y="15"/>
                  </a:lnTo>
                  <a:lnTo>
                    <a:pt x="12" y="12"/>
                  </a:lnTo>
                  <a:lnTo>
                    <a:pt x="6" y="10"/>
                  </a:lnTo>
                  <a:lnTo>
                    <a:pt x="0" y="8"/>
                  </a:lnTo>
                  <a:lnTo>
                    <a:pt x="2" y="7"/>
                  </a:lnTo>
                  <a:lnTo>
                    <a:pt x="3" y="6"/>
                  </a:lnTo>
                  <a:lnTo>
                    <a:pt x="6" y="5"/>
                  </a:lnTo>
                  <a:lnTo>
                    <a:pt x="7" y="4"/>
                  </a:lnTo>
                  <a:lnTo>
                    <a:pt x="9" y="3"/>
                  </a:lnTo>
                  <a:lnTo>
                    <a:pt x="11" y="2"/>
                  </a:lnTo>
                  <a:lnTo>
                    <a:pt x="12" y="2"/>
                  </a:lnTo>
                  <a:lnTo>
                    <a:pt x="14" y="0"/>
                  </a:lnTo>
                  <a:lnTo>
                    <a:pt x="20" y="3"/>
                  </a:lnTo>
                  <a:lnTo>
                    <a:pt x="26" y="6"/>
                  </a:lnTo>
                  <a:lnTo>
                    <a:pt x="32" y="10"/>
                  </a:lnTo>
                  <a:lnTo>
                    <a:pt x="37" y="14"/>
                  </a:lnTo>
                  <a:lnTo>
                    <a:pt x="42" y="18"/>
                  </a:lnTo>
                  <a:lnTo>
                    <a:pt x="46" y="23"/>
                  </a:lnTo>
                  <a:lnTo>
                    <a:pt x="51" y="28"/>
                  </a:lnTo>
                  <a:lnTo>
                    <a:pt x="54" y="34"/>
                  </a:lnTo>
                  <a:lnTo>
                    <a:pt x="58" y="40"/>
                  </a:lnTo>
                  <a:lnTo>
                    <a:pt x="61" y="46"/>
                  </a:lnTo>
                  <a:lnTo>
                    <a:pt x="64" y="52"/>
                  </a:lnTo>
                  <a:lnTo>
                    <a:pt x="66" y="59"/>
                  </a:lnTo>
                  <a:lnTo>
                    <a:pt x="68" y="66"/>
                  </a:lnTo>
                  <a:lnTo>
                    <a:pt x="70" y="73"/>
                  </a:lnTo>
                  <a:lnTo>
                    <a:pt x="71" y="79"/>
                  </a:lnTo>
                  <a:lnTo>
                    <a:pt x="71" y="87"/>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79" name="Freeform 74"/>
            <p:cNvSpPr>
              <a:spLocks/>
            </p:cNvSpPr>
            <p:nvPr/>
          </p:nvSpPr>
          <p:spPr bwMode="auto">
            <a:xfrm>
              <a:off x="7896225" y="823913"/>
              <a:ext cx="123825" cy="117475"/>
            </a:xfrm>
            <a:custGeom>
              <a:avLst/>
              <a:gdLst/>
              <a:ahLst/>
              <a:cxnLst>
                <a:cxn ang="0">
                  <a:pos x="77" y="73"/>
                </a:cxn>
                <a:cxn ang="0">
                  <a:pos x="76" y="72"/>
                </a:cxn>
                <a:cxn ang="0">
                  <a:pos x="74" y="72"/>
                </a:cxn>
                <a:cxn ang="0">
                  <a:pos x="73" y="72"/>
                </a:cxn>
                <a:cxn ang="0">
                  <a:pos x="71" y="71"/>
                </a:cxn>
                <a:cxn ang="0">
                  <a:pos x="69" y="70"/>
                </a:cxn>
                <a:cxn ang="0">
                  <a:pos x="69" y="69"/>
                </a:cxn>
                <a:cxn ang="0">
                  <a:pos x="67" y="69"/>
                </a:cxn>
                <a:cxn ang="0">
                  <a:pos x="65" y="69"/>
                </a:cxn>
                <a:cxn ang="0">
                  <a:pos x="64" y="62"/>
                </a:cxn>
                <a:cxn ang="0">
                  <a:pos x="62" y="56"/>
                </a:cxn>
                <a:cxn ang="0">
                  <a:pos x="60" y="51"/>
                </a:cxn>
                <a:cxn ang="0">
                  <a:pos x="57" y="45"/>
                </a:cxn>
                <a:cxn ang="0">
                  <a:pos x="55" y="39"/>
                </a:cxn>
                <a:cxn ang="0">
                  <a:pos x="51" y="35"/>
                </a:cxn>
                <a:cxn ang="0">
                  <a:pos x="47" y="31"/>
                </a:cxn>
                <a:cxn ang="0">
                  <a:pos x="43" y="26"/>
                </a:cxn>
                <a:cxn ang="0">
                  <a:pos x="39" y="22"/>
                </a:cxn>
                <a:cxn ang="0">
                  <a:pos x="34" y="19"/>
                </a:cxn>
                <a:cxn ang="0">
                  <a:pos x="28" y="16"/>
                </a:cxn>
                <a:cxn ang="0">
                  <a:pos x="23" y="14"/>
                </a:cxn>
                <a:cxn ang="0">
                  <a:pos x="18" y="12"/>
                </a:cxn>
                <a:cxn ang="0">
                  <a:pos x="12" y="10"/>
                </a:cxn>
                <a:cxn ang="0">
                  <a:pos x="6" y="10"/>
                </a:cxn>
                <a:cxn ang="0">
                  <a:pos x="0" y="10"/>
                </a:cxn>
                <a:cxn ang="0">
                  <a:pos x="1" y="9"/>
                </a:cxn>
                <a:cxn ang="0">
                  <a:pos x="3" y="7"/>
                </a:cxn>
                <a:cxn ang="0">
                  <a:pos x="5" y="7"/>
                </a:cxn>
                <a:cxn ang="0">
                  <a:pos x="7" y="5"/>
                </a:cxn>
                <a:cxn ang="0">
                  <a:pos x="9" y="4"/>
                </a:cxn>
                <a:cxn ang="0">
                  <a:pos x="11" y="3"/>
                </a:cxn>
                <a:cxn ang="0">
                  <a:pos x="13" y="1"/>
                </a:cxn>
                <a:cxn ang="0">
                  <a:pos x="15" y="0"/>
                </a:cxn>
                <a:cxn ang="0">
                  <a:pos x="16" y="0"/>
                </a:cxn>
                <a:cxn ang="0">
                  <a:pos x="22" y="1"/>
                </a:cxn>
                <a:cxn ang="0">
                  <a:pos x="28" y="4"/>
                </a:cxn>
                <a:cxn ang="0">
                  <a:pos x="34" y="6"/>
                </a:cxn>
                <a:cxn ang="0">
                  <a:pos x="39" y="10"/>
                </a:cxn>
                <a:cxn ang="0">
                  <a:pos x="44" y="13"/>
                </a:cxn>
                <a:cxn ang="0">
                  <a:pos x="49" y="17"/>
                </a:cxn>
                <a:cxn ang="0">
                  <a:pos x="54" y="21"/>
                </a:cxn>
                <a:cxn ang="0">
                  <a:pos x="58" y="25"/>
                </a:cxn>
                <a:cxn ang="0">
                  <a:pos x="62" y="31"/>
                </a:cxn>
                <a:cxn ang="0">
                  <a:pos x="65" y="36"/>
                </a:cxn>
                <a:cxn ang="0">
                  <a:pos x="69" y="42"/>
                </a:cxn>
                <a:cxn ang="0">
                  <a:pos x="71" y="47"/>
                </a:cxn>
                <a:cxn ang="0">
                  <a:pos x="74" y="54"/>
                </a:cxn>
                <a:cxn ang="0">
                  <a:pos x="75" y="60"/>
                </a:cxn>
                <a:cxn ang="0">
                  <a:pos x="76" y="66"/>
                </a:cxn>
                <a:cxn ang="0">
                  <a:pos x="77" y="73"/>
                </a:cxn>
              </a:cxnLst>
              <a:rect l="0" t="0" r="r" b="b"/>
              <a:pathLst>
                <a:path w="78" h="74">
                  <a:moveTo>
                    <a:pt x="77" y="73"/>
                  </a:moveTo>
                  <a:lnTo>
                    <a:pt x="76" y="72"/>
                  </a:lnTo>
                  <a:lnTo>
                    <a:pt x="74" y="72"/>
                  </a:lnTo>
                  <a:lnTo>
                    <a:pt x="73" y="72"/>
                  </a:lnTo>
                  <a:lnTo>
                    <a:pt x="71" y="71"/>
                  </a:lnTo>
                  <a:lnTo>
                    <a:pt x="69" y="70"/>
                  </a:lnTo>
                  <a:lnTo>
                    <a:pt x="69" y="69"/>
                  </a:lnTo>
                  <a:lnTo>
                    <a:pt x="67" y="69"/>
                  </a:lnTo>
                  <a:lnTo>
                    <a:pt x="65" y="69"/>
                  </a:lnTo>
                  <a:lnTo>
                    <a:pt x="64" y="62"/>
                  </a:lnTo>
                  <a:lnTo>
                    <a:pt x="62" y="56"/>
                  </a:lnTo>
                  <a:lnTo>
                    <a:pt x="60" y="51"/>
                  </a:lnTo>
                  <a:lnTo>
                    <a:pt x="57" y="45"/>
                  </a:lnTo>
                  <a:lnTo>
                    <a:pt x="55" y="39"/>
                  </a:lnTo>
                  <a:lnTo>
                    <a:pt x="51" y="35"/>
                  </a:lnTo>
                  <a:lnTo>
                    <a:pt x="47" y="31"/>
                  </a:lnTo>
                  <a:lnTo>
                    <a:pt x="43" y="26"/>
                  </a:lnTo>
                  <a:lnTo>
                    <a:pt x="39" y="22"/>
                  </a:lnTo>
                  <a:lnTo>
                    <a:pt x="34" y="19"/>
                  </a:lnTo>
                  <a:lnTo>
                    <a:pt x="28" y="16"/>
                  </a:lnTo>
                  <a:lnTo>
                    <a:pt x="23" y="14"/>
                  </a:lnTo>
                  <a:lnTo>
                    <a:pt x="18" y="12"/>
                  </a:lnTo>
                  <a:lnTo>
                    <a:pt x="12" y="10"/>
                  </a:lnTo>
                  <a:lnTo>
                    <a:pt x="6" y="10"/>
                  </a:lnTo>
                  <a:lnTo>
                    <a:pt x="0" y="10"/>
                  </a:lnTo>
                  <a:lnTo>
                    <a:pt x="1" y="9"/>
                  </a:lnTo>
                  <a:lnTo>
                    <a:pt x="3" y="7"/>
                  </a:lnTo>
                  <a:lnTo>
                    <a:pt x="5" y="7"/>
                  </a:lnTo>
                  <a:lnTo>
                    <a:pt x="7" y="5"/>
                  </a:lnTo>
                  <a:lnTo>
                    <a:pt x="9" y="4"/>
                  </a:lnTo>
                  <a:lnTo>
                    <a:pt x="11" y="3"/>
                  </a:lnTo>
                  <a:lnTo>
                    <a:pt x="13" y="1"/>
                  </a:lnTo>
                  <a:lnTo>
                    <a:pt x="15" y="0"/>
                  </a:lnTo>
                  <a:lnTo>
                    <a:pt x="16" y="0"/>
                  </a:lnTo>
                  <a:lnTo>
                    <a:pt x="22" y="1"/>
                  </a:lnTo>
                  <a:lnTo>
                    <a:pt x="28" y="4"/>
                  </a:lnTo>
                  <a:lnTo>
                    <a:pt x="34" y="6"/>
                  </a:lnTo>
                  <a:lnTo>
                    <a:pt x="39" y="10"/>
                  </a:lnTo>
                  <a:lnTo>
                    <a:pt x="44" y="13"/>
                  </a:lnTo>
                  <a:lnTo>
                    <a:pt x="49" y="17"/>
                  </a:lnTo>
                  <a:lnTo>
                    <a:pt x="54" y="21"/>
                  </a:lnTo>
                  <a:lnTo>
                    <a:pt x="58" y="25"/>
                  </a:lnTo>
                  <a:lnTo>
                    <a:pt x="62" y="31"/>
                  </a:lnTo>
                  <a:lnTo>
                    <a:pt x="65" y="36"/>
                  </a:lnTo>
                  <a:lnTo>
                    <a:pt x="69" y="42"/>
                  </a:lnTo>
                  <a:lnTo>
                    <a:pt x="71" y="47"/>
                  </a:lnTo>
                  <a:lnTo>
                    <a:pt x="74" y="54"/>
                  </a:lnTo>
                  <a:lnTo>
                    <a:pt x="75" y="60"/>
                  </a:lnTo>
                  <a:lnTo>
                    <a:pt x="76" y="66"/>
                  </a:lnTo>
                  <a:lnTo>
                    <a:pt x="77" y="73"/>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80" name="Freeform 75"/>
            <p:cNvSpPr>
              <a:spLocks/>
            </p:cNvSpPr>
            <p:nvPr/>
          </p:nvSpPr>
          <p:spPr bwMode="auto">
            <a:xfrm>
              <a:off x="7877175" y="839788"/>
              <a:ext cx="122238" cy="92075"/>
            </a:xfrm>
            <a:custGeom>
              <a:avLst/>
              <a:gdLst/>
              <a:ahLst/>
              <a:cxnLst>
                <a:cxn ang="0">
                  <a:pos x="76" y="57"/>
                </a:cxn>
                <a:cxn ang="0">
                  <a:pos x="75" y="56"/>
                </a:cxn>
                <a:cxn ang="0">
                  <a:pos x="73" y="56"/>
                </a:cxn>
                <a:cxn ang="0">
                  <a:pos x="71" y="55"/>
                </a:cxn>
                <a:cxn ang="0">
                  <a:pos x="70" y="54"/>
                </a:cxn>
                <a:cxn ang="0">
                  <a:pos x="68" y="53"/>
                </a:cxn>
                <a:cxn ang="0">
                  <a:pos x="66" y="53"/>
                </a:cxn>
                <a:cxn ang="0">
                  <a:pos x="65" y="52"/>
                </a:cxn>
                <a:cxn ang="0">
                  <a:pos x="64" y="51"/>
                </a:cxn>
                <a:cxn ang="0">
                  <a:pos x="61" y="46"/>
                </a:cxn>
                <a:cxn ang="0">
                  <a:pos x="59" y="42"/>
                </a:cxn>
                <a:cxn ang="0">
                  <a:pos x="57" y="37"/>
                </a:cxn>
                <a:cxn ang="0">
                  <a:pos x="54" y="32"/>
                </a:cxn>
                <a:cxn ang="0">
                  <a:pos x="51" y="29"/>
                </a:cxn>
                <a:cxn ang="0">
                  <a:pos x="47" y="25"/>
                </a:cxn>
                <a:cxn ang="0">
                  <a:pos x="44" y="22"/>
                </a:cxn>
                <a:cxn ang="0">
                  <a:pos x="39" y="19"/>
                </a:cxn>
                <a:cxn ang="0">
                  <a:pos x="35" y="17"/>
                </a:cxn>
                <a:cxn ang="0">
                  <a:pos x="30" y="15"/>
                </a:cxn>
                <a:cxn ang="0">
                  <a:pos x="26" y="14"/>
                </a:cxn>
                <a:cxn ang="0">
                  <a:pos x="21" y="12"/>
                </a:cxn>
                <a:cxn ang="0">
                  <a:pos x="16" y="12"/>
                </a:cxn>
                <a:cxn ang="0">
                  <a:pos x="11" y="12"/>
                </a:cxn>
                <a:cxn ang="0">
                  <a:pos x="6" y="12"/>
                </a:cxn>
                <a:cxn ang="0">
                  <a:pos x="0" y="13"/>
                </a:cxn>
                <a:cxn ang="0">
                  <a:pos x="0" y="12"/>
                </a:cxn>
                <a:cxn ang="0">
                  <a:pos x="1" y="10"/>
                </a:cxn>
                <a:cxn ang="0">
                  <a:pos x="1" y="9"/>
                </a:cxn>
                <a:cxn ang="0">
                  <a:pos x="3" y="7"/>
                </a:cxn>
                <a:cxn ang="0">
                  <a:pos x="4" y="5"/>
                </a:cxn>
                <a:cxn ang="0">
                  <a:pos x="6" y="4"/>
                </a:cxn>
                <a:cxn ang="0">
                  <a:pos x="8" y="1"/>
                </a:cxn>
                <a:cxn ang="0">
                  <a:pos x="12" y="0"/>
                </a:cxn>
                <a:cxn ang="0">
                  <a:pos x="17" y="0"/>
                </a:cxn>
                <a:cxn ang="0">
                  <a:pos x="23" y="1"/>
                </a:cxn>
                <a:cxn ang="0">
                  <a:pos x="29" y="2"/>
                </a:cxn>
                <a:cxn ang="0">
                  <a:pos x="35" y="4"/>
                </a:cxn>
                <a:cxn ang="0">
                  <a:pos x="39" y="6"/>
                </a:cxn>
                <a:cxn ang="0">
                  <a:pos x="45" y="9"/>
                </a:cxn>
                <a:cxn ang="0">
                  <a:pos x="50" y="12"/>
                </a:cxn>
                <a:cxn ang="0">
                  <a:pos x="54" y="16"/>
                </a:cxn>
                <a:cxn ang="0">
                  <a:pos x="58" y="20"/>
                </a:cxn>
                <a:cxn ang="0">
                  <a:pos x="62" y="25"/>
                </a:cxn>
                <a:cxn ang="0">
                  <a:pos x="66" y="29"/>
                </a:cxn>
                <a:cxn ang="0">
                  <a:pos x="68" y="35"/>
                </a:cxn>
                <a:cxn ang="0">
                  <a:pos x="71" y="40"/>
                </a:cxn>
                <a:cxn ang="0">
                  <a:pos x="73" y="45"/>
                </a:cxn>
                <a:cxn ang="0">
                  <a:pos x="75" y="51"/>
                </a:cxn>
                <a:cxn ang="0">
                  <a:pos x="76" y="57"/>
                </a:cxn>
              </a:cxnLst>
              <a:rect l="0" t="0" r="r" b="b"/>
              <a:pathLst>
                <a:path w="77" h="58">
                  <a:moveTo>
                    <a:pt x="76" y="57"/>
                  </a:moveTo>
                  <a:lnTo>
                    <a:pt x="75" y="56"/>
                  </a:lnTo>
                  <a:lnTo>
                    <a:pt x="73" y="56"/>
                  </a:lnTo>
                  <a:lnTo>
                    <a:pt x="71" y="55"/>
                  </a:lnTo>
                  <a:lnTo>
                    <a:pt x="70" y="54"/>
                  </a:lnTo>
                  <a:lnTo>
                    <a:pt x="68" y="53"/>
                  </a:lnTo>
                  <a:lnTo>
                    <a:pt x="66" y="53"/>
                  </a:lnTo>
                  <a:lnTo>
                    <a:pt x="65" y="52"/>
                  </a:lnTo>
                  <a:lnTo>
                    <a:pt x="64" y="51"/>
                  </a:lnTo>
                  <a:lnTo>
                    <a:pt x="61" y="46"/>
                  </a:lnTo>
                  <a:lnTo>
                    <a:pt x="59" y="42"/>
                  </a:lnTo>
                  <a:lnTo>
                    <a:pt x="57" y="37"/>
                  </a:lnTo>
                  <a:lnTo>
                    <a:pt x="54" y="32"/>
                  </a:lnTo>
                  <a:lnTo>
                    <a:pt x="51" y="29"/>
                  </a:lnTo>
                  <a:lnTo>
                    <a:pt x="47" y="25"/>
                  </a:lnTo>
                  <a:lnTo>
                    <a:pt x="44" y="22"/>
                  </a:lnTo>
                  <a:lnTo>
                    <a:pt x="39" y="19"/>
                  </a:lnTo>
                  <a:lnTo>
                    <a:pt x="35" y="17"/>
                  </a:lnTo>
                  <a:lnTo>
                    <a:pt x="30" y="15"/>
                  </a:lnTo>
                  <a:lnTo>
                    <a:pt x="26" y="14"/>
                  </a:lnTo>
                  <a:lnTo>
                    <a:pt x="21" y="12"/>
                  </a:lnTo>
                  <a:lnTo>
                    <a:pt x="16" y="12"/>
                  </a:lnTo>
                  <a:lnTo>
                    <a:pt x="11" y="12"/>
                  </a:lnTo>
                  <a:lnTo>
                    <a:pt x="6" y="12"/>
                  </a:lnTo>
                  <a:lnTo>
                    <a:pt x="0" y="13"/>
                  </a:lnTo>
                  <a:lnTo>
                    <a:pt x="0" y="12"/>
                  </a:lnTo>
                  <a:lnTo>
                    <a:pt x="1" y="10"/>
                  </a:lnTo>
                  <a:lnTo>
                    <a:pt x="1" y="9"/>
                  </a:lnTo>
                  <a:lnTo>
                    <a:pt x="3" y="7"/>
                  </a:lnTo>
                  <a:lnTo>
                    <a:pt x="4" y="5"/>
                  </a:lnTo>
                  <a:lnTo>
                    <a:pt x="6" y="4"/>
                  </a:lnTo>
                  <a:lnTo>
                    <a:pt x="8" y="1"/>
                  </a:lnTo>
                  <a:lnTo>
                    <a:pt x="12" y="0"/>
                  </a:lnTo>
                  <a:lnTo>
                    <a:pt x="17" y="0"/>
                  </a:lnTo>
                  <a:lnTo>
                    <a:pt x="23" y="1"/>
                  </a:lnTo>
                  <a:lnTo>
                    <a:pt x="29" y="2"/>
                  </a:lnTo>
                  <a:lnTo>
                    <a:pt x="35" y="4"/>
                  </a:lnTo>
                  <a:lnTo>
                    <a:pt x="39" y="6"/>
                  </a:lnTo>
                  <a:lnTo>
                    <a:pt x="45" y="9"/>
                  </a:lnTo>
                  <a:lnTo>
                    <a:pt x="50" y="12"/>
                  </a:lnTo>
                  <a:lnTo>
                    <a:pt x="54" y="16"/>
                  </a:lnTo>
                  <a:lnTo>
                    <a:pt x="58" y="20"/>
                  </a:lnTo>
                  <a:lnTo>
                    <a:pt x="62" y="25"/>
                  </a:lnTo>
                  <a:lnTo>
                    <a:pt x="66" y="29"/>
                  </a:lnTo>
                  <a:lnTo>
                    <a:pt x="68" y="35"/>
                  </a:lnTo>
                  <a:lnTo>
                    <a:pt x="71" y="40"/>
                  </a:lnTo>
                  <a:lnTo>
                    <a:pt x="73" y="45"/>
                  </a:lnTo>
                  <a:lnTo>
                    <a:pt x="75" y="51"/>
                  </a:lnTo>
                  <a:lnTo>
                    <a:pt x="76" y="57"/>
                  </a:lnTo>
                </a:path>
              </a:pathLst>
            </a:custGeom>
            <a:solidFill>
              <a:srgbClr val="C0A030"/>
            </a:solidFill>
            <a:ln w="9525" cap="rnd">
              <a:noFill/>
              <a:round/>
              <a:headEnd/>
              <a:tailEnd/>
            </a:ln>
            <a:effectLst/>
          </p:spPr>
          <p:txBody>
            <a:bodyPr>
              <a:prstTxWarp prst="textNoShape">
                <a:avLst/>
              </a:prstTxWarp>
            </a:bodyPr>
            <a:lstStyle/>
            <a:p>
              <a:endParaRPr lang="en-US"/>
            </a:p>
          </p:txBody>
        </p:sp>
        <p:sp>
          <p:nvSpPr>
            <p:cNvPr id="81" name="Freeform 76"/>
            <p:cNvSpPr>
              <a:spLocks/>
            </p:cNvSpPr>
            <p:nvPr/>
          </p:nvSpPr>
          <p:spPr bwMode="auto">
            <a:xfrm>
              <a:off x="7877175" y="862013"/>
              <a:ext cx="98425" cy="60325"/>
            </a:xfrm>
            <a:custGeom>
              <a:avLst/>
              <a:gdLst/>
              <a:ahLst/>
              <a:cxnLst>
                <a:cxn ang="0">
                  <a:pos x="61" y="37"/>
                </a:cxn>
                <a:cxn ang="0">
                  <a:pos x="59" y="36"/>
                </a:cxn>
                <a:cxn ang="0">
                  <a:pos x="57" y="35"/>
                </a:cxn>
                <a:cxn ang="0">
                  <a:pos x="55" y="34"/>
                </a:cxn>
                <a:cxn ang="0">
                  <a:pos x="54" y="34"/>
                </a:cxn>
                <a:cxn ang="0">
                  <a:pos x="52" y="33"/>
                </a:cxn>
                <a:cxn ang="0">
                  <a:pos x="50" y="32"/>
                </a:cxn>
                <a:cxn ang="0">
                  <a:pos x="48" y="31"/>
                </a:cxn>
                <a:cxn ang="0">
                  <a:pos x="46" y="30"/>
                </a:cxn>
                <a:cxn ang="0">
                  <a:pos x="44" y="28"/>
                </a:cxn>
                <a:cxn ang="0">
                  <a:pos x="43" y="26"/>
                </a:cxn>
                <a:cxn ang="0">
                  <a:pos x="41" y="24"/>
                </a:cxn>
                <a:cxn ang="0">
                  <a:pos x="39" y="22"/>
                </a:cxn>
                <a:cxn ang="0">
                  <a:pos x="38" y="20"/>
                </a:cxn>
                <a:cxn ang="0">
                  <a:pos x="35" y="18"/>
                </a:cxn>
                <a:cxn ang="0">
                  <a:pos x="33" y="17"/>
                </a:cxn>
                <a:cxn ang="0">
                  <a:pos x="31" y="15"/>
                </a:cxn>
                <a:cxn ang="0">
                  <a:pos x="29" y="15"/>
                </a:cxn>
                <a:cxn ang="0">
                  <a:pos x="26" y="13"/>
                </a:cxn>
                <a:cxn ang="0">
                  <a:pos x="23" y="13"/>
                </a:cxn>
                <a:cxn ang="0">
                  <a:pos x="21" y="12"/>
                </a:cxn>
                <a:cxn ang="0">
                  <a:pos x="19" y="11"/>
                </a:cxn>
                <a:cxn ang="0">
                  <a:pos x="15" y="11"/>
                </a:cxn>
                <a:cxn ang="0">
                  <a:pos x="13" y="11"/>
                </a:cxn>
                <a:cxn ang="0">
                  <a:pos x="10" y="11"/>
                </a:cxn>
                <a:cxn ang="0">
                  <a:pos x="8" y="9"/>
                </a:cxn>
                <a:cxn ang="0">
                  <a:pos x="6" y="8"/>
                </a:cxn>
                <a:cxn ang="0">
                  <a:pos x="5" y="7"/>
                </a:cxn>
                <a:cxn ang="0">
                  <a:pos x="3" y="5"/>
                </a:cxn>
                <a:cxn ang="0">
                  <a:pos x="2" y="5"/>
                </a:cxn>
                <a:cxn ang="0">
                  <a:pos x="1" y="3"/>
                </a:cxn>
                <a:cxn ang="0">
                  <a:pos x="1" y="2"/>
                </a:cxn>
                <a:cxn ang="0">
                  <a:pos x="0" y="1"/>
                </a:cxn>
                <a:cxn ang="0">
                  <a:pos x="5" y="0"/>
                </a:cxn>
                <a:cxn ang="0">
                  <a:pos x="11" y="0"/>
                </a:cxn>
                <a:cxn ang="0">
                  <a:pos x="15" y="0"/>
                </a:cxn>
                <a:cxn ang="0">
                  <a:pos x="20" y="1"/>
                </a:cxn>
                <a:cxn ang="0">
                  <a:pos x="25" y="2"/>
                </a:cxn>
                <a:cxn ang="0">
                  <a:pos x="29" y="3"/>
                </a:cxn>
                <a:cxn ang="0">
                  <a:pos x="33" y="5"/>
                </a:cxn>
                <a:cxn ang="0">
                  <a:pos x="38" y="7"/>
                </a:cxn>
                <a:cxn ang="0">
                  <a:pos x="42" y="10"/>
                </a:cxn>
                <a:cxn ang="0">
                  <a:pos x="45" y="13"/>
                </a:cxn>
                <a:cxn ang="0">
                  <a:pos x="49" y="16"/>
                </a:cxn>
                <a:cxn ang="0">
                  <a:pos x="52" y="20"/>
                </a:cxn>
                <a:cxn ang="0">
                  <a:pos x="54" y="24"/>
                </a:cxn>
                <a:cxn ang="0">
                  <a:pos x="57" y="28"/>
                </a:cxn>
                <a:cxn ang="0">
                  <a:pos x="59" y="32"/>
                </a:cxn>
                <a:cxn ang="0">
                  <a:pos x="61" y="37"/>
                </a:cxn>
              </a:cxnLst>
              <a:rect l="0" t="0" r="r" b="b"/>
              <a:pathLst>
                <a:path w="62" h="38">
                  <a:moveTo>
                    <a:pt x="61" y="37"/>
                  </a:moveTo>
                  <a:lnTo>
                    <a:pt x="59" y="36"/>
                  </a:lnTo>
                  <a:lnTo>
                    <a:pt x="57" y="35"/>
                  </a:lnTo>
                  <a:lnTo>
                    <a:pt x="55" y="34"/>
                  </a:lnTo>
                  <a:lnTo>
                    <a:pt x="54" y="34"/>
                  </a:lnTo>
                  <a:lnTo>
                    <a:pt x="52" y="33"/>
                  </a:lnTo>
                  <a:lnTo>
                    <a:pt x="50" y="32"/>
                  </a:lnTo>
                  <a:lnTo>
                    <a:pt x="48" y="31"/>
                  </a:lnTo>
                  <a:lnTo>
                    <a:pt x="46" y="30"/>
                  </a:lnTo>
                  <a:lnTo>
                    <a:pt x="44" y="28"/>
                  </a:lnTo>
                  <a:lnTo>
                    <a:pt x="43" y="26"/>
                  </a:lnTo>
                  <a:lnTo>
                    <a:pt x="41" y="24"/>
                  </a:lnTo>
                  <a:lnTo>
                    <a:pt x="39" y="22"/>
                  </a:lnTo>
                  <a:lnTo>
                    <a:pt x="38" y="20"/>
                  </a:lnTo>
                  <a:lnTo>
                    <a:pt x="35" y="18"/>
                  </a:lnTo>
                  <a:lnTo>
                    <a:pt x="33" y="17"/>
                  </a:lnTo>
                  <a:lnTo>
                    <a:pt x="31" y="15"/>
                  </a:lnTo>
                  <a:lnTo>
                    <a:pt x="29" y="15"/>
                  </a:lnTo>
                  <a:lnTo>
                    <a:pt x="26" y="13"/>
                  </a:lnTo>
                  <a:lnTo>
                    <a:pt x="23" y="13"/>
                  </a:lnTo>
                  <a:lnTo>
                    <a:pt x="21" y="12"/>
                  </a:lnTo>
                  <a:lnTo>
                    <a:pt x="19" y="11"/>
                  </a:lnTo>
                  <a:lnTo>
                    <a:pt x="15" y="11"/>
                  </a:lnTo>
                  <a:lnTo>
                    <a:pt x="13" y="11"/>
                  </a:lnTo>
                  <a:lnTo>
                    <a:pt x="10" y="11"/>
                  </a:lnTo>
                  <a:lnTo>
                    <a:pt x="8" y="9"/>
                  </a:lnTo>
                  <a:lnTo>
                    <a:pt x="6" y="8"/>
                  </a:lnTo>
                  <a:lnTo>
                    <a:pt x="5" y="7"/>
                  </a:lnTo>
                  <a:lnTo>
                    <a:pt x="3" y="5"/>
                  </a:lnTo>
                  <a:lnTo>
                    <a:pt x="2" y="5"/>
                  </a:lnTo>
                  <a:lnTo>
                    <a:pt x="1" y="3"/>
                  </a:lnTo>
                  <a:lnTo>
                    <a:pt x="1" y="2"/>
                  </a:lnTo>
                  <a:lnTo>
                    <a:pt x="0" y="1"/>
                  </a:lnTo>
                  <a:lnTo>
                    <a:pt x="5" y="0"/>
                  </a:lnTo>
                  <a:lnTo>
                    <a:pt x="11" y="0"/>
                  </a:lnTo>
                  <a:lnTo>
                    <a:pt x="15" y="0"/>
                  </a:lnTo>
                  <a:lnTo>
                    <a:pt x="20" y="1"/>
                  </a:lnTo>
                  <a:lnTo>
                    <a:pt x="25" y="2"/>
                  </a:lnTo>
                  <a:lnTo>
                    <a:pt x="29" y="3"/>
                  </a:lnTo>
                  <a:lnTo>
                    <a:pt x="33" y="5"/>
                  </a:lnTo>
                  <a:lnTo>
                    <a:pt x="38" y="7"/>
                  </a:lnTo>
                  <a:lnTo>
                    <a:pt x="42" y="10"/>
                  </a:lnTo>
                  <a:lnTo>
                    <a:pt x="45" y="13"/>
                  </a:lnTo>
                  <a:lnTo>
                    <a:pt x="49" y="16"/>
                  </a:lnTo>
                  <a:lnTo>
                    <a:pt x="52" y="20"/>
                  </a:lnTo>
                  <a:lnTo>
                    <a:pt x="54" y="24"/>
                  </a:lnTo>
                  <a:lnTo>
                    <a:pt x="57" y="28"/>
                  </a:lnTo>
                  <a:lnTo>
                    <a:pt x="59" y="32"/>
                  </a:lnTo>
                  <a:lnTo>
                    <a:pt x="61" y="37"/>
                  </a:lnTo>
                </a:path>
              </a:pathLst>
            </a:custGeom>
            <a:solidFill>
              <a:srgbClr val="D0A030"/>
            </a:solidFill>
            <a:ln w="9525" cap="rnd">
              <a:noFill/>
              <a:round/>
              <a:headEnd/>
              <a:tailEnd/>
            </a:ln>
            <a:effectLst/>
          </p:spPr>
          <p:txBody>
            <a:bodyPr>
              <a:prstTxWarp prst="textNoShape">
                <a:avLst/>
              </a:prstTxWarp>
            </a:bodyPr>
            <a:lstStyle/>
            <a:p>
              <a:endParaRPr lang="en-US"/>
            </a:p>
          </p:txBody>
        </p:sp>
        <p:sp>
          <p:nvSpPr>
            <p:cNvPr id="82" name="Freeform 77"/>
            <p:cNvSpPr>
              <a:spLocks/>
            </p:cNvSpPr>
            <p:nvPr/>
          </p:nvSpPr>
          <p:spPr bwMode="auto">
            <a:xfrm>
              <a:off x="7894638" y="882650"/>
              <a:ext cx="55562" cy="26988"/>
            </a:xfrm>
            <a:custGeom>
              <a:avLst/>
              <a:gdLst/>
              <a:ahLst/>
              <a:cxnLst>
                <a:cxn ang="0">
                  <a:pos x="34" y="16"/>
                </a:cxn>
                <a:cxn ang="0">
                  <a:pos x="32" y="15"/>
                </a:cxn>
                <a:cxn ang="0">
                  <a:pos x="29" y="14"/>
                </a:cxn>
                <a:cxn ang="0">
                  <a:pos x="27" y="13"/>
                </a:cxn>
                <a:cxn ang="0">
                  <a:pos x="24" y="12"/>
                </a:cxn>
                <a:cxn ang="0">
                  <a:pos x="22" y="10"/>
                </a:cxn>
                <a:cxn ang="0">
                  <a:pos x="20" y="9"/>
                </a:cxn>
                <a:cxn ang="0">
                  <a:pos x="17" y="8"/>
                </a:cxn>
                <a:cxn ang="0">
                  <a:pos x="15" y="7"/>
                </a:cxn>
                <a:cxn ang="0">
                  <a:pos x="13" y="6"/>
                </a:cxn>
                <a:cxn ang="0">
                  <a:pos x="11" y="5"/>
                </a:cxn>
                <a:cxn ang="0">
                  <a:pos x="9" y="4"/>
                </a:cxn>
                <a:cxn ang="0">
                  <a:pos x="7" y="3"/>
                </a:cxn>
                <a:cxn ang="0">
                  <a:pos x="5" y="3"/>
                </a:cxn>
                <a:cxn ang="0">
                  <a:pos x="3" y="2"/>
                </a:cxn>
                <a:cxn ang="0">
                  <a:pos x="2" y="1"/>
                </a:cxn>
                <a:cxn ang="0">
                  <a:pos x="0" y="0"/>
                </a:cxn>
                <a:cxn ang="0">
                  <a:pos x="2" y="0"/>
                </a:cxn>
                <a:cxn ang="0">
                  <a:pos x="5" y="0"/>
                </a:cxn>
                <a:cxn ang="0">
                  <a:pos x="8" y="1"/>
                </a:cxn>
                <a:cxn ang="0">
                  <a:pos x="10" y="1"/>
                </a:cxn>
                <a:cxn ang="0">
                  <a:pos x="12" y="2"/>
                </a:cxn>
                <a:cxn ang="0">
                  <a:pos x="15" y="2"/>
                </a:cxn>
                <a:cxn ang="0">
                  <a:pos x="17" y="3"/>
                </a:cxn>
                <a:cxn ang="0">
                  <a:pos x="20" y="4"/>
                </a:cxn>
                <a:cxn ang="0">
                  <a:pos x="22" y="5"/>
                </a:cxn>
                <a:cxn ang="0">
                  <a:pos x="23" y="6"/>
                </a:cxn>
                <a:cxn ang="0">
                  <a:pos x="26" y="8"/>
                </a:cxn>
                <a:cxn ang="0">
                  <a:pos x="27" y="9"/>
                </a:cxn>
                <a:cxn ang="0">
                  <a:pos x="29" y="10"/>
                </a:cxn>
                <a:cxn ang="0">
                  <a:pos x="31" y="12"/>
                </a:cxn>
                <a:cxn ang="0">
                  <a:pos x="32" y="14"/>
                </a:cxn>
                <a:cxn ang="0">
                  <a:pos x="34" y="16"/>
                </a:cxn>
              </a:cxnLst>
              <a:rect l="0" t="0" r="r" b="b"/>
              <a:pathLst>
                <a:path w="35" h="17">
                  <a:moveTo>
                    <a:pt x="34" y="16"/>
                  </a:moveTo>
                  <a:lnTo>
                    <a:pt x="32" y="15"/>
                  </a:lnTo>
                  <a:lnTo>
                    <a:pt x="29" y="14"/>
                  </a:lnTo>
                  <a:lnTo>
                    <a:pt x="27" y="13"/>
                  </a:lnTo>
                  <a:lnTo>
                    <a:pt x="24" y="12"/>
                  </a:lnTo>
                  <a:lnTo>
                    <a:pt x="22" y="10"/>
                  </a:lnTo>
                  <a:lnTo>
                    <a:pt x="20" y="9"/>
                  </a:lnTo>
                  <a:lnTo>
                    <a:pt x="17" y="8"/>
                  </a:lnTo>
                  <a:lnTo>
                    <a:pt x="15" y="7"/>
                  </a:lnTo>
                  <a:lnTo>
                    <a:pt x="13" y="6"/>
                  </a:lnTo>
                  <a:lnTo>
                    <a:pt x="11" y="5"/>
                  </a:lnTo>
                  <a:lnTo>
                    <a:pt x="9" y="4"/>
                  </a:lnTo>
                  <a:lnTo>
                    <a:pt x="7" y="3"/>
                  </a:lnTo>
                  <a:lnTo>
                    <a:pt x="5" y="3"/>
                  </a:lnTo>
                  <a:lnTo>
                    <a:pt x="3" y="2"/>
                  </a:lnTo>
                  <a:lnTo>
                    <a:pt x="2" y="1"/>
                  </a:lnTo>
                  <a:lnTo>
                    <a:pt x="0" y="0"/>
                  </a:lnTo>
                  <a:lnTo>
                    <a:pt x="2" y="0"/>
                  </a:lnTo>
                  <a:lnTo>
                    <a:pt x="5" y="0"/>
                  </a:lnTo>
                  <a:lnTo>
                    <a:pt x="8" y="1"/>
                  </a:lnTo>
                  <a:lnTo>
                    <a:pt x="10" y="1"/>
                  </a:lnTo>
                  <a:lnTo>
                    <a:pt x="12" y="2"/>
                  </a:lnTo>
                  <a:lnTo>
                    <a:pt x="15" y="2"/>
                  </a:lnTo>
                  <a:lnTo>
                    <a:pt x="17" y="3"/>
                  </a:lnTo>
                  <a:lnTo>
                    <a:pt x="20" y="4"/>
                  </a:lnTo>
                  <a:lnTo>
                    <a:pt x="22" y="5"/>
                  </a:lnTo>
                  <a:lnTo>
                    <a:pt x="23" y="6"/>
                  </a:lnTo>
                  <a:lnTo>
                    <a:pt x="26" y="8"/>
                  </a:lnTo>
                  <a:lnTo>
                    <a:pt x="27" y="9"/>
                  </a:lnTo>
                  <a:lnTo>
                    <a:pt x="29" y="10"/>
                  </a:lnTo>
                  <a:lnTo>
                    <a:pt x="31" y="12"/>
                  </a:lnTo>
                  <a:lnTo>
                    <a:pt x="32" y="14"/>
                  </a:lnTo>
                  <a:lnTo>
                    <a:pt x="34" y="16"/>
                  </a:lnTo>
                </a:path>
              </a:pathLst>
            </a:custGeom>
            <a:solidFill>
              <a:srgbClr val="E0A030"/>
            </a:solidFill>
            <a:ln w="9525" cap="rnd">
              <a:noFill/>
              <a:round/>
              <a:headEnd/>
              <a:tailEnd/>
            </a:ln>
            <a:effectLst/>
          </p:spPr>
          <p:txBody>
            <a:bodyPr>
              <a:prstTxWarp prst="textNoShape">
                <a:avLst/>
              </a:prstTxWarp>
            </a:bodyPr>
            <a:lstStyle/>
            <a:p>
              <a:endParaRPr lang="en-US"/>
            </a:p>
          </p:txBody>
        </p:sp>
        <p:sp>
          <p:nvSpPr>
            <p:cNvPr id="83" name="Freeform 78"/>
            <p:cNvSpPr>
              <a:spLocks/>
            </p:cNvSpPr>
            <p:nvPr/>
          </p:nvSpPr>
          <p:spPr bwMode="auto">
            <a:xfrm>
              <a:off x="7416800" y="1431925"/>
              <a:ext cx="182563" cy="1406525"/>
            </a:xfrm>
            <a:custGeom>
              <a:avLst/>
              <a:gdLst/>
              <a:ahLst/>
              <a:cxnLst>
                <a:cxn ang="0">
                  <a:pos x="0" y="0"/>
                </a:cxn>
                <a:cxn ang="0">
                  <a:pos x="0" y="12"/>
                </a:cxn>
                <a:cxn ang="0">
                  <a:pos x="1" y="24"/>
                </a:cxn>
                <a:cxn ang="0">
                  <a:pos x="3" y="35"/>
                </a:cxn>
                <a:cxn ang="0">
                  <a:pos x="6" y="48"/>
                </a:cxn>
                <a:cxn ang="0">
                  <a:pos x="10" y="59"/>
                </a:cxn>
                <a:cxn ang="0">
                  <a:pos x="15" y="71"/>
                </a:cxn>
                <a:cxn ang="0">
                  <a:pos x="21" y="82"/>
                </a:cxn>
                <a:cxn ang="0">
                  <a:pos x="27" y="94"/>
                </a:cxn>
                <a:cxn ang="0">
                  <a:pos x="35" y="105"/>
                </a:cxn>
                <a:cxn ang="0">
                  <a:pos x="43" y="115"/>
                </a:cxn>
                <a:cxn ang="0">
                  <a:pos x="53" y="126"/>
                </a:cxn>
                <a:cxn ang="0">
                  <a:pos x="63" y="137"/>
                </a:cxn>
                <a:cxn ang="0">
                  <a:pos x="74" y="147"/>
                </a:cxn>
                <a:cxn ang="0">
                  <a:pos x="87" y="157"/>
                </a:cxn>
                <a:cxn ang="0">
                  <a:pos x="100" y="166"/>
                </a:cxn>
                <a:cxn ang="0">
                  <a:pos x="114" y="175"/>
                </a:cxn>
                <a:cxn ang="0">
                  <a:pos x="114" y="885"/>
                </a:cxn>
                <a:cxn ang="0">
                  <a:pos x="100" y="876"/>
                </a:cxn>
                <a:cxn ang="0">
                  <a:pos x="87" y="867"/>
                </a:cxn>
                <a:cxn ang="0">
                  <a:pos x="74" y="857"/>
                </a:cxn>
                <a:cxn ang="0">
                  <a:pos x="63" y="847"/>
                </a:cxn>
                <a:cxn ang="0">
                  <a:pos x="53" y="836"/>
                </a:cxn>
                <a:cxn ang="0">
                  <a:pos x="43" y="826"/>
                </a:cxn>
                <a:cxn ang="0">
                  <a:pos x="35" y="815"/>
                </a:cxn>
                <a:cxn ang="0">
                  <a:pos x="27" y="804"/>
                </a:cxn>
                <a:cxn ang="0">
                  <a:pos x="21" y="793"/>
                </a:cxn>
                <a:cxn ang="0">
                  <a:pos x="15" y="781"/>
                </a:cxn>
                <a:cxn ang="0">
                  <a:pos x="10" y="770"/>
                </a:cxn>
                <a:cxn ang="0">
                  <a:pos x="6" y="757"/>
                </a:cxn>
                <a:cxn ang="0">
                  <a:pos x="3" y="746"/>
                </a:cxn>
                <a:cxn ang="0">
                  <a:pos x="1" y="733"/>
                </a:cxn>
                <a:cxn ang="0">
                  <a:pos x="0" y="722"/>
                </a:cxn>
                <a:cxn ang="0">
                  <a:pos x="0" y="709"/>
                </a:cxn>
                <a:cxn ang="0">
                  <a:pos x="0" y="0"/>
                </a:cxn>
              </a:cxnLst>
              <a:rect l="0" t="0" r="r" b="b"/>
              <a:pathLst>
                <a:path w="115" h="886">
                  <a:moveTo>
                    <a:pt x="0" y="0"/>
                  </a:moveTo>
                  <a:lnTo>
                    <a:pt x="0" y="12"/>
                  </a:lnTo>
                  <a:lnTo>
                    <a:pt x="1" y="24"/>
                  </a:lnTo>
                  <a:lnTo>
                    <a:pt x="3" y="35"/>
                  </a:lnTo>
                  <a:lnTo>
                    <a:pt x="6" y="48"/>
                  </a:lnTo>
                  <a:lnTo>
                    <a:pt x="10" y="59"/>
                  </a:lnTo>
                  <a:lnTo>
                    <a:pt x="15" y="71"/>
                  </a:lnTo>
                  <a:lnTo>
                    <a:pt x="21" y="82"/>
                  </a:lnTo>
                  <a:lnTo>
                    <a:pt x="27" y="94"/>
                  </a:lnTo>
                  <a:lnTo>
                    <a:pt x="35" y="105"/>
                  </a:lnTo>
                  <a:lnTo>
                    <a:pt x="43" y="115"/>
                  </a:lnTo>
                  <a:lnTo>
                    <a:pt x="53" y="126"/>
                  </a:lnTo>
                  <a:lnTo>
                    <a:pt x="63" y="137"/>
                  </a:lnTo>
                  <a:lnTo>
                    <a:pt x="74" y="147"/>
                  </a:lnTo>
                  <a:lnTo>
                    <a:pt x="87" y="157"/>
                  </a:lnTo>
                  <a:lnTo>
                    <a:pt x="100" y="166"/>
                  </a:lnTo>
                  <a:lnTo>
                    <a:pt x="114" y="175"/>
                  </a:lnTo>
                  <a:lnTo>
                    <a:pt x="114" y="885"/>
                  </a:lnTo>
                  <a:lnTo>
                    <a:pt x="100" y="876"/>
                  </a:lnTo>
                  <a:lnTo>
                    <a:pt x="87" y="867"/>
                  </a:lnTo>
                  <a:lnTo>
                    <a:pt x="74" y="857"/>
                  </a:lnTo>
                  <a:lnTo>
                    <a:pt x="63" y="847"/>
                  </a:lnTo>
                  <a:lnTo>
                    <a:pt x="53" y="836"/>
                  </a:lnTo>
                  <a:lnTo>
                    <a:pt x="43" y="826"/>
                  </a:lnTo>
                  <a:lnTo>
                    <a:pt x="35" y="815"/>
                  </a:lnTo>
                  <a:lnTo>
                    <a:pt x="27" y="804"/>
                  </a:lnTo>
                  <a:lnTo>
                    <a:pt x="21" y="793"/>
                  </a:lnTo>
                  <a:lnTo>
                    <a:pt x="15" y="781"/>
                  </a:lnTo>
                  <a:lnTo>
                    <a:pt x="10" y="770"/>
                  </a:lnTo>
                  <a:lnTo>
                    <a:pt x="6" y="757"/>
                  </a:lnTo>
                  <a:lnTo>
                    <a:pt x="3" y="746"/>
                  </a:lnTo>
                  <a:lnTo>
                    <a:pt x="1" y="733"/>
                  </a:lnTo>
                  <a:lnTo>
                    <a:pt x="0" y="722"/>
                  </a:lnTo>
                  <a:lnTo>
                    <a:pt x="0" y="709"/>
                  </a:lnTo>
                  <a:lnTo>
                    <a:pt x="0" y="0"/>
                  </a:lnTo>
                </a:path>
              </a:pathLst>
            </a:custGeom>
            <a:solidFill>
              <a:srgbClr val="C08050"/>
            </a:solidFill>
            <a:ln w="9525" cap="rnd">
              <a:noFill/>
              <a:round/>
              <a:headEnd/>
              <a:tailEnd/>
            </a:ln>
            <a:effectLst/>
          </p:spPr>
          <p:txBody>
            <a:bodyPr>
              <a:prstTxWarp prst="textNoShape">
                <a:avLst/>
              </a:prstTxWarp>
            </a:bodyPr>
            <a:lstStyle/>
            <a:p>
              <a:endParaRPr lang="en-US"/>
            </a:p>
          </p:txBody>
        </p:sp>
        <p:sp>
          <p:nvSpPr>
            <p:cNvPr id="84" name="Freeform 79"/>
            <p:cNvSpPr>
              <a:spLocks/>
            </p:cNvSpPr>
            <p:nvPr/>
          </p:nvSpPr>
          <p:spPr bwMode="auto">
            <a:xfrm>
              <a:off x="7877175" y="862013"/>
              <a:ext cx="26988" cy="234950"/>
            </a:xfrm>
            <a:custGeom>
              <a:avLst/>
              <a:gdLst/>
              <a:ahLst/>
              <a:cxnLst>
                <a:cxn ang="0">
                  <a:pos x="16" y="11"/>
                </a:cxn>
                <a:cxn ang="0">
                  <a:pos x="16" y="10"/>
                </a:cxn>
                <a:cxn ang="0">
                  <a:pos x="16" y="9"/>
                </a:cxn>
                <a:cxn ang="0">
                  <a:pos x="0" y="7"/>
                </a:cxn>
                <a:cxn ang="0">
                  <a:pos x="0" y="6"/>
                </a:cxn>
                <a:cxn ang="0">
                  <a:pos x="0" y="4"/>
                </a:cxn>
                <a:cxn ang="0">
                  <a:pos x="0" y="2"/>
                </a:cxn>
                <a:cxn ang="0">
                  <a:pos x="0" y="2"/>
                </a:cxn>
                <a:cxn ang="0">
                  <a:pos x="0" y="0"/>
                </a:cxn>
                <a:cxn ang="0">
                  <a:pos x="0" y="110"/>
                </a:cxn>
                <a:cxn ang="0">
                  <a:pos x="0" y="116"/>
                </a:cxn>
                <a:cxn ang="0">
                  <a:pos x="0" y="120"/>
                </a:cxn>
                <a:cxn ang="0">
                  <a:pos x="0" y="125"/>
                </a:cxn>
                <a:cxn ang="0">
                  <a:pos x="0" y="130"/>
                </a:cxn>
                <a:cxn ang="0">
                  <a:pos x="0" y="134"/>
                </a:cxn>
                <a:cxn ang="0">
                  <a:pos x="16" y="138"/>
                </a:cxn>
                <a:cxn ang="0">
                  <a:pos x="16" y="143"/>
                </a:cxn>
                <a:cxn ang="0">
                  <a:pos x="16" y="147"/>
                </a:cxn>
                <a:cxn ang="0">
                  <a:pos x="16" y="11"/>
                </a:cxn>
              </a:cxnLst>
              <a:rect l="0" t="0" r="r" b="b"/>
              <a:pathLst>
                <a:path w="17" h="148">
                  <a:moveTo>
                    <a:pt x="16" y="11"/>
                  </a:moveTo>
                  <a:lnTo>
                    <a:pt x="16" y="10"/>
                  </a:lnTo>
                  <a:lnTo>
                    <a:pt x="16" y="9"/>
                  </a:lnTo>
                  <a:lnTo>
                    <a:pt x="0" y="7"/>
                  </a:lnTo>
                  <a:lnTo>
                    <a:pt x="0" y="6"/>
                  </a:lnTo>
                  <a:lnTo>
                    <a:pt x="0" y="4"/>
                  </a:lnTo>
                  <a:lnTo>
                    <a:pt x="0" y="2"/>
                  </a:lnTo>
                  <a:lnTo>
                    <a:pt x="0" y="2"/>
                  </a:lnTo>
                  <a:lnTo>
                    <a:pt x="0" y="0"/>
                  </a:lnTo>
                  <a:lnTo>
                    <a:pt x="0" y="110"/>
                  </a:lnTo>
                  <a:lnTo>
                    <a:pt x="0" y="116"/>
                  </a:lnTo>
                  <a:lnTo>
                    <a:pt x="0" y="120"/>
                  </a:lnTo>
                  <a:lnTo>
                    <a:pt x="0" y="125"/>
                  </a:lnTo>
                  <a:lnTo>
                    <a:pt x="0" y="130"/>
                  </a:lnTo>
                  <a:lnTo>
                    <a:pt x="0" y="134"/>
                  </a:lnTo>
                  <a:lnTo>
                    <a:pt x="16" y="138"/>
                  </a:lnTo>
                  <a:lnTo>
                    <a:pt x="16" y="143"/>
                  </a:lnTo>
                  <a:lnTo>
                    <a:pt x="16" y="147"/>
                  </a:lnTo>
                  <a:lnTo>
                    <a:pt x="16" y="11"/>
                  </a:lnTo>
                </a:path>
              </a:pathLst>
            </a:custGeom>
            <a:solidFill>
              <a:srgbClr val="807020"/>
            </a:solidFill>
            <a:ln w="9525" cap="rnd">
              <a:noFill/>
              <a:round/>
              <a:headEnd/>
              <a:tailEnd/>
            </a:ln>
            <a:effectLst/>
          </p:spPr>
          <p:txBody>
            <a:bodyPr>
              <a:prstTxWarp prst="textNoShape">
                <a:avLst/>
              </a:prstTxWarp>
            </a:bodyPr>
            <a:lstStyle/>
            <a:p>
              <a:endParaRPr lang="en-US"/>
            </a:p>
          </p:txBody>
        </p:sp>
        <p:sp>
          <p:nvSpPr>
            <p:cNvPr id="85" name="Freeform 80"/>
            <p:cNvSpPr>
              <a:spLocks/>
            </p:cNvSpPr>
            <p:nvPr/>
          </p:nvSpPr>
          <p:spPr bwMode="auto">
            <a:xfrm>
              <a:off x="7891463" y="879475"/>
              <a:ext cx="26987" cy="238125"/>
            </a:xfrm>
            <a:custGeom>
              <a:avLst/>
              <a:gdLst/>
              <a:ahLst/>
              <a:cxnLst>
                <a:cxn ang="0">
                  <a:pos x="0" y="0"/>
                </a:cxn>
                <a:cxn ang="0">
                  <a:pos x="0" y="1"/>
                </a:cxn>
                <a:cxn ang="0">
                  <a:pos x="5" y="2"/>
                </a:cxn>
                <a:cxn ang="0">
                  <a:pos x="5" y="2"/>
                </a:cxn>
                <a:cxn ang="0">
                  <a:pos x="5" y="3"/>
                </a:cxn>
                <a:cxn ang="0">
                  <a:pos x="10" y="4"/>
                </a:cxn>
                <a:cxn ang="0">
                  <a:pos x="10" y="5"/>
                </a:cxn>
                <a:cxn ang="0">
                  <a:pos x="10" y="6"/>
                </a:cxn>
                <a:cxn ang="0">
                  <a:pos x="16" y="6"/>
                </a:cxn>
                <a:cxn ang="0">
                  <a:pos x="16" y="149"/>
                </a:cxn>
                <a:cxn ang="0">
                  <a:pos x="16" y="148"/>
                </a:cxn>
                <a:cxn ang="0">
                  <a:pos x="10" y="147"/>
                </a:cxn>
                <a:cxn ang="0">
                  <a:pos x="10" y="145"/>
                </a:cxn>
                <a:cxn ang="0">
                  <a:pos x="5" y="143"/>
                </a:cxn>
                <a:cxn ang="0">
                  <a:pos x="5" y="142"/>
                </a:cxn>
                <a:cxn ang="0">
                  <a:pos x="5" y="140"/>
                </a:cxn>
                <a:cxn ang="0">
                  <a:pos x="0" y="139"/>
                </a:cxn>
                <a:cxn ang="0">
                  <a:pos x="0" y="137"/>
                </a:cxn>
                <a:cxn ang="0">
                  <a:pos x="0" y="0"/>
                </a:cxn>
              </a:cxnLst>
              <a:rect l="0" t="0" r="r" b="b"/>
              <a:pathLst>
                <a:path w="17" h="150">
                  <a:moveTo>
                    <a:pt x="0" y="0"/>
                  </a:moveTo>
                  <a:lnTo>
                    <a:pt x="0" y="1"/>
                  </a:lnTo>
                  <a:lnTo>
                    <a:pt x="5" y="2"/>
                  </a:lnTo>
                  <a:lnTo>
                    <a:pt x="5" y="2"/>
                  </a:lnTo>
                  <a:lnTo>
                    <a:pt x="5" y="3"/>
                  </a:lnTo>
                  <a:lnTo>
                    <a:pt x="10" y="4"/>
                  </a:lnTo>
                  <a:lnTo>
                    <a:pt x="10" y="5"/>
                  </a:lnTo>
                  <a:lnTo>
                    <a:pt x="10" y="6"/>
                  </a:lnTo>
                  <a:lnTo>
                    <a:pt x="16" y="6"/>
                  </a:lnTo>
                  <a:lnTo>
                    <a:pt x="16" y="149"/>
                  </a:lnTo>
                  <a:lnTo>
                    <a:pt x="16" y="148"/>
                  </a:lnTo>
                  <a:lnTo>
                    <a:pt x="10" y="147"/>
                  </a:lnTo>
                  <a:lnTo>
                    <a:pt x="10" y="145"/>
                  </a:lnTo>
                  <a:lnTo>
                    <a:pt x="5" y="143"/>
                  </a:lnTo>
                  <a:lnTo>
                    <a:pt x="5" y="142"/>
                  </a:lnTo>
                  <a:lnTo>
                    <a:pt x="5" y="140"/>
                  </a:lnTo>
                  <a:lnTo>
                    <a:pt x="0" y="139"/>
                  </a:lnTo>
                  <a:lnTo>
                    <a:pt x="0" y="137"/>
                  </a:lnTo>
                  <a:lnTo>
                    <a:pt x="0" y="0"/>
                  </a:lnTo>
                </a:path>
              </a:pathLst>
            </a:custGeom>
            <a:solidFill>
              <a:srgbClr val="807020"/>
            </a:solidFill>
            <a:ln w="9525" cap="rnd">
              <a:noFill/>
              <a:round/>
              <a:headEnd/>
              <a:tailEnd/>
            </a:ln>
            <a:effectLst/>
          </p:spPr>
          <p:txBody>
            <a:bodyPr>
              <a:prstTxWarp prst="textNoShape">
                <a:avLst/>
              </a:prstTxWarp>
            </a:bodyPr>
            <a:lstStyle/>
            <a:p>
              <a:endParaRPr lang="en-US"/>
            </a:p>
          </p:txBody>
        </p:sp>
        <p:sp>
          <p:nvSpPr>
            <p:cNvPr id="86" name="Freeform 81"/>
            <p:cNvSpPr>
              <a:spLocks/>
            </p:cNvSpPr>
            <p:nvPr/>
          </p:nvSpPr>
          <p:spPr bwMode="auto">
            <a:xfrm>
              <a:off x="7907338" y="890588"/>
              <a:ext cx="26987" cy="239712"/>
            </a:xfrm>
            <a:custGeom>
              <a:avLst/>
              <a:gdLst/>
              <a:ahLst/>
              <a:cxnLst>
                <a:cxn ang="0">
                  <a:pos x="0" y="0"/>
                </a:cxn>
                <a:cxn ang="0">
                  <a:pos x="0" y="1"/>
                </a:cxn>
                <a:cxn ang="0">
                  <a:pos x="5" y="2"/>
                </a:cxn>
                <a:cxn ang="0">
                  <a:pos x="5" y="2"/>
                </a:cxn>
                <a:cxn ang="0">
                  <a:pos x="5" y="3"/>
                </a:cxn>
                <a:cxn ang="0">
                  <a:pos x="10" y="3"/>
                </a:cxn>
                <a:cxn ang="0">
                  <a:pos x="10" y="4"/>
                </a:cxn>
                <a:cxn ang="0">
                  <a:pos x="10" y="5"/>
                </a:cxn>
                <a:cxn ang="0">
                  <a:pos x="16" y="6"/>
                </a:cxn>
                <a:cxn ang="0">
                  <a:pos x="16" y="6"/>
                </a:cxn>
                <a:cxn ang="0">
                  <a:pos x="16" y="6"/>
                </a:cxn>
                <a:cxn ang="0">
                  <a:pos x="16" y="150"/>
                </a:cxn>
                <a:cxn ang="0">
                  <a:pos x="16" y="149"/>
                </a:cxn>
                <a:cxn ang="0">
                  <a:pos x="16" y="149"/>
                </a:cxn>
                <a:cxn ang="0">
                  <a:pos x="10" y="148"/>
                </a:cxn>
                <a:cxn ang="0">
                  <a:pos x="10" y="148"/>
                </a:cxn>
                <a:cxn ang="0">
                  <a:pos x="10" y="147"/>
                </a:cxn>
                <a:cxn ang="0">
                  <a:pos x="10" y="146"/>
                </a:cxn>
                <a:cxn ang="0">
                  <a:pos x="5" y="145"/>
                </a:cxn>
                <a:cxn ang="0">
                  <a:pos x="5" y="144"/>
                </a:cxn>
                <a:cxn ang="0">
                  <a:pos x="0" y="144"/>
                </a:cxn>
                <a:cxn ang="0">
                  <a:pos x="0" y="142"/>
                </a:cxn>
                <a:cxn ang="0">
                  <a:pos x="0" y="0"/>
                </a:cxn>
              </a:cxnLst>
              <a:rect l="0" t="0" r="r" b="b"/>
              <a:pathLst>
                <a:path w="17" h="151">
                  <a:moveTo>
                    <a:pt x="0" y="0"/>
                  </a:moveTo>
                  <a:lnTo>
                    <a:pt x="0" y="1"/>
                  </a:lnTo>
                  <a:lnTo>
                    <a:pt x="5" y="2"/>
                  </a:lnTo>
                  <a:lnTo>
                    <a:pt x="5" y="2"/>
                  </a:lnTo>
                  <a:lnTo>
                    <a:pt x="5" y="3"/>
                  </a:lnTo>
                  <a:lnTo>
                    <a:pt x="10" y="3"/>
                  </a:lnTo>
                  <a:lnTo>
                    <a:pt x="10" y="4"/>
                  </a:lnTo>
                  <a:lnTo>
                    <a:pt x="10" y="5"/>
                  </a:lnTo>
                  <a:lnTo>
                    <a:pt x="16" y="6"/>
                  </a:lnTo>
                  <a:lnTo>
                    <a:pt x="16" y="6"/>
                  </a:lnTo>
                  <a:lnTo>
                    <a:pt x="16" y="6"/>
                  </a:lnTo>
                  <a:lnTo>
                    <a:pt x="16" y="150"/>
                  </a:lnTo>
                  <a:lnTo>
                    <a:pt x="16" y="149"/>
                  </a:lnTo>
                  <a:lnTo>
                    <a:pt x="16" y="149"/>
                  </a:lnTo>
                  <a:lnTo>
                    <a:pt x="10" y="148"/>
                  </a:lnTo>
                  <a:lnTo>
                    <a:pt x="10" y="148"/>
                  </a:lnTo>
                  <a:lnTo>
                    <a:pt x="10" y="147"/>
                  </a:lnTo>
                  <a:lnTo>
                    <a:pt x="10" y="146"/>
                  </a:lnTo>
                  <a:lnTo>
                    <a:pt x="5" y="145"/>
                  </a:lnTo>
                  <a:lnTo>
                    <a:pt x="5" y="144"/>
                  </a:lnTo>
                  <a:lnTo>
                    <a:pt x="0" y="144"/>
                  </a:lnTo>
                  <a:lnTo>
                    <a:pt x="0" y="142"/>
                  </a:lnTo>
                  <a:lnTo>
                    <a:pt x="0" y="0"/>
                  </a:lnTo>
                </a:path>
              </a:pathLst>
            </a:custGeom>
            <a:solidFill>
              <a:srgbClr val="908020"/>
            </a:solidFill>
            <a:ln w="9525" cap="rnd">
              <a:noFill/>
              <a:round/>
              <a:headEnd/>
              <a:tailEnd/>
            </a:ln>
            <a:effectLst/>
          </p:spPr>
          <p:txBody>
            <a:bodyPr>
              <a:prstTxWarp prst="textNoShape">
                <a:avLst/>
              </a:prstTxWarp>
            </a:bodyPr>
            <a:lstStyle/>
            <a:p>
              <a:endParaRPr lang="en-US"/>
            </a:p>
          </p:txBody>
        </p:sp>
        <p:sp>
          <p:nvSpPr>
            <p:cNvPr id="87" name="Freeform 82"/>
            <p:cNvSpPr>
              <a:spLocks/>
            </p:cNvSpPr>
            <p:nvPr/>
          </p:nvSpPr>
          <p:spPr bwMode="auto">
            <a:xfrm>
              <a:off x="7924800" y="900113"/>
              <a:ext cx="26988" cy="236537"/>
            </a:xfrm>
            <a:custGeom>
              <a:avLst/>
              <a:gdLst/>
              <a:ahLst/>
              <a:cxnLst>
                <a:cxn ang="0">
                  <a:pos x="0" y="0"/>
                </a:cxn>
                <a:cxn ang="0">
                  <a:pos x="0" y="1"/>
                </a:cxn>
                <a:cxn ang="0">
                  <a:pos x="0" y="1"/>
                </a:cxn>
                <a:cxn ang="0">
                  <a:pos x="8" y="2"/>
                </a:cxn>
                <a:cxn ang="0">
                  <a:pos x="8" y="2"/>
                </a:cxn>
                <a:cxn ang="0">
                  <a:pos x="8" y="3"/>
                </a:cxn>
                <a:cxn ang="0">
                  <a:pos x="16" y="4"/>
                </a:cxn>
                <a:cxn ang="0">
                  <a:pos x="16" y="5"/>
                </a:cxn>
                <a:cxn ang="0">
                  <a:pos x="16" y="6"/>
                </a:cxn>
                <a:cxn ang="0">
                  <a:pos x="16" y="148"/>
                </a:cxn>
                <a:cxn ang="0">
                  <a:pos x="16" y="147"/>
                </a:cxn>
                <a:cxn ang="0">
                  <a:pos x="16" y="147"/>
                </a:cxn>
                <a:cxn ang="0">
                  <a:pos x="8" y="146"/>
                </a:cxn>
                <a:cxn ang="0">
                  <a:pos x="8" y="146"/>
                </a:cxn>
                <a:cxn ang="0">
                  <a:pos x="8" y="146"/>
                </a:cxn>
                <a:cxn ang="0">
                  <a:pos x="0" y="145"/>
                </a:cxn>
                <a:cxn ang="0">
                  <a:pos x="0" y="145"/>
                </a:cxn>
                <a:cxn ang="0">
                  <a:pos x="0" y="144"/>
                </a:cxn>
                <a:cxn ang="0">
                  <a:pos x="0" y="0"/>
                </a:cxn>
              </a:cxnLst>
              <a:rect l="0" t="0" r="r" b="b"/>
              <a:pathLst>
                <a:path w="17" h="149">
                  <a:moveTo>
                    <a:pt x="0" y="0"/>
                  </a:moveTo>
                  <a:lnTo>
                    <a:pt x="0" y="1"/>
                  </a:lnTo>
                  <a:lnTo>
                    <a:pt x="0" y="1"/>
                  </a:lnTo>
                  <a:lnTo>
                    <a:pt x="8" y="2"/>
                  </a:lnTo>
                  <a:lnTo>
                    <a:pt x="8" y="2"/>
                  </a:lnTo>
                  <a:lnTo>
                    <a:pt x="8" y="3"/>
                  </a:lnTo>
                  <a:lnTo>
                    <a:pt x="16" y="4"/>
                  </a:lnTo>
                  <a:lnTo>
                    <a:pt x="16" y="5"/>
                  </a:lnTo>
                  <a:lnTo>
                    <a:pt x="16" y="6"/>
                  </a:lnTo>
                  <a:lnTo>
                    <a:pt x="16" y="148"/>
                  </a:lnTo>
                  <a:lnTo>
                    <a:pt x="16" y="147"/>
                  </a:lnTo>
                  <a:lnTo>
                    <a:pt x="16" y="147"/>
                  </a:lnTo>
                  <a:lnTo>
                    <a:pt x="8" y="146"/>
                  </a:lnTo>
                  <a:lnTo>
                    <a:pt x="8" y="146"/>
                  </a:lnTo>
                  <a:lnTo>
                    <a:pt x="8" y="146"/>
                  </a:lnTo>
                  <a:lnTo>
                    <a:pt x="0" y="145"/>
                  </a:lnTo>
                  <a:lnTo>
                    <a:pt x="0" y="145"/>
                  </a:lnTo>
                  <a:lnTo>
                    <a:pt x="0" y="144"/>
                  </a:lnTo>
                  <a:lnTo>
                    <a:pt x="0" y="0"/>
                  </a:lnTo>
                </a:path>
              </a:pathLst>
            </a:custGeom>
            <a:solidFill>
              <a:srgbClr val="A08020"/>
            </a:solidFill>
            <a:ln w="9525" cap="rnd">
              <a:noFill/>
              <a:round/>
              <a:headEnd/>
              <a:tailEnd/>
            </a:ln>
            <a:effectLst/>
          </p:spPr>
          <p:txBody>
            <a:bodyPr>
              <a:prstTxWarp prst="textNoShape">
                <a:avLst/>
              </a:prstTxWarp>
            </a:bodyPr>
            <a:lstStyle/>
            <a:p>
              <a:endParaRPr lang="en-US"/>
            </a:p>
          </p:txBody>
        </p:sp>
        <p:sp>
          <p:nvSpPr>
            <p:cNvPr id="88" name="Freeform 83"/>
            <p:cNvSpPr>
              <a:spLocks/>
            </p:cNvSpPr>
            <p:nvPr/>
          </p:nvSpPr>
          <p:spPr bwMode="auto">
            <a:xfrm>
              <a:off x="7940675" y="909638"/>
              <a:ext cx="26988" cy="230187"/>
            </a:xfrm>
            <a:custGeom>
              <a:avLst/>
              <a:gdLst/>
              <a:ahLst/>
              <a:cxnLst>
                <a:cxn ang="0">
                  <a:pos x="0" y="0"/>
                </a:cxn>
                <a:cxn ang="0">
                  <a:pos x="0" y="1"/>
                </a:cxn>
                <a:cxn ang="0">
                  <a:pos x="8" y="1"/>
                </a:cxn>
                <a:cxn ang="0">
                  <a:pos x="8" y="2"/>
                </a:cxn>
                <a:cxn ang="0">
                  <a:pos x="8" y="2"/>
                </a:cxn>
                <a:cxn ang="0">
                  <a:pos x="8" y="3"/>
                </a:cxn>
                <a:cxn ang="0">
                  <a:pos x="16" y="4"/>
                </a:cxn>
                <a:cxn ang="0">
                  <a:pos x="16" y="4"/>
                </a:cxn>
                <a:cxn ang="0">
                  <a:pos x="16" y="5"/>
                </a:cxn>
                <a:cxn ang="0">
                  <a:pos x="16" y="144"/>
                </a:cxn>
                <a:cxn ang="0">
                  <a:pos x="16" y="144"/>
                </a:cxn>
                <a:cxn ang="0">
                  <a:pos x="16" y="144"/>
                </a:cxn>
                <a:cxn ang="0">
                  <a:pos x="8" y="144"/>
                </a:cxn>
                <a:cxn ang="0">
                  <a:pos x="8" y="143"/>
                </a:cxn>
                <a:cxn ang="0">
                  <a:pos x="8" y="143"/>
                </a:cxn>
                <a:cxn ang="0">
                  <a:pos x="8" y="143"/>
                </a:cxn>
                <a:cxn ang="0">
                  <a:pos x="0" y="142"/>
                </a:cxn>
                <a:cxn ang="0">
                  <a:pos x="0" y="142"/>
                </a:cxn>
                <a:cxn ang="0">
                  <a:pos x="0" y="0"/>
                </a:cxn>
              </a:cxnLst>
              <a:rect l="0" t="0" r="r" b="b"/>
              <a:pathLst>
                <a:path w="17" h="145">
                  <a:moveTo>
                    <a:pt x="0" y="0"/>
                  </a:moveTo>
                  <a:lnTo>
                    <a:pt x="0" y="1"/>
                  </a:lnTo>
                  <a:lnTo>
                    <a:pt x="8" y="1"/>
                  </a:lnTo>
                  <a:lnTo>
                    <a:pt x="8" y="2"/>
                  </a:lnTo>
                  <a:lnTo>
                    <a:pt x="8" y="2"/>
                  </a:lnTo>
                  <a:lnTo>
                    <a:pt x="8" y="3"/>
                  </a:lnTo>
                  <a:lnTo>
                    <a:pt x="16" y="4"/>
                  </a:lnTo>
                  <a:lnTo>
                    <a:pt x="16" y="4"/>
                  </a:lnTo>
                  <a:lnTo>
                    <a:pt x="16" y="5"/>
                  </a:lnTo>
                  <a:lnTo>
                    <a:pt x="16" y="144"/>
                  </a:lnTo>
                  <a:lnTo>
                    <a:pt x="16" y="144"/>
                  </a:lnTo>
                  <a:lnTo>
                    <a:pt x="16" y="144"/>
                  </a:lnTo>
                  <a:lnTo>
                    <a:pt x="8" y="144"/>
                  </a:lnTo>
                  <a:lnTo>
                    <a:pt x="8" y="143"/>
                  </a:lnTo>
                  <a:lnTo>
                    <a:pt x="8" y="143"/>
                  </a:lnTo>
                  <a:lnTo>
                    <a:pt x="8" y="143"/>
                  </a:lnTo>
                  <a:lnTo>
                    <a:pt x="0" y="142"/>
                  </a:lnTo>
                  <a:lnTo>
                    <a:pt x="0" y="142"/>
                  </a:lnTo>
                  <a:lnTo>
                    <a:pt x="0" y="0"/>
                  </a:lnTo>
                </a:path>
              </a:pathLst>
            </a:custGeom>
            <a:solidFill>
              <a:srgbClr val="A08020"/>
            </a:solidFill>
            <a:ln w="9525" cap="rnd">
              <a:noFill/>
              <a:round/>
              <a:headEnd/>
              <a:tailEnd/>
            </a:ln>
            <a:effectLst/>
          </p:spPr>
          <p:txBody>
            <a:bodyPr>
              <a:prstTxWarp prst="textNoShape">
                <a:avLst/>
              </a:prstTxWarp>
            </a:bodyPr>
            <a:lstStyle/>
            <a:p>
              <a:endParaRPr lang="en-US"/>
            </a:p>
          </p:txBody>
        </p:sp>
        <p:sp>
          <p:nvSpPr>
            <p:cNvPr id="89" name="Freeform 84"/>
            <p:cNvSpPr>
              <a:spLocks/>
            </p:cNvSpPr>
            <p:nvPr/>
          </p:nvSpPr>
          <p:spPr bwMode="auto">
            <a:xfrm>
              <a:off x="7956550" y="919163"/>
              <a:ext cx="26988" cy="222250"/>
            </a:xfrm>
            <a:custGeom>
              <a:avLst/>
              <a:gdLst/>
              <a:ahLst/>
              <a:cxnLst>
                <a:cxn ang="0">
                  <a:pos x="0" y="0"/>
                </a:cxn>
                <a:cxn ang="0">
                  <a:pos x="0" y="1"/>
                </a:cxn>
                <a:cxn ang="0">
                  <a:pos x="5" y="2"/>
                </a:cxn>
                <a:cxn ang="0">
                  <a:pos x="5" y="2"/>
                </a:cxn>
                <a:cxn ang="0">
                  <a:pos x="5" y="3"/>
                </a:cxn>
                <a:cxn ang="0">
                  <a:pos x="10" y="3"/>
                </a:cxn>
                <a:cxn ang="0">
                  <a:pos x="10" y="4"/>
                </a:cxn>
                <a:cxn ang="0">
                  <a:pos x="16" y="5"/>
                </a:cxn>
                <a:cxn ang="0">
                  <a:pos x="16" y="5"/>
                </a:cxn>
                <a:cxn ang="0">
                  <a:pos x="16" y="139"/>
                </a:cxn>
                <a:cxn ang="0">
                  <a:pos x="16" y="139"/>
                </a:cxn>
                <a:cxn ang="0">
                  <a:pos x="10" y="139"/>
                </a:cxn>
                <a:cxn ang="0">
                  <a:pos x="10" y="139"/>
                </a:cxn>
                <a:cxn ang="0">
                  <a:pos x="5" y="139"/>
                </a:cxn>
                <a:cxn ang="0">
                  <a:pos x="5" y="139"/>
                </a:cxn>
                <a:cxn ang="0">
                  <a:pos x="5" y="139"/>
                </a:cxn>
                <a:cxn ang="0">
                  <a:pos x="0" y="139"/>
                </a:cxn>
                <a:cxn ang="0">
                  <a:pos x="0" y="138"/>
                </a:cxn>
                <a:cxn ang="0">
                  <a:pos x="0" y="0"/>
                </a:cxn>
              </a:cxnLst>
              <a:rect l="0" t="0" r="r" b="b"/>
              <a:pathLst>
                <a:path w="17" h="140">
                  <a:moveTo>
                    <a:pt x="0" y="0"/>
                  </a:moveTo>
                  <a:lnTo>
                    <a:pt x="0" y="1"/>
                  </a:lnTo>
                  <a:lnTo>
                    <a:pt x="5" y="2"/>
                  </a:lnTo>
                  <a:lnTo>
                    <a:pt x="5" y="2"/>
                  </a:lnTo>
                  <a:lnTo>
                    <a:pt x="5" y="3"/>
                  </a:lnTo>
                  <a:lnTo>
                    <a:pt x="10" y="3"/>
                  </a:lnTo>
                  <a:lnTo>
                    <a:pt x="10" y="4"/>
                  </a:lnTo>
                  <a:lnTo>
                    <a:pt x="16" y="5"/>
                  </a:lnTo>
                  <a:lnTo>
                    <a:pt x="16" y="5"/>
                  </a:lnTo>
                  <a:lnTo>
                    <a:pt x="16" y="139"/>
                  </a:lnTo>
                  <a:lnTo>
                    <a:pt x="16" y="139"/>
                  </a:lnTo>
                  <a:lnTo>
                    <a:pt x="10" y="139"/>
                  </a:lnTo>
                  <a:lnTo>
                    <a:pt x="10" y="139"/>
                  </a:lnTo>
                  <a:lnTo>
                    <a:pt x="5" y="139"/>
                  </a:lnTo>
                  <a:lnTo>
                    <a:pt x="5" y="139"/>
                  </a:lnTo>
                  <a:lnTo>
                    <a:pt x="5" y="139"/>
                  </a:lnTo>
                  <a:lnTo>
                    <a:pt x="0" y="139"/>
                  </a:lnTo>
                  <a:lnTo>
                    <a:pt x="0" y="138"/>
                  </a:lnTo>
                  <a:lnTo>
                    <a:pt x="0" y="0"/>
                  </a:lnTo>
                </a:path>
              </a:pathLst>
            </a:custGeom>
            <a:solidFill>
              <a:srgbClr val="A08030"/>
            </a:solidFill>
            <a:ln w="9525" cap="rnd">
              <a:noFill/>
              <a:round/>
              <a:headEnd/>
              <a:tailEnd/>
            </a:ln>
            <a:effectLst/>
          </p:spPr>
          <p:txBody>
            <a:bodyPr>
              <a:prstTxWarp prst="textNoShape">
                <a:avLst/>
              </a:prstTxWarp>
            </a:bodyPr>
            <a:lstStyle/>
            <a:p>
              <a:endParaRPr lang="en-US"/>
            </a:p>
          </p:txBody>
        </p:sp>
        <p:sp>
          <p:nvSpPr>
            <p:cNvPr id="90" name="Freeform 85"/>
            <p:cNvSpPr>
              <a:spLocks/>
            </p:cNvSpPr>
            <p:nvPr/>
          </p:nvSpPr>
          <p:spPr bwMode="auto">
            <a:xfrm>
              <a:off x="7972425" y="928688"/>
              <a:ext cx="26988" cy="212725"/>
            </a:xfrm>
            <a:custGeom>
              <a:avLst/>
              <a:gdLst/>
              <a:ahLst/>
              <a:cxnLst>
                <a:cxn ang="0">
                  <a:pos x="0" y="0"/>
                </a:cxn>
                <a:cxn ang="0">
                  <a:pos x="0" y="1"/>
                </a:cxn>
                <a:cxn ang="0">
                  <a:pos x="5" y="2"/>
                </a:cxn>
                <a:cxn ang="0">
                  <a:pos x="5" y="2"/>
                </a:cxn>
                <a:cxn ang="0">
                  <a:pos x="10" y="2"/>
                </a:cxn>
                <a:cxn ang="0">
                  <a:pos x="10" y="2"/>
                </a:cxn>
                <a:cxn ang="0">
                  <a:pos x="10" y="3"/>
                </a:cxn>
                <a:cxn ang="0">
                  <a:pos x="16" y="4"/>
                </a:cxn>
                <a:cxn ang="0">
                  <a:pos x="16" y="5"/>
                </a:cxn>
                <a:cxn ang="0">
                  <a:pos x="16" y="132"/>
                </a:cxn>
                <a:cxn ang="0">
                  <a:pos x="16" y="133"/>
                </a:cxn>
                <a:cxn ang="0">
                  <a:pos x="10" y="133"/>
                </a:cxn>
                <a:cxn ang="0">
                  <a:pos x="10" y="133"/>
                </a:cxn>
                <a:cxn ang="0">
                  <a:pos x="10" y="133"/>
                </a:cxn>
                <a:cxn ang="0">
                  <a:pos x="5" y="133"/>
                </a:cxn>
                <a:cxn ang="0">
                  <a:pos x="5" y="133"/>
                </a:cxn>
                <a:cxn ang="0">
                  <a:pos x="0" y="133"/>
                </a:cxn>
                <a:cxn ang="0">
                  <a:pos x="0" y="133"/>
                </a:cxn>
                <a:cxn ang="0">
                  <a:pos x="0" y="0"/>
                </a:cxn>
              </a:cxnLst>
              <a:rect l="0" t="0" r="r" b="b"/>
              <a:pathLst>
                <a:path w="17" h="134">
                  <a:moveTo>
                    <a:pt x="0" y="0"/>
                  </a:moveTo>
                  <a:lnTo>
                    <a:pt x="0" y="1"/>
                  </a:lnTo>
                  <a:lnTo>
                    <a:pt x="5" y="2"/>
                  </a:lnTo>
                  <a:lnTo>
                    <a:pt x="5" y="2"/>
                  </a:lnTo>
                  <a:lnTo>
                    <a:pt x="10" y="2"/>
                  </a:lnTo>
                  <a:lnTo>
                    <a:pt x="10" y="2"/>
                  </a:lnTo>
                  <a:lnTo>
                    <a:pt x="10" y="3"/>
                  </a:lnTo>
                  <a:lnTo>
                    <a:pt x="16" y="4"/>
                  </a:lnTo>
                  <a:lnTo>
                    <a:pt x="16" y="5"/>
                  </a:lnTo>
                  <a:lnTo>
                    <a:pt x="16" y="132"/>
                  </a:lnTo>
                  <a:lnTo>
                    <a:pt x="16" y="133"/>
                  </a:lnTo>
                  <a:lnTo>
                    <a:pt x="10" y="133"/>
                  </a:lnTo>
                  <a:lnTo>
                    <a:pt x="10" y="133"/>
                  </a:lnTo>
                  <a:lnTo>
                    <a:pt x="10" y="133"/>
                  </a:lnTo>
                  <a:lnTo>
                    <a:pt x="5" y="133"/>
                  </a:lnTo>
                  <a:lnTo>
                    <a:pt x="5" y="133"/>
                  </a:lnTo>
                  <a:lnTo>
                    <a:pt x="0" y="133"/>
                  </a:lnTo>
                  <a:lnTo>
                    <a:pt x="0" y="133"/>
                  </a:lnTo>
                  <a:lnTo>
                    <a:pt x="0" y="0"/>
                  </a:lnTo>
                </a:path>
              </a:pathLst>
            </a:custGeom>
            <a:solidFill>
              <a:srgbClr val="B08030"/>
            </a:solidFill>
            <a:ln w="9525" cap="rnd">
              <a:noFill/>
              <a:round/>
              <a:headEnd/>
              <a:tailEnd/>
            </a:ln>
            <a:effectLst/>
          </p:spPr>
          <p:txBody>
            <a:bodyPr>
              <a:prstTxWarp prst="textNoShape">
                <a:avLst/>
              </a:prstTxWarp>
            </a:bodyPr>
            <a:lstStyle/>
            <a:p>
              <a:endParaRPr lang="en-US"/>
            </a:p>
          </p:txBody>
        </p:sp>
        <p:sp>
          <p:nvSpPr>
            <p:cNvPr id="91" name="Freeform 86"/>
            <p:cNvSpPr>
              <a:spLocks/>
            </p:cNvSpPr>
            <p:nvPr/>
          </p:nvSpPr>
          <p:spPr bwMode="auto">
            <a:xfrm>
              <a:off x="7991475" y="935038"/>
              <a:ext cx="26988" cy="204787"/>
            </a:xfrm>
            <a:custGeom>
              <a:avLst/>
              <a:gdLst/>
              <a:ahLst/>
              <a:cxnLst>
                <a:cxn ang="0">
                  <a:pos x="0" y="0"/>
                </a:cxn>
                <a:cxn ang="0">
                  <a:pos x="0" y="1"/>
                </a:cxn>
                <a:cxn ang="0">
                  <a:pos x="0" y="1"/>
                </a:cxn>
                <a:cxn ang="0">
                  <a:pos x="0" y="2"/>
                </a:cxn>
                <a:cxn ang="0">
                  <a:pos x="0" y="2"/>
                </a:cxn>
                <a:cxn ang="0">
                  <a:pos x="16" y="2"/>
                </a:cxn>
                <a:cxn ang="0">
                  <a:pos x="16" y="3"/>
                </a:cxn>
                <a:cxn ang="0">
                  <a:pos x="16" y="4"/>
                </a:cxn>
                <a:cxn ang="0">
                  <a:pos x="16" y="4"/>
                </a:cxn>
                <a:cxn ang="0">
                  <a:pos x="16" y="127"/>
                </a:cxn>
                <a:cxn ang="0">
                  <a:pos x="16" y="127"/>
                </a:cxn>
                <a:cxn ang="0">
                  <a:pos x="16" y="127"/>
                </a:cxn>
                <a:cxn ang="0">
                  <a:pos x="16" y="127"/>
                </a:cxn>
                <a:cxn ang="0">
                  <a:pos x="0" y="128"/>
                </a:cxn>
                <a:cxn ang="0">
                  <a:pos x="0" y="128"/>
                </a:cxn>
                <a:cxn ang="0">
                  <a:pos x="0" y="128"/>
                </a:cxn>
                <a:cxn ang="0">
                  <a:pos x="0" y="128"/>
                </a:cxn>
                <a:cxn ang="0">
                  <a:pos x="0" y="128"/>
                </a:cxn>
                <a:cxn ang="0">
                  <a:pos x="0" y="0"/>
                </a:cxn>
              </a:cxnLst>
              <a:rect l="0" t="0" r="r" b="b"/>
              <a:pathLst>
                <a:path w="17" h="129">
                  <a:moveTo>
                    <a:pt x="0" y="0"/>
                  </a:moveTo>
                  <a:lnTo>
                    <a:pt x="0" y="1"/>
                  </a:lnTo>
                  <a:lnTo>
                    <a:pt x="0" y="1"/>
                  </a:lnTo>
                  <a:lnTo>
                    <a:pt x="0" y="2"/>
                  </a:lnTo>
                  <a:lnTo>
                    <a:pt x="0" y="2"/>
                  </a:lnTo>
                  <a:lnTo>
                    <a:pt x="16" y="2"/>
                  </a:lnTo>
                  <a:lnTo>
                    <a:pt x="16" y="3"/>
                  </a:lnTo>
                  <a:lnTo>
                    <a:pt x="16" y="4"/>
                  </a:lnTo>
                  <a:lnTo>
                    <a:pt x="16" y="4"/>
                  </a:lnTo>
                  <a:lnTo>
                    <a:pt x="16" y="127"/>
                  </a:lnTo>
                  <a:lnTo>
                    <a:pt x="16" y="127"/>
                  </a:lnTo>
                  <a:lnTo>
                    <a:pt x="16" y="127"/>
                  </a:lnTo>
                  <a:lnTo>
                    <a:pt x="16" y="127"/>
                  </a:lnTo>
                  <a:lnTo>
                    <a:pt x="0" y="128"/>
                  </a:lnTo>
                  <a:lnTo>
                    <a:pt x="0" y="128"/>
                  </a:lnTo>
                  <a:lnTo>
                    <a:pt x="0" y="128"/>
                  </a:lnTo>
                  <a:lnTo>
                    <a:pt x="0" y="128"/>
                  </a:lnTo>
                  <a:lnTo>
                    <a:pt x="0" y="128"/>
                  </a:lnTo>
                  <a:lnTo>
                    <a:pt x="0" y="0"/>
                  </a:lnTo>
                </a:path>
              </a:pathLst>
            </a:custGeom>
            <a:solidFill>
              <a:srgbClr val="B08030"/>
            </a:solidFill>
            <a:ln w="9525" cap="rnd">
              <a:noFill/>
              <a:round/>
              <a:headEnd/>
              <a:tailEnd/>
            </a:ln>
            <a:effectLst/>
          </p:spPr>
          <p:txBody>
            <a:bodyPr>
              <a:prstTxWarp prst="textNoShape">
                <a:avLst/>
              </a:prstTxWarp>
            </a:bodyPr>
            <a:lstStyle/>
            <a:p>
              <a:endParaRPr lang="en-US"/>
            </a:p>
          </p:txBody>
        </p:sp>
        <p:sp>
          <p:nvSpPr>
            <p:cNvPr id="92" name="Freeform 87"/>
            <p:cNvSpPr>
              <a:spLocks/>
            </p:cNvSpPr>
            <p:nvPr/>
          </p:nvSpPr>
          <p:spPr bwMode="auto">
            <a:xfrm>
              <a:off x="8005763" y="941388"/>
              <a:ext cx="26987" cy="196850"/>
            </a:xfrm>
            <a:custGeom>
              <a:avLst/>
              <a:gdLst/>
              <a:ahLst/>
              <a:cxnLst>
                <a:cxn ang="0">
                  <a:pos x="0" y="0"/>
                </a:cxn>
                <a:cxn ang="0">
                  <a:pos x="0" y="1"/>
                </a:cxn>
                <a:cxn ang="0">
                  <a:pos x="5" y="2"/>
                </a:cxn>
                <a:cxn ang="0">
                  <a:pos x="5" y="2"/>
                </a:cxn>
                <a:cxn ang="0">
                  <a:pos x="10" y="2"/>
                </a:cxn>
                <a:cxn ang="0">
                  <a:pos x="10" y="3"/>
                </a:cxn>
                <a:cxn ang="0">
                  <a:pos x="10" y="3"/>
                </a:cxn>
                <a:cxn ang="0">
                  <a:pos x="16" y="4"/>
                </a:cxn>
                <a:cxn ang="0">
                  <a:pos x="16" y="5"/>
                </a:cxn>
                <a:cxn ang="0">
                  <a:pos x="16" y="121"/>
                </a:cxn>
                <a:cxn ang="0">
                  <a:pos x="16" y="121"/>
                </a:cxn>
                <a:cxn ang="0">
                  <a:pos x="10" y="121"/>
                </a:cxn>
                <a:cxn ang="0">
                  <a:pos x="10" y="121"/>
                </a:cxn>
                <a:cxn ang="0">
                  <a:pos x="10" y="121"/>
                </a:cxn>
                <a:cxn ang="0">
                  <a:pos x="5" y="122"/>
                </a:cxn>
                <a:cxn ang="0">
                  <a:pos x="5" y="122"/>
                </a:cxn>
                <a:cxn ang="0">
                  <a:pos x="0" y="122"/>
                </a:cxn>
                <a:cxn ang="0">
                  <a:pos x="0" y="123"/>
                </a:cxn>
                <a:cxn ang="0">
                  <a:pos x="0" y="0"/>
                </a:cxn>
              </a:cxnLst>
              <a:rect l="0" t="0" r="r" b="b"/>
              <a:pathLst>
                <a:path w="17" h="124">
                  <a:moveTo>
                    <a:pt x="0" y="0"/>
                  </a:moveTo>
                  <a:lnTo>
                    <a:pt x="0" y="1"/>
                  </a:lnTo>
                  <a:lnTo>
                    <a:pt x="5" y="2"/>
                  </a:lnTo>
                  <a:lnTo>
                    <a:pt x="5" y="2"/>
                  </a:lnTo>
                  <a:lnTo>
                    <a:pt x="10" y="2"/>
                  </a:lnTo>
                  <a:lnTo>
                    <a:pt x="10" y="3"/>
                  </a:lnTo>
                  <a:lnTo>
                    <a:pt x="10" y="3"/>
                  </a:lnTo>
                  <a:lnTo>
                    <a:pt x="16" y="4"/>
                  </a:lnTo>
                  <a:lnTo>
                    <a:pt x="16" y="5"/>
                  </a:lnTo>
                  <a:lnTo>
                    <a:pt x="16" y="121"/>
                  </a:lnTo>
                  <a:lnTo>
                    <a:pt x="16" y="121"/>
                  </a:lnTo>
                  <a:lnTo>
                    <a:pt x="10" y="121"/>
                  </a:lnTo>
                  <a:lnTo>
                    <a:pt x="10" y="121"/>
                  </a:lnTo>
                  <a:lnTo>
                    <a:pt x="10" y="121"/>
                  </a:lnTo>
                  <a:lnTo>
                    <a:pt x="5" y="122"/>
                  </a:lnTo>
                  <a:lnTo>
                    <a:pt x="5" y="122"/>
                  </a:lnTo>
                  <a:lnTo>
                    <a:pt x="0" y="122"/>
                  </a:lnTo>
                  <a:lnTo>
                    <a:pt x="0" y="123"/>
                  </a:lnTo>
                  <a:lnTo>
                    <a:pt x="0" y="0"/>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93" name="Freeform 88"/>
            <p:cNvSpPr>
              <a:spLocks/>
            </p:cNvSpPr>
            <p:nvPr/>
          </p:nvSpPr>
          <p:spPr bwMode="auto">
            <a:xfrm>
              <a:off x="8021638" y="950913"/>
              <a:ext cx="26987" cy="182562"/>
            </a:xfrm>
            <a:custGeom>
              <a:avLst/>
              <a:gdLst/>
              <a:ahLst/>
              <a:cxnLst>
                <a:cxn ang="0">
                  <a:pos x="0" y="0"/>
                </a:cxn>
                <a:cxn ang="0">
                  <a:pos x="4" y="0"/>
                </a:cxn>
                <a:cxn ang="0">
                  <a:pos x="4" y="1"/>
                </a:cxn>
                <a:cxn ang="0">
                  <a:pos x="4" y="1"/>
                </a:cxn>
                <a:cxn ang="0">
                  <a:pos x="8" y="2"/>
                </a:cxn>
                <a:cxn ang="0">
                  <a:pos x="12" y="2"/>
                </a:cxn>
                <a:cxn ang="0">
                  <a:pos x="12" y="2"/>
                </a:cxn>
                <a:cxn ang="0">
                  <a:pos x="12" y="2"/>
                </a:cxn>
                <a:cxn ang="0">
                  <a:pos x="16" y="3"/>
                </a:cxn>
                <a:cxn ang="0">
                  <a:pos x="16" y="111"/>
                </a:cxn>
                <a:cxn ang="0">
                  <a:pos x="12" y="111"/>
                </a:cxn>
                <a:cxn ang="0">
                  <a:pos x="12" y="112"/>
                </a:cxn>
                <a:cxn ang="0">
                  <a:pos x="12" y="112"/>
                </a:cxn>
                <a:cxn ang="0">
                  <a:pos x="8" y="112"/>
                </a:cxn>
                <a:cxn ang="0">
                  <a:pos x="4" y="112"/>
                </a:cxn>
                <a:cxn ang="0">
                  <a:pos x="4" y="113"/>
                </a:cxn>
                <a:cxn ang="0">
                  <a:pos x="4" y="113"/>
                </a:cxn>
                <a:cxn ang="0">
                  <a:pos x="0" y="114"/>
                </a:cxn>
                <a:cxn ang="0">
                  <a:pos x="0" y="0"/>
                </a:cxn>
              </a:cxnLst>
              <a:rect l="0" t="0" r="r" b="b"/>
              <a:pathLst>
                <a:path w="17" h="115">
                  <a:moveTo>
                    <a:pt x="0" y="0"/>
                  </a:moveTo>
                  <a:lnTo>
                    <a:pt x="4" y="0"/>
                  </a:lnTo>
                  <a:lnTo>
                    <a:pt x="4" y="1"/>
                  </a:lnTo>
                  <a:lnTo>
                    <a:pt x="4" y="1"/>
                  </a:lnTo>
                  <a:lnTo>
                    <a:pt x="8" y="2"/>
                  </a:lnTo>
                  <a:lnTo>
                    <a:pt x="12" y="2"/>
                  </a:lnTo>
                  <a:lnTo>
                    <a:pt x="12" y="2"/>
                  </a:lnTo>
                  <a:lnTo>
                    <a:pt x="12" y="2"/>
                  </a:lnTo>
                  <a:lnTo>
                    <a:pt x="16" y="3"/>
                  </a:lnTo>
                  <a:lnTo>
                    <a:pt x="16" y="111"/>
                  </a:lnTo>
                  <a:lnTo>
                    <a:pt x="12" y="111"/>
                  </a:lnTo>
                  <a:lnTo>
                    <a:pt x="12" y="112"/>
                  </a:lnTo>
                  <a:lnTo>
                    <a:pt x="12" y="112"/>
                  </a:lnTo>
                  <a:lnTo>
                    <a:pt x="8" y="112"/>
                  </a:lnTo>
                  <a:lnTo>
                    <a:pt x="4" y="112"/>
                  </a:lnTo>
                  <a:lnTo>
                    <a:pt x="4" y="113"/>
                  </a:lnTo>
                  <a:lnTo>
                    <a:pt x="4" y="113"/>
                  </a:lnTo>
                  <a:lnTo>
                    <a:pt x="0" y="114"/>
                  </a:lnTo>
                  <a:lnTo>
                    <a:pt x="0" y="0"/>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94" name="Freeform 89"/>
            <p:cNvSpPr>
              <a:spLocks/>
            </p:cNvSpPr>
            <p:nvPr/>
          </p:nvSpPr>
          <p:spPr bwMode="auto">
            <a:xfrm>
              <a:off x="8039100" y="955675"/>
              <a:ext cx="26988" cy="173038"/>
            </a:xfrm>
            <a:custGeom>
              <a:avLst/>
              <a:gdLst/>
              <a:ahLst/>
              <a:cxnLst>
                <a:cxn ang="0">
                  <a:pos x="0" y="0"/>
                </a:cxn>
                <a:cxn ang="0">
                  <a:pos x="0" y="0"/>
                </a:cxn>
                <a:cxn ang="0">
                  <a:pos x="0" y="1"/>
                </a:cxn>
                <a:cxn ang="0">
                  <a:pos x="8" y="1"/>
                </a:cxn>
                <a:cxn ang="0">
                  <a:pos x="8" y="2"/>
                </a:cxn>
                <a:cxn ang="0">
                  <a:pos x="8" y="2"/>
                </a:cxn>
                <a:cxn ang="0">
                  <a:pos x="16" y="2"/>
                </a:cxn>
                <a:cxn ang="0">
                  <a:pos x="16" y="2"/>
                </a:cxn>
                <a:cxn ang="0">
                  <a:pos x="16" y="3"/>
                </a:cxn>
                <a:cxn ang="0">
                  <a:pos x="16" y="105"/>
                </a:cxn>
                <a:cxn ang="0">
                  <a:pos x="16" y="105"/>
                </a:cxn>
                <a:cxn ang="0">
                  <a:pos x="16" y="106"/>
                </a:cxn>
                <a:cxn ang="0">
                  <a:pos x="8" y="106"/>
                </a:cxn>
                <a:cxn ang="0">
                  <a:pos x="8" y="106"/>
                </a:cxn>
                <a:cxn ang="0">
                  <a:pos x="8" y="106"/>
                </a:cxn>
                <a:cxn ang="0">
                  <a:pos x="0" y="107"/>
                </a:cxn>
                <a:cxn ang="0">
                  <a:pos x="0" y="107"/>
                </a:cxn>
                <a:cxn ang="0">
                  <a:pos x="0" y="108"/>
                </a:cxn>
                <a:cxn ang="0">
                  <a:pos x="0" y="0"/>
                </a:cxn>
              </a:cxnLst>
              <a:rect l="0" t="0" r="r" b="b"/>
              <a:pathLst>
                <a:path w="17" h="109">
                  <a:moveTo>
                    <a:pt x="0" y="0"/>
                  </a:moveTo>
                  <a:lnTo>
                    <a:pt x="0" y="0"/>
                  </a:lnTo>
                  <a:lnTo>
                    <a:pt x="0" y="1"/>
                  </a:lnTo>
                  <a:lnTo>
                    <a:pt x="8" y="1"/>
                  </a:lnTo>
                  <a:lnTo>
                    <a:pt x="8" y="2"/>
                  </a:lnTo>
                  <a:lnTo>
                    <a:pt x="8" y="2"/>
                  </a:lnTo>
                  <a:lnTo>
                    <a:pt x="16" y="2"/>
                  </a:lnTo>
                  <a:lnTo>
                    <a:pt x="16" y="2"/>
                  </a:lnTo>
                  <a:lnTo>
                    <a:pt x="16" y="3"/>
                  </a:lnTo>
                  <a:lnTo>
                    <a:pt x="16" y="105"/>
                  </a:lnTo>
                  <a:lnTo>
                    <a:pt x="16" y="105"/>
                  </a:lnTo>
                  <a:lnTo>
                    <a:pt x="16" y="106"/>
                  </a:lnTo>
                  <a:lnTo>
                    <a:pt x="8" y="106"/>
                  </a:lnTo>
                  <a:lnTo>
                    <a:pt x="8" y="106"/>
                  </a:lnTo>
                  <a:lnTo>
                    <a:pt x="8" y="106"/>
                  </a:lnTo>
                  <a:lnTo>
                    <a:pt x="0" y="107"/>
                  </a:lnTo>
                  <a:lnTo>
                    <a:pt x="0" y="107"/>
                  </a:lnTo>
                  <a:lnTo>
                    <a:pt x="0" y="108"/>
                  </a:lnTo>
                  <a:lnTo>
                    <a:pt x="0" y="0"/>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95" name="Freeform 90"/>
            <p:cNvSpPr>
              <a:spLocks/>
            </p:cNvSpPr>
            <p:nvPr/>
          </p:nvSpPr>
          <p:spPr bwMode="auto">
            <a:xfrm>
              <a:off x="8054975" y="962025"/>
              <a:ext cx="26988" cy="160338"/>
            </a:xfrm>
            <a:custGeom>
              <a:avLst/>
              <a:gdLst/>
              <a:ahLst/>
              <a:cxnLst>
                <a:cxn ang="0">
                  <a:pos x="0" y="0"/>
                </a:cxn>
                <a:cxn ang="0">
                  <a:pos x="0" y="0"/>
                </a:cxn>
                <a:cxn ang="0">
                  <a:pos x="5" y="0"/>
                </a:cxn>
                <a:cxn ang="0">
                  <a:pos x="5" y="1"/>
                </a:cxn>
                <a:cxn ang="0">
                  <a:pos x="10" y="1"/>
                </a:cxn>
                <a:cxn ang="0">
                  <a:pos x="10" y="2"/>
                </a:cxn>
                <a:cxn ang="0">
                  <a:pos x="10" y="2"/>
                </a:cxn>
                <a:cxn ang="0">
                  <a:pos x="16" y="2"/>
                </a:cxn>
                <a:cxn ang="0">
                  <a:pos x="16" y="2"/>
                </a:cxn>
                <a:cxn ang="0">
                  <a:pos x="16" y="95"/>
                </a:cxn>
                <a:cxn ang="0">
                  <a:pos x="16" y="96"/>
                </a:cxn>
                <a:cxn ang="0">
                  <a:pos x="10" y="97"/>
                </a:cxn>
                <a:cxn ang="0">
                  <a:pos x="10" y="97"/>
                </a:cxn>
                <a:cxn ang="0">
                  <a:pos x="10" y="98"/>
                </a:cxn>
                <a:cxn ang="0">
                  <a:pos x="5" y="98"/>
                </a:cxn>
                <a:cxn ang="0">
                  <a:pos x="5" y="98"/>
                </a:cxn>
                <a:cxn ang="0">
                  <a:pos x="0" y="99"/>
                </a:cxn>
                <a:cxn ang="0">
                  <a:pos x="0" y="100"/>
                </a:cxn>
                <a:cxn ang="0">
                  <a:pos x="0" y="0"/>
                </a:cxn>
              </a:cxnLst>
              <a:rect l="0" t="0" r="r" b="b"/>
              <a:pathLst>
                <a:path w="17" h="101">
                  <a:moveTo>
                    <a:pt x="0" y="0"/>
                  </a:moveTo>
                  <a:lnTo>
                    <a:pt x="0" y="0"/>
                  </a:lnTo>
                  <a:lnTo>
                    <a:pt x="5" y="0"/>
                  </a:lnTo>
                  <a:lnTo>
                    <a:pt x="5" y="1"/>
                  </a:lnTo>
                  <a:lnTo>
                    <a:pt x="10" y="1"/>
                  </a:lnTo>
                  <a:lnTo>
                    <a:pt x="10" y="2"/>
                  </a:lnTo>
                  <a:lnTo>
                    <a:pt x="10" y="2"/>
                  </a:lnTo>
                  <a:lnTo>
                    <a:pt x="16" y="2"/>
                  </a:lnTo>
                  <a:lnTo>
                    <a:pt x="16" y="2"/>
                  </a:lnTo>
                  <a:lnTo>
                    <a:pt x="16" y="95"/>
                  </a:lnTo>
                  <a:lnTo>
                    <a:pt x="16" y="96"/>
                  </a:lnTo>
                  <a:lnTo>
                    <a:pt x="10" y="97"/>
                  </a:lnTo>
                  <a:lnTo>
                    <a:pt x="10" y="97"/>
                  </a:lnTo>
                  <a:lnTo>
                    <a:pt x="10" y="98"/>
                  </a:lnTo>
                  <a:lnTo>
                    <a:pt x="5" y="98"/>
                  </a:lnTo>
                  <a:lnTo>
                    <a:pt x="5" y="98"/>
                  </a:lnTo>
                  <a:lnTo>
                    <a:pt x="0" y="99"/>
                  </a:lnTo>
                  <a:lnTo>
                    <a:pt x="0" y="100"/>
                  </a:lnTo>
                  <a:lnTo>
                    <a:pt x="0" y="0"/>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96" name="Freeform 91"/>
            <p:cNvSpPr>
              <a:spLocks/>
            </p:cNvSpPr>
            <p:nvPr/>
          </p:nvSpPr>
          <p:spPr bwMode="auto">
            <a:xfrm>
              <a:off x="8070850" y="963613"/>
              <a:ext cx="26988" cy="152400"/>
            </a:xfrm>
            <a:custGeom>
              <a:avLst/>
              <a:gdLst/>
              <a:ahLst/>
              <a:cxnLst>
                <a:cxn ang="0">
                  <a:pos x="0" y="0"/>
                </a:cxn>
                <a:cxn ang="0">
                  <a:pos x="0" y="0"/>
                </a:cxn>
                <a:cxn ang="0">
                  <a:pos x="5" y="0"/>
                </a:cxn>
                <a:cxn ang="0">
                  <a:pos x="5" y="1"/>
                </a:cxn>
                <a:cxn ang="0">
                  <a:pos x="5" y="1"/>
                </a:cxn>
                <a:cxn ang="0">
                  <a:pos x="10" y="1"/>
                </a:cxn>
                <a:cxn ang="0">
                  <a:pos x="10" y="1"/>
                </a:cxn>
                <a:cxn ang="0">
                  <a:pos x="16" y="2"/>
                </a:cxn>
                <a:cxn ang="0">
                  <a:pos x="16" y="2"/>
                </a:cxn>
                <a:cxn ang="0">
                  <a:pos x="16" y="91"/>
                </a:cxn>
                <a:cxn ang="0">
                  <a:pos x="16" y="92"/>
                </a:cxn>
                <a:cxn ang="0">
                  <a:pos x="10" y="92"/>
                </a:cxn>
                <a:cxn ang="0">
                  <a:pos x="10" y="93"/>
                </a:cxn>
                <a:cxn ang="0">
                  <a:pos x="5" y="93"/>
                </a:cxn>
                <a:cxn ang="0">
                  <a:pos x="5" y="93"/>
                </a:cxn>
                <a:cxn ang="0">
                  <a:pos x="5" y="94"/>
                </a:cxn>
                <a:cxn ang="0">
                  <a:pos x="0" y="95"/>
                </a:cxn>
                <a:cxn ang="0">
                  <a:pos x="0" y="95"/>
                </a:cxn>
                <a:cxn ang="0">
                  <a:pos x="0" y="0"/>
                </a:cxn>
              </a:cxnLst>
              <a:rect l="0" t="0" r="r" b="b"/>
              <a:pathLst>
                <a:path w="17" h="96">
                  <a:moveTo>
                    <a:pt x="0" y="0"/>
                  </a:moveTo>
                  <a:lnTo>
                    <a:pt x="0" y="0"/>
                  </a:lnTo>
                  <a:lnTo>
                    <a:pt x="5" y="0"/>
                  </a:lnTo>
                  <a:lnTo>
                    <a:pt x="5" y="1"/>
                  </a:lnTo>
                  <a:lnTo>
                    <a:pt x="5" y="1"/>
                  </a:lnTo>
                  <a:lnTo>
                    <a:pt x="10" y="1"/>
                  </a:lnTo>
                  <a:lnTo>
                    <a:pt x="10" y="1"/>
                  </a:lnTo>
                  <a:lnTo>
                    <a:pt x="16" y="2"/>
                  </a:lnTo>
                  <a:lnTo>
                    <a:pt x="16" y="2"/>
                  </a:lnTo>
                  <a:lnTo>
                    <a:pt x="16" y="91"/>
                  </a:lnTo>
                  <a:lnTo>
                    <a:pt x="16" y="92"/>
                  </a:lnTo>
                  <a:lnTo>
                    <a:pt x="10" y="92"/>
                  </a:lnTo>
                  <a:lnTo>
                    <a:pt x="10" y="93"/>
                  </a:lnTo>
                  <a:lnTo>
                    <a:pt x="5" y="93"/>
                  </a:lnTo>
                  <a:lnTo>
                    <a:pt x="5" y="93"/>
                  </a:lnTo>
                  <a:lnTo>
                    <a:pt x="5" y="94"/>
                  </a:lnTo>
                  <a:lnTo>
                    <a:pt x="0" y="95"/>
                  </a:lnTo>
                  <a:lnTo>
                    <a:pt x="0" y="95"/>
                  </a:lnTo>
                  <a:lnTo>
                    <a:pt x="0" y="0"/>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97" name="Freeform 92"/>
            <p:cNvSpPr>
              <a:spLocks/>
            </p:cNvSpPr>
            <p:nvPr/>
          </p:nvSpPr>
          <p:spPr bwMode="auto">
            <a:xfrm>
              <a:off x="8086725" y="966788"/>
              <a:ext cx="26988" cy="142875"/>
            </a:xfrm>
            <a:custGeom>
              <a:avLst/>
              <a:gdLst/>
              <a:ahLst/>
              <a:cxnLst>
                <a:cxn ang="0">
                  <a:pos x="0" y="0"/>
                </a:cxn>
                <a:cxn ang="0">
                  <a:pos x="0" y="0"/>
                </a:cxn>
                <a:cxn ang="0">
                  <a:pos x="0" y="0"/>
                </a:cxn>
                <a:cxn ang="0">
                  <a:pos x="8" y="0"/>
                </a:cxn>
                <a:cxn ang="0">
                  <a:pos x="8" y="0"/>
                </a:cxn>
                <a:cxn ang="0">
                  <a:pos x="8" y="0"/>
                </a:cxn>
                <a:cxn ang="0">
                  <a:pos x="16" y="0"/>
                </a:cxn>
                <a:cxn ang="0">
                  <a:pos x="16" y="0"/>
                </a:cxn>
                <a:cxn ang="0">
                  <a:pos x="16" y="0"/>
                </a:cxn>
                <a:cxn ang="0">
                  <a:pos x="16" y="84"/>
                </a:cxn>
                <a:cxn ang="0">
                  <a:pos x="16" y="85"/>
                </a:cxn>
                <a:cxn ang="0">
                  <a:pos x="16" y="85"/>
                </a:cxn>
                <a:cxn ang="0">
                  <a:pos x="8" y="86"/>
                </a:cxn>
                <a:cxn ang="0">
                  <a:pos x="8" y="87"/>
                </a:cxn>
                <a:cxn ang="0">
                  <a:pos x="8" y="87"/>
                </a:cxn>
                <a:cxn ang="0">
                  <a:pos x="0" y="87"/>
                </a:cxn>
                <a:cxn ang="0">
                  <a:pos x="0" y="88"/>
                </a:cxn>
                <a:cxn ang="0">
                  <a:pos x="0" y="89"/>
                </a:cxn>
                <a:cxn ang="0">
                  <a:pos x="0" y="0"/>
                </a:cxn>
              </a:cxnLst>
              <a:rect l="0" t="0" r="r" b="b"/>
              <a:pathLst>
                <a:path w="17" h="90">
                  <a:moveTo>
                    <a:pt x="0" y="0"/>
                  </a:moveTo>
                  <a:lnTo>
                    <a:pt x="0" y="0"/>
                  </a:lnTo>
                  <a:lnTo>
                    <a:pt x="0" y="0"/>
                  </a:lnTo>
                  <a:lnTo>
                    <a:pt x="8" y="0"/>
                  </a:lnTo>
                  <a:lnTo>
                    <a:pt x="8" y="0"/>
                  </a:lnTo>
                  <a:lnTo>
                    <a:pt x="8" y="0"/>
                  </a:lnTo>
                  <a:lnTo>
                    <a:pt x="16" y="0"/>
                  </a:lnTo>
                  <a:lnTo>
                    <a:pt x="16" y="0"/>
                  </a:lnTo>
                  <a:lnTo>
                    <a:pt x="16" y="0"/>
                  </a:lnTo>
                  <a:lnTo>
                    <a:pt x="16" y="84"/>
                  </a:lnTo>
                  <a:lnTo>
                    <a:pt x="16" y="85"/>
                  </a:lnTo>
                  <a:lnTo>
                    <a:pt x="16" y="85"/>
                  </a:lnTo>
                  <a:lnTo>
                    <a:pt x="8" y="86"/>
                  </a:lnTo>
                  <a:lnTo>
                    <a:pt x="8" y="87"/>
                  </a:lnTo>
                  <a:lnTo>
                    <a:pt x="8" y="87"/>
                  </a:lnTo>
                  <a:lnTo>
                    <a:pt x="0" y="87"/>
                  </a:lnTo>
                  <a:lnTo>
                    <a:pt x="0" y="88"/>
                  </a:lnTo>
                  <a:lnTo>
                    <a:pt x="0" y="89"/>
                  </a:lnTo>
                  <a:lnTo>
                    <a:pt x="0" y="0"/>
                  </a:lnTo>
                </a:path>
              </a:pathLst>
            </a:custGeom>
            <a:solidFill>
              <a:srgbClr val="C09030"/>
            </a:solidFill>
            <a:ln w="9525" cap="rnd">
              <a:noFill/>
              <a:round/>
              <a:headEnd/>
              <a:tailEnd/>
            </a:ln>
            <a:effectLst/>
          </p:spPr>
          <p:txBody>
            <a:bodyPr>
              <a:prstTxWarp prst="textNoShape">
                <a:avLst/>
              </a:prstTxWarp>
            </a:bodyPr>
            <a:lstStyle/>
            <a:p>
              <a:endParaRPr lang="en-US"/>
            </a:p>
          </p:txBody>
        </p:sp>
        <p:sp>
          <p:nvSpPr>
            <p:cNvPr id="98" name="Freeform 93"/>
            <p:cNvSpPr>
              <a:spLocks/>
            </p:cNvSpPr>
            <p:nvPr/>
          </p:nvSpPr>
          <p:spPr bwMode="auto">
            <a:xfrm>
              <a:off x="8104188" y="966788"/>
              <a:ext cx="26987" cy="133350"/>
            </a:xfrm>
            <a:custGeom>
              <a:avLst/>
              <a:gdLst/>
              <a:ahLst/>
              <a:cxnLst>
                <a:cxn ang="0">
                  <a:pos x="0" y="0"/>
                </a:cxn>
                <a:cxn ang="0">
                  <a:pos x="0" y="0"/>
                </a:cxn>
                <a:cxn ang="0">
                  <a:pos x="5" y="0"/>
                </a:cxn>
                <a:cxn ang="0">
                  <a:pos x="5" y="0"/>
                </a:cxn>
                <a:cxn ang="0">
                  <a:pos x="10" y="0"/>
                </a:cxn>
                <a:cxn ang="0">
                  <a:pos x="10" y="0"/>
                </a:cxn>
                <a:cxn ang="0">
                  <a:pos x="10" y="0"/>
                </a:cxn>
                <a:cxn ang="0">
                  <a:pos x="16" y="0"/>
                </a:cxn>
                <a:cxn ang="0">
                  <a:pos x="16" y="0"/>
                </a:cxn>
                <a:cxn ang="0">
                  <a:pos x="16" y="78"/>
                </a:cxn>
                <a:cxn ang="0">
                  <a:pos x="16" y="78"/>
                </a:cxn>
                <a:cxn ang="0">
                  <a:pos x="10" y="79"/>
                </a:cxn>
                <a:cxn ang="0">
                  <a:pos x="10" y="80"/>
                </a:cxn>
                <a:cxn ang="0">
                  <a:pos x="10" y="81"/>
                </a:cxn>
                <a:cxn ang="0">
                  <a:pos x="5" y="81"/>
                </a:cxn>
                <a:cxn ang="0">
                  <a:pos x="5" y="81"/>
                </a:cxn>
                <a:cxn ang="0">
                  <a:pos x="0" y="82"/>
                </a:cxn>
                <a:cxn ang="0">
                  <a:pos x="0" y="83"/>
                </a:cxn>
                <a:cxn ang="0">
                  <a:pos x="0" y="0"/>
                </a:cxn>
              </a:cxnLst>
              <a:rect l="0" t="0" r="r" b="b"/>
              <a:pathLst>
                <a:path w="17" h="84">
                  <a:moveTo>
                    <a:pt x="0" y="0"/>
                  </a:moveTo>
                  <a:lnTo>
                    <a:pt x="0" y="0"/>
                  </a:lnTo>
                  <a:lnTo>
                    <a:pt x="5" y="0"/>
                  </a:lnTo>
                  <a:lnTo>
                    <a:pt x="5" y="0"/>
                  </a:lnTo>
                  <a:lnTo>
                    <a:pt x="10" y="0"/>
                  </a:lnTo>
                  <a:lnTo>
                    <a:pt x="10" y="0"/>
                  </a:lnTo>
                  <a:lnTo>
                    <a:pt x="10" y="0"/>
                  </a:lnTo>
                  <a:lnTo>
                    <a:pt x="16" y="0"/>
                  </a:lnTo>
                  <a:lnTo>
                    <a:pt x="16" y="0"/>
                  </a:lnTo>
                  <a:lnTo>
                    <a:pt x="16" y="78"/>
                  </a:lnTo>
                  <a:lnTo>
                    <a:pt x="16" y="78"/>
                  </a:lnTo>
                  <a:lnTo>
                    <a:pt x="10" y="79"/>
                  </a:lnTo>
                  <a:lnTo>
                    <a:pt x="10" y="80"/>
                  </a:lnTo>
                  <a:lnTo>
                    <a:pt x="10" y="81"/>
                  </a:lnTo>
                  <a:lnTo>
                    <a:pt x="5" y="81"/>
                  </a:lnTo>
                  <a:lnTo>
                    <a:pt x="5" y="81"/>
                  </a:lnTo>
                  <a:lnTo>
                    <a:pt x="0" y="82"/>
                  </a:lnTo>
                  <a:lnTo>
                    <a:pt x="0" y="83"/>
                  </a:lnTo>
                  <a:lnTo>
                    <a:pt x="0" y="0"/>
                  </a:lnTo>
                </a:path>
              </a:pathLst>
            </a:custGeom>
            <a:solidFill>
              <a:srgbClr val="C0A030"/>
            </a:solidFill>
            <a:ln w="9525" cap="rnd">
              <a:noFill/>
              <a:round/>
              <a:headEnd/>
              <a:tailEnd/>
            </a:ln>
            <a:effectLst/>
          </p:spPr>
          <p:txBody>
            <a:bodyPr>
              <a:prstTxWarp prst="textNoShape">
                <a:avLst/>
              </a:prstTxWarp>
            </a:bodyPr>
            <a:lstStyle/>
            <a:p>
              <a:endParaRPr lang="en-US"/>
            </a:p>
          </p:txBody>
        </p:sp>
        <p:sp>
          <p:nvSpPr>
            <p:cNvPr id="99" name="Freeform 94"/>
            <p:cNvSpPr>
              <a:spLocks/>
            </p:cNvSpPr>
            <p:nvPr/>
          </p:nvSpPr>
          <p:spPr bwMode="auto">
            <a:xfrm>
              <a:off x="8120063" y="962025"/>
              <a:ext cx="26987" cy="130175"/>
            </a:xfrm>
            <a:custGeom>
              <a:avLst/>
              <a:gdLst/>
              <a:ahLst/>
              <a:cxnLst>
                <a:cxn ang="0">
                  <a:pos x="0" y="2"/>
                </a:cxn>
                <a:cxn ang="0">
                  <a:pos x="0" y="2"/>
                </a:cxn>
                <a:cxn ang="0">
                  <a:pos x="5" y="2"/>
                </a:cxn>
                <a:cxn ang="0">
                  <a:pos x="5" y="2"/>
                </a:cxn>
                <a:cxn ang="0">
                  <a:pos x="5" y="1"/>
                </a:cxn>
                <a:cxn ang="0">
                  <a:pos x="10" y="1"/>
                </a:cxn>
                <a:cxn ang="0">
                  <a:pos x="10" y="1"/>
                </a:cxn>
                <a:cxn ang="0">
                  <a:pos x="16" y="0"/>
                </a:cxn>
                <a:cxn ang="0">
                  <a:pos x="16" y="0"/>
                </a:cxn>
                <a:cxn ang="0">
                  <a:pos x="16" y="76"/>
                </a:cxn>
                <a:cxn ang="0">
                  <a:pos x="16" y="76"/>
                </a:cxn>
                <a:cxn ang="0">
                  <a:pos x="10" y="76"/>
                </a:cxn>
                <a:cxn ang="0">
                  <a:pos x="10" y="77"/>
                </a:cxn>
                <a:cxn ang="0">
                  <a:pos x="5" y="78"/>
                </a:cxn>
                <a:cxn ang="0">
                  <a:pos x="5" y="79"/>
                </a:cxn>
                <a:cxn ang="0">
                  <a:pos x="5" y="79"/>
                </a:cxn>
                <a:cxn ang="0">
                  <a:pos x="0" y="80"/>
                </a:cxn>
                <a:cxn ang="0">
                  <a:pos x="0" y="81"/>
                </a:cxn>
                <a:cxn ang="0">
                  <a:pos x="0" y="2"/>
                </a:cxn>
              </a:cxnLst>
              <a:rect l="0" t="0" r="r" b="b"/>
              <a:pathLst>
                <a:path w="17" h="82">
                  <a:moveTo>
                    <a:pt x="0" y="2"/>
                  </a:moveTo>
                  <a:lnTo>
                    <a:pt x="0" y="2"/>
                  </a:lnTo>
                  <a:lnTo>
                    <a:pt x="5" y="2"/>
                  </a:lnTo>
                  <a:lnTo>
                    <a:pt x="5" y="2"/>
                  </a:lnTo>
                  <a:lnTo>
                    <a:pt x="5" y="1"/>
                  </a:lnTo>
                  <a:lnTo>
                    <a:pt x="10" y="1"/>
                  </a:lnTo>
                  <a:lnTo>
                    <a:pt x="10" y="1"/>
                  </a:lnTo>
                  <a:lnTo>
                    <a:pt x="16" y="0"/>
                  </a:lnTo>
                  <a:lnTo>
                    <a:pt x="16" y="0"/>
                  </a:lnTo>
                  <a:lnTo>
                    <a:pt x="16" y="76"/>
                  </a:lnTo>
                  <a:lnTo>
                    <a:pt x="16" y="76"/>
                  </a:lnTo>
                  <a:lnTo>
                    <a:pt x="10" y="76"/>
                  </a:lnTo>
                  <a:lnTo>
                    <a:pt x="10" y="77"/>
                  </a:lnTo>
                  <a:lnTo>
                    <a:pt x="5" y="78"/>
                  </a:lnTo>
                  <a:lnTo>
                    <a:pt x="5" y="79"/>
                  </a:lnTo>
                  <a:lnTo>
                    <a:pt x="5" y="79"/>
                  </a:lnTo>
                  <a:lnTo>
                    <a:pt x="0" y="80"/>
                  </a:lnTo>
                  <a:lnTo>
                    <a:pt x="0" y="81"/>
                  </a:lnTo>
                  <a:lnTo>
                    <a:pt x="0" y="2"/>
                  </a:lnTo>
                </a:path>
              </a:pathLst>
            </a:custGeom>
            <a:solidFill>
              <a:srgbClr val="D0A030"/>
            </a:solidFill>
            <a:ln w="9525" cap="rnd">
              <a:noFill/>
              <a:round/>
              <a:headEnd/>
              <a:tailEnd/>
            </a:ln>
            <a:effectLst/>
          </p:spPr>
          <p:txBody>
            <a:bodyPr>
              <a:prstTxWarp prst="textNoShape">
                <a:avLst/>
              </a:prstTxWarp>
            </a:bodyPr>
            <a:lstStyle/>
            <a:p>
              <a:endParaRPr lang="en-US"/>
            </a:p>
          </p:txBody>
        </p:sp>
        <p:sp>
          <p:nvSpPr>
            <p:cNvPr id="100" name="Freeform 95"/>
            <p:cNvSpPr>
              <a:spLocks/>
            </p:cNvSpPr>
            <p:nvPr/>
          </p:nvSpPr>
          <p:spPr bwMode="auto">
            <a:xfrm>
              <a:off x="8137525" y="957263"/>
              <a:ext cx="26988" cy="127000"/>
            </a:xfrm>
            <a:custGeom>
              <a:avLst/>
              <a:gdLst/>
              <a:ahLst/>
              <a:cxnLst>
                <a:cxn ang="0">
                  <a:pos x="0" y="4"/>
                </a:cxn>
                <a:cxn ang="0">
                  <a:pos x="0" y="3"/>
                </a:cxn>
                <a:cxn ang="0">
                  <a:pos x="0" y="3"/>
                </a:cxn>
                <a:cxn ang="0">
                  <a:pos x="8" y="2"/>
                </a:cxn>
                <a:cxn ang="0">
                  <a:pos x="8" y="2"/>
                </a:cxn>
                <a:cxn ang="0">
                  <a:pos x="8" y="2"/>
                </a:cxn>
                <a:cxn ang="0">
                  <a:pos x="16" y="1"/>
                </a:cxn>
                <a:cxn ang="0">
                  <a:pos x="16" y="0"/>
                </a:cxn>
                <a:cxn ang="0">
                  <a:pos x="16" y="0"/>
                </a:cxn>
                <a:cxn ang="0">
                  <a:pos x="16" y="74"/>
                </a:cxn>
                <a:cxn ang="0">
                  <a:pos x="16" y="74"/>
                </a:cxn>
                <a:cxn ang="0">
                  <a:pos x="16" y="75"/>
                </a:cxn>
                <a:cxn ang="0">
                  <a:pos x="8" y="75"/>
                </a:cxn>
                <a:cxn ang="0">
                  <a:pos x="8" y="76"/>
                </a:cxn>
                <a:cxn ang="0">
                  <a:pos x="8" y="77"/>
                </a:cxn>
                <a:cxn ang="0">
                  <a:pos x="0" y="77"/>
                </a:cxn>
                <a:cxn ang="0">
                  <a:pos x="0" y="78"/>
                </a:cxn>
                <a:cxn ang="0">
                  <a:pos x="0" y="79"/>
                </a:cxn>
                <a:cxn ang="0">
                  <a:pos x="0" y="4"/>
                </a:cxn>
              </a:cxnLst>
              <a:rect l="0" t="0" r="r" b="b"/>
              <a:pathLst>
                <a:path w="17" h="80">
                  <a:moveTo>
                    <a:pt x="0" y="4"/>
                  </a:moveTo>
                  <a:lnTo>
                    <a:pt x="0" y="3"/>
                  </a:lnTo>
                  <a:lnTo>
                    <a:pt x="0" y="3"/>
                  </a:lnTo>
                  <a:lnTo>
                    <a:pt x="8" y="2"/>
                  </a:lnTo>
                  <a:lnTo>
                    <a:pt x="8" y="2"/>
                  </a:lnTo>
                  <a:lnTo>
                    <a:pt x="8" y="2"/>
                  </a:lnTo>
                  <a:lnTo>
                    <a:pt x="16" y="1"/>
                  </a:lnTo>
                  <a:lnTo>
                    <a:pt x="16" y="0"/>
                  </a:lnTo>
                  <a:lnTo>
                    <a:pt x="16" y="0"/>
                  </a:lnTo>
                  <a:lnTo>
                    <a:pt x="16" y="74"/>
                  </a:lnTo>
                  <a:lnTo>
                    <a:pt x="16" y="74"/>
                  </a:lnTo>
                  <a:lnTo>
                    <a:pt x="16" y="75"/>
                  </a:lnTo>
                  <a:lnTo>
                    <a:pt x="8" y="75"/>
                  </a:lnTo>
                  <a:lnTo>
                    <a:pt x="8" y="76"/>
                  </a:lnTo>
                  <a:lnTo>
                    <a:pt x="8" y="77"/>
                  </a:lnTo>
                  <a:lnTo>
                    <a:pt x="0" y="77"/>
                  </a:lnTo>
                  <a:lnTo>
                    <a:pt x="0" y="78"/>
                  </a:lnTo>
                  <a:lnTo>
                    <a:pt x="0" y="79"/>
                  </a:lnTo>
                  <a:lnTo>
                    <a:pt x="0" y="4"/>
                  </a:lnTo>
                </a:path>
              </a:pathLst>
            </a:custGeom>
            <a:solidFill>
              <a:srgbClr val="E0A030"/>
            </a:solidFill>
            <a:ln w="9525" cap="rnd">
              <a:noFill/>
              <a:round/>
              <a:headEnd/>
              <a:tailEnd/>
            </a:ln>
            <a:effectLst/>
          </p:spPr>
          <p:txBody>
            <a:bodyPr>
              <a:prstTxWarp prst="textNoShape">
                <a:avLst/>
              </a:prstTxWarp>
            </a:bodyPr>
            <a:lstStyle/>
            <a:p>
              <a:endParaRPr lang="en-US"/>
            </a:p>
          </p:txBody>
        </p:sp>
        <p:sp>
          <p:nvSpPr>
            <p:cNvPr id="101" name="Freeform 96"/>
            <p:cNvSpPr>
              <a:spLocks/>
            </p:cNvSpPr>
            <p:nvPr/>
          </p:nvSpPr>
          <p:spPr bwMode="auto">
            <a:xfrm>
              <a:off x="8151813" y="942975"/>
              <a:ext cx="26987" cy="131763"/>
            </a:xfrm>
            <a:custGeom>
              <a:avLst/>
              <a:gdLst/>
              <a:ahLst/>
              <a:cxnLst>
                <a:cxn ang="0">
                  <a:pos x="0" y="8"/>
                </a:cxn>
                <a:cxn ang="0">
                  <a:pos x="0" y="7"/>
                </a:cxn>
                <a:cxn ang="0">
                  <a:pos x="4" y="6"/>
                </a:cxn>
                <a:cxn ang="0">
                  <a:pos x="4" y="5"/>
                </a:cxn>
                <a:cxn ang="0">
                  <a:pos x="8" y="5"/>
                </a:cxn>
                <a:cxn ang="0">
                  <a:pos x="8" y="4"/>
                </a:cxn>
                <a:cxn ang="0">
                  <a:pos x="12" y="3"/>
                </a:cxn>
                <a:cxn ang="0">
                  <a:pos x="12" y="2"/>
                </a:cxn>
                <a:cxn ang="0">
                  <a:pos x="16" y="2"/>
                </a:cxn>
                <a:cxn ang="0">
                  <a:pos x="16" y="0"/>
                </a:cxn>
                <a:cxn ang="0">
                  <a:pos x="16" y="77"/>
                </a:cxn>
                <a:cxn ang="0">
                  <a:pos x="16" y="77"/>
                </a:cxn>
                <a:cxn ang="0">
                  <a:pos x="12" y="77"/>
                </a:cxn>
                <a:cxn ang="0">
                  <a:pos x="12" y="78"/>
                </a:cxn>
                <a:cxn ang="0">
                  <a:pos x="8" y="79"/>
                </a:cxn>
                <a:cxn ang="0">
                  <a:pos x="8" y="80"/>
                </a:cxn>
                <a:cxn ang="0">
                  <a:pos x="4" y="80"/>
                </a:cxn>
                <a:cxn ang="0">
                  <a:pos x="4" y="80"/>
                </a:cxn>
                <a:cxn ang="0">
                  <a:pos x="0" y="81"/>
                </a:cxn>
                <a:cxn ang="0">
                  <a:pos x="0" y="82"/>
                </a:cxn>
                <a:cxn ang="0">
                  <a:pos x="0" y="82"/>
                </a:cxn>
                <a:cxn ang="0">
                  <a:pos x="0" y="8"/>
                </a:cxn>
              </a:cxnLst>
              <a:rect l="0" t="0" r="r" b="b"/>
              <a:pathLst>
                <a:path w="17" h="83">
                  <a:moveTo>
                    <a:pt x="0" y="8"/>
                  </a:moveTo>
                  <a:lnTo>
                    <a:pt x="0" y="7"/>
                  </a:lnTo>
                  <a:lnTo>
                    <a:pt x="4" y="6"/>
                  </a:lnTo>
                  <a:lnTo>
                    <a:pt x="4" y="5"/>
                  </a:lnTo>
                  <a:lnTo>
                    <a:pt x="8" y="5"/>
                  </a:lnTo>
                  <a:lnTo>
                    <a:pt x="8" y="4"/>
                  </a:lnTo>
                  <a:lnTo>
                    <a:pt x="12" y="3"/>
                  </a:lnTo>
                  <a:lnTo>
                    <a:pt x="12" y="2"/>
                  </a:lnTo>
                  <a:lnTo>
                    <a:pt x="16" y="2"/>
                  </a:lnTo>
                  <a:lnTo>
                    <a:pt x="16" y="0"/>
                  </a:lnTo>
                  <a:lnTo>
                    <a:pt x="16" y="77"/>
                  </a:lnTo>
                  <a:lnTo>
                    <a:pt x="16" y="77"/>
                  </a:lnTo>
                  <a:lnTo>
                    <a:pt x="12" y="77"/>
                  </a:lnTo>
                  <a:lnTo>
                    <a:pt x="12" y="78"/>
                  </a:lnTo>
                  <a:lnTo>
                    <a:pt x="8" y="79"/>
                  </a:lnTo>
                  <a:lnTo>
                    <a:pt x="8" y="80"/>
                  </a:lnTo>
                  <a:lnTo>
                    <a:pt x="4" y="80"/>
                  </a:lnTo>
                  <a:lnTo>
                    <a:pt x="4" y="80"/>
                  </a:lnTo>
                  <a:lnTo>
                    <a:pt x="0" y="81"/>
                  </a:lnTo>
                  <a:lnTo>
                    <a:pt x="0" y="82"/>
                  </a:lnTo>
                  <a:lnTo>
                    <a:pt x="0" y="82"/>
                  </a:lnTo>
                  <a:lnTo>
                    <a:pt x="0" y="8"/>
                  </a:lnTo>
                </a:path>
              </a:pathLst>
            </a:custGeom>
            <a:solidFill>
              <a:srgbClr val="E0A030"/>
            </a:solidFill>
            <a:ln w="9525" cap="rnd">
              <a:noFill/>
              <a:round/>
              <a:headEnd/>
              <a:tailEnd/>
            </a:ln>
            <a:effectLst/>
          </p:spPr>
          <p:txBody>
            <a:bodyPr>
              <a:prstTxWarp prst="textNoShape">
                <a:avLst/>
              </a:prstTxWarp>
            </a:bodyPr>
            <a:lstStyle/>
            <a:p>
              <a:endParaRPr lang="en-US"/>
            </a:p>
          </p:txBody>
        </p:sp>
        <p:sp>
          <p:nvSpPr>
            <p:cNvPr id="102" name="Freeform 97"/>
            <p:cNvSpPr>
              <a:spLocks/>
            </p:cNvSpPr>
            <p:nvPr/>
          </p:nvSpPr>
          <p:spPr bwMode="auto">
            <a:xfrm>
              <a:off x="8169275" y="923925"/>
              <a:ext cx="26988" cy="141288"/>
            </a:xfrm>
            <a:custGeom>
              <a:avLst/>
              <a:gdLst/>
              <a:ahLst/>
              <a:cxnLst>
                <a:cxn ang="0">
                  <a:pos x="0" y="11"/>
                </a:cxn>
                <a:cxn ang="0">
                  <a:pos x="0" y="11"/>
                </a:cxn>
                <a:cxn ang="0">
                  <a:pos x="5" y="9"/>
                </a:cxn>
                <a:cxn ang="0">
                  <a:pos x="5" y="8"/>
                </a:cxn>
                <a:cxn ang="0">
                  <a:pos x="10" y="6"/>
                </a:cxn>
                <a:cxn ang="0">
                  <a:pos x="10" y="5"/>
                </a:cxn>
                <a:cxn ang="0">
                  <a:pos x="10" y="3"/>
                </a:cxn>
                <a:cxn ang="0">
                  <a:pos x="16" y="2"/>
                </a:cxn>
                <a:cxn ang="0">
                  <a:pos x="16" y="0"/>
                </a:cxn>
                <a:cxn ang="0">
                  <a:pos x="16" y="82"/>
                </a:cxn>
                <a:cxn ang="0">
                  <a:pos x="16" y="83"/>
                </a:cxn>
                <a:cxn ang="0">
                  <a:pos x="10" y="83"/>
                </a:cxn>
                <a:cxn ang="0">
                  <a:pos x="10" y="83"/>
                </a:cxn>
                <a:cxn ang="0">
                  <a:pos x="10" y="84"/>
                </a:cxn>
                <a:cxn ang="0">
                  <a:pos x="5" y="85"/>
                </a:cxn>
                <a:cxn ang="0">
                  <a:pos x="5" y="86"/>
                </a:cxn>
                <a:cxn ang="0">
                  <a:pos x="0" y="86"/>
                </a:cxn>
                <a:cxn ang="0">
                  <a:pos x="0" y="88"/>
                </a:cxn>
                <a:cxn ang="0">
                  <a:pos x="0" y="11"/>
                </a:cxn>
              </a:cxnLst>
              <a:rect l="0" t="0" r="r" b="b"/>
              <a:pathLst>
                <a:path w="17" h="89">
                  <a:moveTo>
                    <a:pt x="0" y="11"/>
                  </a:moveTo>
                  <a:lnTo>
                    <a:pt x="0" y="11"/>
                  </a:lnTo>
                  <a:lnTo>
                    <a:pt x="5" y="9"/>
                  </a:lnTo>
                  <a:lnTo>
                    <a:pt x="5" y="8"/>
                  </a:lnTo>
                  <a:lnTo>
                    <a:pt x="10" y="6"/>
                  </a:lnTo>
                  <a:lnTo>
                    <a:pt x="10" y="5"/>
                  </a:lnTo>
                  <a:lnTo>
                    <a:pt x="10" y="3"/>
                  </a:lnTo>
                  <a:lnTo>
                    <a:pt x="16" y="2"/>
                  </a:lnTo>
                  <a:lnTo>
                    <a:pt x="16" y="0"/>
                  </a:lnTo>
                  <a:lnTo>
                    <a:pt x="16" y="82"/>
                  </a:lnTo>
                  <a:lnTo>
                    <a:pt x="16" y="83"/>
                  </a:lnTo>
                  <a:lnTo>
                    <a:pt x="10" y="83"/>
                  </a:lnTo>
                  <a:lnTo>
                    <a:pt x="10" y="83"/>
                  </a:lnTo>
                  <a:lnTo>
                    <a:pt x="10" y="84"/>
                  </a:lnTo>
                  <a:lnTo>
                    <a:pt x="5" y="85"/>
                  </a:lnTo>
                  <a:lnTo>
                    <a:pt x="5" y="86"/>
                  </a:lnTo>
                  <a:lnTo>
                    <a:pt x="0" y="86"/>
                  </a:lnTo>
                  <a:lnTo>
                    <a:pt x="0" y="88"/>
                  </a:lnTo>
                  <a:lnTo>
                    <a:pt x="0" y="11"/>
                  </a:lnTo>
                </a:path>
              </a:pathLst>
            </a:custGeom>
            <a:solidFill>
              <a:srgbClr val="E0B040"/>
            </a:solidFill>
            <a:ln w="9525" cap="rnd">
              <a:noFill/>
              <a:round/>
              <a:headEnd/>
              <a:tailEnd/>
            </a:ln>
            <a:effectLst/>
          </p:spPr>
          <p:txBody>
            <a:bodyPr>
              <a:prstTxWarp prst="textNoShape">
                <a:avLst/>
              </a:prstTxWarp>
            </a:bodyPr>
            <a:lstStyle/>
            <a:p>
              <a:endParaRPr lang="en-US"/>
            </a:p>
          </p:txBody>
        </p:sp>
        <p:sp>
          <p:nvSpPr>
            <p:cNvPr id="103" name="Freeform 98"/>
            <p:cNvSpPr>
              <a:spLocks/>
            </p:cNvSpPr>
            <p:nvPr/>
          </p:nvSpPr>
          <p:spPr bwMode="auto">
            <a:xfrm>
              <a:off x="8185150" y="862013"/>
              <a:ext cx="26988" cy="193675"/>
            </a:xfrm>
            <a:custGeom>
              <a:avLst/>
              <a:gdLst/>
              <a:ahLst/>
              <a:cxnLst>
                <a:cxn ang="0">
                  <a:pos x="0" y="37"/>
                </a:cxn>
                <a:cxn ang="0">
                  <a:pos x="5" y="33"/>
                </a:cxn>
                <a:cxn ang="0">
                  <a:pos x="5" y="28"/>
                </a:cxn>
                <a:cxn ang="0">
                  <a:pos x="10" y="23"/>
                </a:cxn>
                <a:cxn ang="0">
                  <a:pos x="10" y="19"/>
                </a:cxn>
                <a:cxn ang="0">
                  <a:pos x="16" y="15"/>
                </a:cxn>
                <a:cxn ang="0">
                  <a:pos x="16" y="10"/>
                </a:cxn>
                <a:cxn ang="0">
                  <a:pos x="16" y="5"/>
                </a:cxn>
                <a:cxn ang="0">
                  <a:pos x="16" y="0"/>
                </a:cxn>
                <a:cxn ang="0">
                  <a:pos x="16" y="109"/>
                </a:cxn>
                <a:cxn ang="0">
                  <a:pos x="16" y="111"/>
                </a:cxn>
                <a:cxn ang="0">
                  <a:pos x="16" y="112"/>
                </a:cxn>
                <a:cxn ang="0">
                  <a:pos x="16" y="113"/>
                </a:cxn>
                <a:cxn ang="0">
                  <a:pos x="10" y="115"/>
                </a:cxn>
                <a:cxn ang="0">
                  <a:pos x="10" y="116"/>
                </a:cxn>
                <a:cxn ang="0">
                  <a:pos x="5" y="118"/>
                </a:cxn>
                <a:cxn ang="0">
                  <a:pos x="5" y="119"/>
                </a:cxn>
                <a:cxn ang="0">
                  <a:pos x="0" y="121"/>
                </a:cxn>
                <a:cxn ang="0">
                  <a:pos x="0" y="37"/>
                </a:cxn>
              </a:cxnLst>
              <a:rect l="0" t="0" r="r" b="b"/>
              <a:pathLst>
                <a:path w="17" h="122">
                  <a:moveTo>
                    <a:pt x="0" y="37"/>
                  </a:moveTo>
                  <a:lnTo>
                    <a:pt x="5" y="33"/>
                  </a:lnTo>
                  <a:lnTo>
                    <a:pt x="5" y="28"/>
                  </a:lnTo>
                  <a:lnTo>
                    <a:pt x="10" y="23"/>
                  </a:lnTo>
                  <a:lnTo>
                    <a:pt x="10" y="19"/>
                  </a:lnTo>
                  <a:lnTo>
                    <a:pt x="16" y="15"/>
                  </a:lnTo>
                  <a:lnTo>
                    <a:pt x="16" y="10"/>
                  </a:lnTo>
                  <a:lnTo>
                    <a:pt x="16" y="5"/>
                  </a:lnTo>
                  <a:lnTo>
                    <a:pt x="16" y="0"/>
                  </a:lnTo>
                  <a:lnTo>
                    <a:pt x="16" y="109"/>
                  </a:lnTo>
                  <a:lnTo>
                    <a:pt x="16" y="111"/>
                  </a:lnTo>
                  <a:lnTo>
                    <a:pt x="16" y="112"/>
                  </a:lnTo>
                  <a:lnTo>
                    <a:pt x="16" y="113"/>
                  </a:lnTo>
                  <a:lnTo>
                    <a:pt x="10" y="115"/>
                  </a:lnTo>
                  <a:lnTo>
                    <a:pt x="10" y="116"/>
                  </a:lnTo>
                  <a:lnTo>
                    <a:pt x="5" y="118"/>
                  </a:lnTo>
                  <a:lnTo>
                    <a:pt x="5" y="119"/>
                  </a:lnTo>
                  <a:lnTo>
                    <a:pt x="0" y="121"/>
                  </a:lnTo>
                  <a:lnTo>
                    <a:pt x="0" y="37"/>
                  </a:lnTo>
                </a:path>
              </a:pathLst>
            </a:custGeom>
            <a:solidFill>
              <a:srgbClr val="F0B040"/>
            </a:solidFill>
            <a:ln w="9525" cap="rnd">
              <a:noFill/>
              <a:round/>
              <a:headEnd/>
              <a:tailEnd/>
            </a:ln>
            <a:effectLst/>
          </p:spPr>
          <p:txBody>
            <a:bodyPr>
              <a:prstTxWarp prst="textNoShape">
                <a:avLst/>
              </a:prstTxWarp>
            </a:bodyPr>
            <a:lstStyle/>
            <a:p>
              <a:endParaRPr lang="en-US"/>
            </a:p>
          </p:txBody>
        </p:sp>
        <p:sp>
          <p:nvSpPr>
            <p:cNvPr id="104" name="Freeform 99"/>
            <p:cNvSpPr>
              <a:spLocks/>
            </p:cNvSpPr>
            <p:nvPr/>
          </p:nvSpPr>
          <p:spPr bwMode="auto">
            <a:xfrm>
              <a:off x="8093075" y="776288"/>
              <a:ext cx="53975" cy="52387"/>
            </a:xfrm>
            <a:custGeom>
              <a:avLst/>
              <a:gdLst/>
              <a:ahLst/>
              <a:cxnLst>
                <a:cxn ang="0">
                  <a:pos x="33" y="32"/>
                </a:cxn>
                <a:cxn ang="0">
                  <a:pos x="32" y="27"/>
                </a:cxn>
                <a:cxn ang="0">
                  <a:pos x="31" y="23"/>
                </a:cxn>
                <a:cxn ang="0">
                  <a:pos x="29" y="19"/>
                </a:cxn>
                <a:cxn ang="0">
                  <a:pos x="27" y="15"/>
                </a:cxn>
                <a:cxn ang="0">
                  <a:pos x="25" y="12"/>
                </a:cxn>
                <a:cxn ang="0">
                  <a:pos x="22" y="9"/>
                </a:cxn>
                <a:cxn ang="0">
                  <a:pos x="19" y="6"/>
                </a:cxn>
                <a:cxn ang="0">
                  <a:pos x="16" y="4"/>
                </a:cxn>
                <a:cxn ang="0">
                  <a:pos x="14" y="3"/>
                </a:cxn>
                <a:cxn ang="0">
                  <a:pos x="12" y="2"/>
                </a:cxn>
                <a:cxn ang="0">
                  <a:pos x="11" y="1"/>
                </a:cxn>
                <a:cxn ang="0">
                  <a:pos x="8" y="1"/>
                </a:cxn>
                <a:cxn ang="0">
                  <a:pos x="6" y="1"/>
                </a:cxn>
                <a:cxn ang="0">
                  <a:pos x="4" y="0"/>
                </a:cxn>
                <a:cxn ang="0">
                  <a:pos x="2" y="0"/>
                </a:cxn>
                <a:cxn ang="0">
                  <a:pos x="0" y="0"/>
                </a:cxn>
                <a:cxn ang="0">
                  <a:pos x="2" y="2"/>
                </a:cxn>
                <a:cxn ang="0">
                  <a:pos x="5" y="3"/>
                </a:cxn>
                <a:cxn ang="0">
                  <a:pos x="7" y="5"/>
                </a:cxn>
                <a:cxn ang="0">
                  <a:pos x="9" y="7"/>
                </a:cxn>
                <a:cxn ang="0">
                  <a:pos x="12" y="8"/>
                </a:cxn>
                <a:cxn ang="0">
                  <a:pos x="14" y="10"/>
                </a:cxn>
                <a:cxn ang="0">
                  <a:pos x="16" y="12"/>
                </a:cxn>
                <a:cxn ang="0">
                  <a:pos x="18" y="14"/>
                </a:cxn>
                <a:cxn ang="0">
                  <a:pos x="21" y="16"/>
                </a:cxn>
                <a:cxn ang="0">
                  <a:pos x="22" y="18"/>
                </a:cxn>
                <a:cxn ang="0">
                  <a:pos x="24" y="20"/>
                </a:cxn>
                <a:cxn ang="0">
                  <a:pos x="26" y="22"/>
                </a:cxn>
                <a:cxn ang="0">
                  <a:pos x="28" y="25"/>
                </a:cxn>
                <a:cxn ang="0">
                  <a:pos x="30" y="27"/>
                </a:cxn>
                <a:cxn ang="0">
                  <a:pos x="32" y="29"/>
                </a:cxn>
                <a:cxn ang="0">
                  <a:pos x="33" y="32"/>
                </a:cxn>
              </a:cxnLst>
              <a:rect l="0" t="0" r="r" b="b"/>
              <a:pathLst>
                <a:path w="34" h="33">
                  <a:moveTo>
                    <a:pt x="33" y="32"/>
                  </a:moveTo>
                  <a:lnTo>
                    <a:pt x="32" y="27"/>
                  </a:lnTo>
                  <a:lnTo>
                    <a:pt x="31" y="23"/>
                  </a:lnTo>
                  <a:lnTo>
                    <a:pt x="29" y="19"/>
                  </a:lnTo>
                  <a:lnTo>
                    <a:pt x="27" y="15"/>
                  </a:lnTo>
                  <a:lnTo>
                    <a:pt x="25" y="12"/>
                  </a:lnTo>
                  <a:lnTo>
                    <a:pt x="22" y="9"/>
                  </a:lnTo>
                  <a:lnTo>
                    <a:pt x="19" y="6"/>
                  </a:lnTo>
                  <a:lnTo>
                    <a:pt x="16" y="4"/>
                  </a:lnTo>
                  <a:lnTo>
                    <a:pt x="14" y="3"/>
                  </a:lnTo>
                  <a:lnTo>
                    <a:pt x="12" y="2"/>
                  </a:lnTo>
                  <a:lnTo>
                    <a:pt x="11" y="1"/>
                  </a:lnTo>
                  <a:lnTo>
                    <a:pt x="8" y="1"/>
                  </a:lnTo>
                  <a:lnTo>
                    <a:pt x="6" y="1"/>
                  </a:lnTo>
                  <a:lnTo>
                    <a:pt x="4" y="0"/>
                  </a:lnTo>
                  <a:lnTo>
                    <a:pt x="2" y="0"/>
                  </a:lnTo>
                  <a:lnTo>
                    <a:pt x="0" y="0"/>
                  </a:lnTo>
                  <a:lnTo>
                    <a:pt x="2" y="2"/>
                  </a:lnTo>
                  <a:lnTo>
                    <a:pt x="5" y="3"/>
                  </a:lnTo>
                  <a:lnTo>
                    <a:pt x="7" y="5"/>
                  </a:lnTo>
                  <a:lnTo>
                    <a:pt x="9" y="7"/>
                  </a:lnTo>
                  <a:lnTo>
                    <a:pt x="12" y="8"/>
                  </a:lnTo>
                  <a:lnTo>
                    <a:pt x="14" y="10"/>
                  </a:lnTo>
                  <a:lnTo>
                    <a:pt x="16" y="12"/>
                  </a:lnTo>
                  <a:lnTo>
                    <a:pt x="18" y="14"/>
                  </a:lnTo>
                  <a:lnTo>
                    <a:pt x="21" y="16"/>
                  </a:lnTo>
                  <a:lnTo>
                    <a:pt x="22" y="18"/>
                  </a:lnTo>
                  <a:lnTo>
                    <a:pt x="24" y="20"/>
                  </a:lnTo>
                  <a:lnTo>
                    <a:pt x="26" y="22"/>
                  </a:lnTo>
                  <a:lnTo>
                    <a:pt x="28" y="25"/>
                  </a:lnTo>
                  <a:lnTo>
                    <a:pt x="30" y="27"/>
                  </a:lnTo>
                  <a:lnTo>
                    <a:pt x="32" y="29"/>
                  </a:lnTo>
                  <a:lnTo>
                    <a:pt x="33" y="32"/>
                  </a:lnTo>
                </a:path>
              </a:pathLst>
            </a:custGeom>
            <a:solidFill>
              <a:srgbClr val="A08030"/>
            </a:solidFill>
            <a:ln w="9525" cap="rnd">
              <a:noFill/>
              <a:round/>
              <a:headEnd/>
              <a:tailEnd/>
            </a:ln>
            <a:effectLst/>
          </p:spPr>
          <p:txBody>
            <a:bodyPr>
              <a:prstTxWarp prst="textNoShape">
                <a:avLst/>
              </a:prstTxWarp>
            </a:bodyPr>
            <a:lstStyle/>
            <a:p>
              <a:endParaRPr lang="en-US"/>
            </a:p>
          </p:txBody>
        </p:sp>
        <p:sp>
          <p:nvSpPr>
            <p:cNvPr id="105" name="Freeform 100"/>
            <p:cNvSpPr>
              <a:spLocks/>
            </p:cNvSpPr>
            <p:nvPr/>
          </p:nvSpPr>
          <p:spPr bwMode="auto">
            <a:xfrm>
              <a:off x="8069263" y="776288"/>
              <a:ext cx="79375" cy="80962"/>
            </a:xfrm>
            <a:custGeom>
              <a:avLst/>
              <a:gdLst/>
              <a:ahLst/>
              <a:cxnLst>
                <a:cxn ang="0">
                  <a:pos x="48" y="35"/>
                </a:cxn>
                <a:cxn ang="0">
                  <a:pos x="48" y="38"/>
                </a:cxn>
                <a:cxn ang="0">
                  <a:pos x="49" y="42"/>
                </a:cxn>
                <a:cxn ang="0">
                  <a:pos x="49" y="46"/>
                </a:cxn>
                <a:cxn ang="0">
                  <a:pos x="49" y="50"/>
                </a:cxn>
                <a:cxn ang="0">
                  <a:pos x="47" y="46"/>
                </a:cxn>
                <a:cxn ang="0">
                  <a:pos x="44" y="42"/>
                </a:cxn>
                <a:cxn ang="0">
                  <a:pos x="42" y="38"/>
                </a:cxn>
                <a:cxn ang="0">
                  <a:pos x="40" y="35"/>
                </a:cxn>
                <a:cxn ang="0">
                  <a:pos x="37" y="31"/>
                </a:cxn>
                <a:cxn ang="0">
                  <a:pos x="34" y="28"/>
                </a:cxn>
                <a:cxn ang="0">
                  <a:pos x="32" y="24"/>
                </a:cxn>
                <a:cxn ang="0">
                  <a:pos x="28" y="21"/>
                </a:cxn>
                <a:cxn ang="0">
                  <a:pos x="25" y="18"/>
                </a:cxn>
                <a:cxn ang="0">
                  <a:pos x="22" y="15"/>
                </a:cxn>
                <a:cxn ang="0">
                  <a:pos x="19" y="13"/>
                </a:cxn>
                <a:cxn ang="0">
                  <a:pos x="15" y="10"/>
                </a:cxn>
                <a:cxn ang="0">
                  <a:pos x="11" y="8"/>
                </a:cxn>
                <a:cxn ang="0">
                  <a:pos x="8" y="6"/>
                </a:cxn>
                <a:cxn ang="0">
                  <a:pos x="4" y="4"/>
                </a:cxn>
                <a:cxn ang="0">
                  <a:pos x="0" y="2"/>
                </a:cxn>
                <a:cxn ang="0">
                  <a:pos x="2" y="1"/>
                </a:cxn>
                <a:cxn ang="0">
                  <a:pos x="3" y="1"/>
                </a:cxn>
                <a:cxn ang="0">
                  <a:pos x="5" y="1"/>
                </a:cxn>
                <a:cxn ang="0">
                  <a:pos x="7" y="1"/>
                </a:cxn>
                <a:cxn ang="0">
                  <a:pos x="8" y="1"/>
                </a:cxn>
                <a:cxn ang="0">
                  <a:pos x="9" y="1"/>
                </a:cxn>
                <a:cxn ang="0">
                  <a:pos x="11" y="0"/>
                </a:cxn>
                <a:cxn ang="0">
                  <a:pos x="13" y="0"/>
                </a:cxn>
                <a:cxn ang="0">
                  <a:pos x="15" y="2"/>
                </a:cxn>
                <a:cxn ang="0">
                  <a:pos x="18" y="4"/>
                </a:cxn>
                <a:cxn ang="0">
                  <a:pos x="21" y="5"/>
                </a:cxn>
                <a:cxn ang="0">
                  <a:pos x="23" y="7"/>
                </a:cxn>
                <a:cxn ang="0">
                  <a:pos x="25" y="9"/>
                </a:cxn>
                <a:cxn ang="0">
                  <a:pos x="28" y="11"/>
                </a:cxn>
                <a:cxn ang="0">
                  <a:pos x="30" y="13"/>
                </a:cxn>
                <a:cxn ang="0">
                  <a:pos x="32" y="15"/>
                </a:cxn>
                <a:cxn ang="0">
                  <a:pos x="34" y="17"/>
                </a:cxn>
                <a:cxn ang="0">
                  <a:pos x="36" y="20"/>
                </a:cxn>
                <a:cxn ang="0">
                  <a:pos x="38" y="22"/>
                </a:cxn>
                <a:cxn ang="0">
                  <a:pos x="40" y="24"/>
                </a:cxn>
                <a:cxn ang="0">
                  <a:pos x="42" y="27"/>
                </a:cxn>
                <a:cxn ang="0">
                  <a:pos x="44" y="29"/>
                </a:cxn>
                <a:cxn ang="0">
                  <a:pos x="46" y="32"/>
                </a:cxn>
                <a:cxn ang="0">
                  <a:pos x="48" y="35"/>
                </a:cxn>
              </a:cxnLst>
              <a:rect l="0" t="0" r="r" b="b"/>
              <a:pathLst>
                <a:path w="50" h="51">
                  <a:moveTo>
                    <a:pt x="48" y="35"/>
                  </a:moveTo>
                  <a:lnTo>
                    <a:pt x="48" y="38"/>
                  </a:lnTo>
                  <a:lnTo>
                    <a:pt x="49" y="42"/>
                  </a:lnTo>
                  <a:lnTo>
                    <a:pt x="49" y="46"/>
                  </a:lnTo>
                  <a:lnTo>
                    <a:pt x="49" y="50"/>
                  </a:lnTo>
                  <a:lnTo>
                    <a:pt x="47" y="46"/>
                  </a:lnTo>
                  <a:lnTo>
                    <a:pt x="44" y="42"/>
                  </a:lnTo>
                  <a:lnTo>
                    <a:pt x="42" y="38"/>
                  </a:lnTo>
                  <a:lnTo>
                    <a:pt x="40" y="35"/>
                  </a:lnTo>
                  <a:lnTo>
                    <a:pt x="37" y="31"/>
                  </a:lnTo>
                  <a:lnTo>
                    <a:pt x="34" y="28"/>
                  </a:lnTo>
                  <a:lnTo>
                    <a:pt x="32" y="24"/>
                  </a:lnTo>
                  <a:lnTo>
                    <a:pt x="28" y="21"/>
                  </a:lnTo>
                  <a:lnTo>
                    <a:pt x="25" y="18"/>
                  </a:lnTo>
                  <a:lnTo>
                    <a:pt x="22" y="15"/>
                  </a:lnTo>
                  <a:lnTo>
                    <a:pt x="19" y="13"/>
                  </a:lnTo>
                  <a:lnTo>
                    <a:pt x="15" y="10"/>
                  </a:lnTo>
                  <a:lnTo>
                    <a:pt x="11" y="8"/>
                  </a:lnTo>
                  <a:lnTo>
                    <a:pt x="8" y="6"/>
                  </a:lnTo>
                  <a:lnTo>
                    <a:pt x="4" y="4"/>
                  </a:lnTo>
                  <a:lnTo>
                    <a:pt x="0" y="2"/>
                  </a:lnTo>
                  <a:lnTo>
                    <a:pt x="2" y="1"/>
                  </a:lnTo>
                  <a:lnTo>
                    <a:pt x="3" y="1"/>
                  </a:lnTo>
                  <a:lnTo>
                    <a:pt x="5" y="1"/>
                  </a:lnTo>
                  <a:lnTo>
                    <a:pt x="7" y="1"/>
                  </a:lnTo>
                  <a:lnTo>
                    <a:pt x="8" y="1"/>
                  </a:lnTo>
                  <a:lnTo>
                    <a:pt x="9" y="1"/>
                  </a:lnTo>
                  <a:lnTo>
                    <a:pt x="11" y="0"/>
                  </a:lnTo>
                  <a:lnTo>
                    <a:pt x="13" y="0"/>
                  </a:lnTo>
                  <a:lnTo>
                    <a:pt x="15" y="2"/>
                  </a:lnTo>
                  <a:lnTo>
                    <a:pt x="18" y="4"/>
                  </a:lnTo>
                  <a:lnTo>
                    <a:pt x="21" y="5"/>
                  </a:lnTo>
                  <a:lnTo>
                    <a:pt x="23" y="7"/>
                  </a:lnTo>
                  <a:lnTo>
                    <a:pt x="25" y="9"/>
                  </a:lnTo>
                  <a:lnTo>
                    <a:pt x="28" y="11"/>
                  </a:lnTo>
                  <a:lnTo>
                    <a:pt x="30" y="13"/>
                  </a:lnTo>
                  <a:lnTo>
                    <a:pt x="32" y="15"/>
                  </a:lnTo>
                  <a:lnTo>
                    <a:pt x="34" y="17"/>
                  </a:lnTo>
                  <a:lnTo>
                    <a:pt x="36" y="20"/>
                  </a:lnTo>
                  <a:lnTo>
                    <a:pt x="38" y="22"/>
                  </a:lnTo>
                  <a:lnTo>
                    <a:pt x="40" y="24"/>
                  </a:lnTo>
                  <a:lnTo>
                    <a:pt x="42" y="27"/>
                  </a:lnTo>
                  <a:lnTo>
                    <a:pt x="44" y="29"/>
                  </a:lnTo>
                  <a:lnTo>
                    <a:pt x="46" y="32"/>
                  </a:lnTo>
                  <a:lnTo>
                    <a:pt x="48" y="35"/>
                  </a:lnTo>
                </a:path>
              </a:pathLst>
            </a:custGeom>
            <a:solidFill>
              <a:srgbClr val="A08030"/>
            </a:solidFill>
            <a:ln w="9525" cap="rnd">
              <a:noFill/>
              <a:round/>
              <a:headEnd/>
              <a:tailEnd/>
            </a:ln>
            <a:effectLst/>
          </p:spPr>
          <p:txBody>
            <a:bodyPr>
              <a:prstTxWarp prst="textNoShape">
                <a:avLst/>
              </a:prstTxWarp>
            </a:bodyPr>
            <a:lstStyle/>
            <a:p>
              <a:endParaRPr lang="en-US"/>
            </a:p>
          </p:txBody>
        </p:sp>
        <p:sp>
          <p:nvSpPr>
            <p:cNvPr id="106" name="Freeform 101"/>
            <p:cNvSpPr>
              <a:spLocks/>
            </p:cNvSpPr>
            <p:nvPr/>
          </p:nvSpPr>
          <p:spPr bwMode="auto">
            <a:xfrm>
              <a:off x="8050213" y="781050"/>
              <a:ext cx="98425" cy="98425"/>
            </a:xfrm>
            <a:custGeom>
              <a:avLst/>
              <a:gdLst/>
              <a:ahLst/>
              <a:cxnLst>
                <a:cxn ang="0">
                  <a:pos x="61" y="48"/>
                </a:cxn>
                <a:cxn ang="0">
                  <a:pos x="60" y="52"/>
                </a:cxn>
                <a:cxn ang="0">
                  <a:pos x="60" y="54"/>
                </a:cxn>
                <a:cxn ang="0">
                  <a:pos x="60" y="58"/>
                </a:cxn>
                <a:cxn ang="0">
                  <a:pos x="59" y="61"/>
                </a:cxn>
                <a:cxn ang="0">
                  <a:pos x="57" y="56"/>
                </a:cxn>
                <a:cxn ang="0">
                  <a:pos x="54" y="51"/>
                </a:cxn>
                <a:cxn ang="0">
                  <a:pos x="52" y="46"/>
                </a:cxn>
                <a:cxn ang="0">
                  <a:pos x="50" y="41"/>
                </a:cxn>
                <a:cxn ang="0">
                  <a:pos x="46" y="37"/>
                </a:cxn>
                <a:cxn ang="0">
                  <a:pos x="43" y="33"/>
                </a:cxn>
                <a:cxn ang="0">
                  <a:pos x="40" y="28"/>
                </a:cxn>
                <a:cxn ang="0">
                  <a:pos x="36" y="25"/>
                </a:cxn>
                <a:cxn ang="0">
                  <a:pos x="32" y="21"/>
                </a:cxn>
                <a:cxn ang="0">
                  <a:pos x="28" y="17"/>
                </a:cxn>
                <a:cxn ang="0">
                  <a:pos x="23" y="15"/>
                </a:cxn>
                <a:cxn ang="0">
                  <a:pos x="19" y="12"/>
                </a:cxn>
                <a:cxn ang="0">
                  <a:pos x="15" y="9"/>
                </a:cxn>
                <a:cxn ang="0">
                  <a:pos x="10" y="7"/>
                </a:cxn>
                <a:cxn ang="0">
                  <a:pos x="5" y="5"/>
                </a:cxn>
                <a:cxn ang="0">
                  <a:pos x="0" y="4"/>
                </a:cxn>
                <a:cxn ang="0">
                  <a:pos x="1" y="3"/>
                </a:cxn>
                <a:cxn ang="0">
                  <a:pos x="3" y="2"/>
                </a:cxn>
                <a:cxn ang="0">
                  <a:pos x="5" y="2"/>
                </a:cxn>
                <a:cxn ang="0">
                  <a:pos x="6" y="1"/>
                </a:cxn>
                <a:cxn ang="0">
                  <a:pos x="7" y="1"/>
                </a:cxn>
                <a:cxn ang="0">
                  <a:pos x="9" y="1"/>
                </a:cxn>
                <a:cxn ang="0">
                  <a:pos x="10" y="0"/>
                </a:cxn>
                <a:cxn ang="0">
                  <a:pos x="11" y="0"/>
                </a:cxn>
                <a:cxn ang="0">
                  <a:pos x="15" y="1"/>
                </a:cxn>
                <a:cxn ang="0">
                  <a:pos x="19" y="4"/>
                </a:cxn>
                <a:cxn ang="0">
                  <a:pos x="23" y="6"/>
                </a:cxn>
                <a:cxn ang="0">
                  <a:pos x="27" y="8"/>
                </a:cxn>
                <a:cxn ang="0">
                  <a:pos x="30" y="11"/>
                </a:cxn>
                <a:cxn ang="0">
                  <a:pos x="34" y="13"/>
                </a:cxn>
                <a:cxn ang="0">
                  <a:pos x="37" y="16"/>
                </a:cxn>
                <a:cxn ang="0">
                  <a:pos x="40" y="19"/>
                </a:cxn>
                <a:cxn ang="0">
                  <a:pos x="44" y="22"/>
                </a:cxn>
                <a:cxn ang="0">
                  <a:pos x="46" y="25"/>
                </a:cxn>
                <a:cxn ang="0">
                  <a:pos x="49" y="29"/>
                </a:cxn>
                <a:cxn ang="0">
                  <a:pos x="52" y="33"/>
                </a:cxn>
                <a:cxn ang="0">
                  <a:pos x="54" y="36"/>
                </a:cxn>
                <a:cxn ang="0">
                  <a:pos x="56" y="40"/>
                </a:cxn>
                <a:cxn ang="0">
                  <a:pos x="59" y="44"/>
                </a:cxn>
                <a:cxn ang="0">
                  <a:pos x="61" y="48"/>
                </a:cxn>
              </a:cxnLst>
              <a:rect l="0" t="0" r="r" b="b"/>
              <a:pathLst>
                <a:path w="62" h="62">
                  <a:moveTo>
                    <a:pt x="61" y="48"/>
                  </a:moveTo>
                  <a:lnTo>
                    <a:pt x="60" y="52"/>
                  </a:lnTo>
                  <a:lnTo>
                    <a:pt x="60" y="54"/>
                  </a:lnTo>
                  <a:lnTo>
                    <a:pt x="60" y="58"/>
                  </a:lnTo>
                  <a:lnTo>
                    <a:pt x="59" y="61"/>
                  </a:lnTo>
                  <a:lnTo>
                    <a:pt x="57" y="56"/>
                  </a:lnTo>
                  <a:lnTo>
                    <a:pt x="54" y="51"/>
                  </a:lnTo>
                  <a:lnTo>
                    <a:pt x="52" y="46"/>
                  </a:lnTo>
                  <a:lnTo>
                    <a:pt x="50" y="41"/>
                  </a:lnTo>
                  <a:lnTo>
                    <a:pt x="46" y="37"/>
                  </a:lnTo>
                  <a:lnTo>
                    <a:pt x="43" y="33"/>
                  </a:lnTo>
                  <a:lnTo>
                    <a:pt x="40" y="28"/>
                  </a:lnTo>
                  <a:lnTo>
                    <a:pt x="36" y="25"/>
                  </a:lnTo>
                  <a:lnTo>
                    <a:pt x="32" y="21"/>
                  </a:lnTo>
                  <a:lnTo>
                    <a:pt x="28" y="17"/>
                  </a:lnTo>
                  <a:lnTo>
                    <a:pt x="23" y="15"/>
                  </a:lnTo>
                  <a:lnTo>
                    <a:pt x="19" y="12"/>
                  </a:lnTo>
                  <a:lnTo>
                    <a:pt x="15" y="9"/>
                  </a:lnTo>
                  <a:lnTo>
                    <a:pt x="10" y="7"/>
                  </a:lnTo>
                  <a:lnTo>
                    <a:pt x="5" y="5"/>
                  </a:lnTo>
                  <a:lnTo>
                    <a:pt x="0" y="4"/>
                  </a:lnTo>
                  <a:lnTo>
                    <a:pt x="1" y="3"/>
                  </a:lnTo>
                  <a:lnTo>
                    <a:pt x="3" y="2"/>
                  </a:lnTo>
                  <a:lnTo>
                    <a:pt x="5" y="2"/>
                  </a:lnTo>
                  <a:lnTo>
                    <a:pt x="6" y="1"/>
                  </a:lnTo>
                  <a:lnTo>
                    <a:pt x="7" y="1"/>
                  </a:lnTo>
                  <a:lnTo>
                    <a:pt x="9" y="1"/>
                  </a:lnTo>
                  <a:lnTo>
                    <a:pt x="10" y="0"/>
                  </a:lnTo>
                  <a:lnTo>
                    <a:pt x="11" y="0"/>
                  </a:lnTo>
                  <a:lnTo>
                    <a:pt x="15" y="1"/>
                  </a:lnTo>
                  <a:lnTo>
                    <a:pt x="19" y="4"/>
                  </a:lnTo>
                  <a:lnTo>
                    <a:pt x="23" y="6"/>
                  </a:lnTo>
                  <a:lnTo>
                    <a:pt x="27" y="8"/>
                  </a:lnTo>
                  <a:lnTo>
                    <a:pt x="30" y="11"/>
                  </a:lnTo>
                  <a:lnTo>
                    <a:pt x="34" y="13"/>
                  </a:lnTo>
                  <a:lnTo>
                    <a:pt x="37" y="16"/>
                  </a:lnTo>
                  <a:lnTo>
                    <a:pt x="40" y="19"/>
                  </a:lnTo>
                  <a:lnTo>
                    <a:pt x="44" y="22"/>
                  </a:lnTo>
                  <a:lnTo>
                    <a:pt x="46" y="25"/>
                  </a:lnTo>
                  <a:lnTo>
                    <a:pt x="49" y="29"/>
                  </a:lnTo>
                  <a:lnTo>
                    <a:pt x="52" y="33"/>
                  </a:lnTo>
                  <a:lnTo>
                    <a:pt x="54" y="36"/>
                  </a:lnTo>
                  <a:lnTo>
                    <a:pt x="56" y="40"/>
                  </a:lnTo>
                  <a:lnTo>
                    <a:pt x="59" y="44"/>
                  </a:lnTo>
                  <a:lnTo>
                    <a:pt x="61" y="48"/>
                  </a:lnTo>
                </a:path>
              </a:pathLst>
            </a:custGeom>
            <a:solidFill>
              <a:srgbClr val="B08030"/>
            </a:solidFill>
            <a:ln w="9525" cap="rnd">
              <a:noFill/>
              <a:round/>
              <a:headEnd/>
              <a:tailEnd/>
            </a:ln>
            <a:effectLst/>
          </p:spPr>
          <p:txBody>
            <a:bodyPr>
              <a:prstTxWarp prst="textNoShape">
                <a:avLst/>
              </a:prstTxWarp>
            </a:bodyPr>
            <a:lstStyle/>
            <a:p>
              <a:endParaRPr lang="en-US"/>
            </a:p>
          </p:txBody>
        </p:sp>
        <p:sp>
          <p:nvSpPr>
            <p:cNvPr id="107" name="Freeform 102"/>
            <p:cNvSpPr>
              <a:spLocks/>
            </p:cNvSpPr>
            <p:nvPr/>
          </p:nvSpPr>
          <p:spPr bwMode="auto">
            <a:xfrm>
              <a:off x="8029575" y="787400"/>
              <a:ext cx="115888" cy="112713"/>
            </a:xfrm>
            <a:custGeom>
              <a:avLst/>
              <a:gdLst/>
              <a:ahLst/>
              <a:cxnLst>
                <a:cxn ang="0">
                  <a:pos x="72" y="59"/>
                </a:cxn>
                <a:cxn ang="0">
                  <a:pos x="71" y="62"/>
                </a:cxn>
                <a:cxn ang="0">
                  <a:pos x="70" y="65"/>
                </a:cxn>
                <a:cxn ang="0">
                  <a:pos x="69" y="67"/>
                </a:cxn>
                <a:cxn ang="0">
                  <a:pos x="68" y="70"/>
                </a:cxn>
                <a:cxn ang="0">
                  <a:pos x="66" y="63"/>
                </a:cxn>
                <a:cxn ang="0">
                  <a:pos x="64" y="57"/>
                </a:cxn>
                <a:cxn ang="0">
                  <a:pos x="61" y="51"/>
                </a:cxn>
                <a:cxn ang="0">
                  <a:pos x="58" y="46"/>
                </a:cxn>
                <a:cxn ang="0">
                  <a:pos x="55" y="40"/>
                </a:cxn>
                <a:cxn ang="0">
                  <a:pos x="51" y="36"/>
                </a:cxn>
                <a:cxn ang="0">
                  <a:pos x="47" y="31"/>
                </a:cxn>
                <a:cxn ang="0">
                  <a:pos x="43" y="26"/>
                </a:cxn>
                <a:cxn ang="0">
                  <a:pos x="38" y="22"/>
                </a:cxn>
                <a:cxn ang="0">
                  <a:pos x="34" y="19"/>
                </a:cxn>
                <a:cxn ang="0">
                  <a:pos x="29" y="15"/>
                </a:cxn>
                <a:cxn ang="0">
                  <a:pos x="23" y="12"/>
                </a:cxn>
                <a:cxn ang="0">
                  <a:pos x="18" y="10"/>
                </a:cxn>
                <a:cxn ang="0">
                  <a:pos x="12" y="7"/>
                </a:cxn>
                <a:cxn ang="0">
                  <a:pos x="6" y="6"/>
                </a:cxn>
                <a:cxn ang="0">
                  <a:pos x="0" y="5"/>
                </a:cxn>
                <a:cxn ang="0">
                  <a:pos x="1" y="4"/>
                </a:cxn>
                <a:cxn ang="0">
                  <a:pos x="3" y="4"/>
                </a:cxn>
                <a:cxn ang="0">
                  <a:pos x="5" y="3"/>
                </a:cxn>
                <a:cxn ang="0">
                  <a:pos x="6" y="2"/>
                </a:cxn>
                <a:cxn ang="0">
                  <a:pos x="8" y="1"/>
                </a:cxn>
                <a:cxn ang="0">
                  <a:pos x="9" y="1"/>
                </a:cxn>
                <a:cxn ang="0">
                  <a:pos x="10" y="1"/>
                </a:cxn>
                <a:cxn ang="0">
                  <a:pos x="12" y="0"/>
                </a:cxn>
                <a:cxn ang="0">
                  <a:pos x="17" y="1"/>
                </a:cxn>
                <a:cxn ang="0">
                  <a:pos x="22" y="4"/>
                </a:cxn>
                <a:cxn ang="0">
                  <a:pos x="27" y="6"/>
                </a:cxn>
                <a:cxn ang="0">
                  <a:pos x="32" y="8"/>
                </a:cxn>
                <a:cxn ang="0">
                  <a:pos x="36" y="11"/>
                </a:cxn>
                <a:cxn ang="0">
                  <a:pos x="40" y="14"/>
                </a:cxn>
                <a:cxn ang="0">
                  <a:pos x="45" y="18"/>
                </a:cxn>
                <a:cxn ang="0">
                  <a:pos x="49" y="22"/>
                </a:cxn>
                <a:cxn ang="0">
                  <a:pos x="52" y="25"/>
                </a:cxn>
                <a:cxn ang="0">
                  <a:pos x="56" y="30"/>
                </a:cxn>
                <a:cxn ang="0">
                  <a:pos x="59" y="34"/>
                </a:cxn>
                <a:cxn ang="0">
                  <a:pos x="62" y="39"/>
                </a:cxn>
                <a:cxn ang="0">
                  <a:pos x="65" y="44"/>
                </a:cxn>
                <a:cxn ang="0">
                  <a:pos x="67" y="48"/>
                </a:cxn>
                <a:cxn ang="0">
                  <a:pos x="70" y="54"/>
                </a:cxn>
                <a:cxn ang="0">
                  <a:pos x="72" y="59"/>
                </a:cxn>
              </a:cxnLst>
              <a:rect l="0" t="0" r="r" b="b"/>
              <a:pathLst>
                <a:path w="73" h="71">
                  <a:moveTo>
                    <a:pt x="72" y="59"/>
                  </a:moveTo>
                  <a:lnTo>
                    <a:pt x="71" y="62"/>
                  </a:lnTo>
                  <a:lnTo>
                    <a:pt x="70" y="65"/>
                  </a:lnTo>
                  <a:lnTo>
                    <a:pt x="69" y="67"/>
                  </a:lnTo>
                  <a:lnTo>
                    <a:pt x="68" y="70"/>
                  </a:lnTo>
                  <a:lnTo>
                    <a:pt x="66" y="63"/>
                  </a:lnTo>
                  <a:lnTo>
                    <a:pt x="64" y="57"/>
                  </a:lnTo>
                  <a:lnTo>
                    <a:pt x="61" y="51"/>
                  </a:lnTo>
                  <a:lnTo>
                    <a:pt x="58" y="46"/>
                  </a:lnTo>
                  <a:lnTo>
                    <a:pt x="55" y="40"/>
                  </a:lnTo>
                  <a:lnTo>
                    <a:pt x="51" y="36"/>
                  </a:lnTo>
                  <a:lnTo>
                    <a:pt x="47" y="31"/>
                  </a:lnTo>
                  <a:lnTo>
                    <a:pt x="43" y="26"/>
                  </a:lnTo>
                  <a:lnTo>
                    <a:pt x="38" y="22"/>
                  </a:lnTo>
                  <a:lnTo>
                    <a:pt x="34" y="19"/>
                  </a:lnTo>
                  <a:lnTo>
                    <a:pt x="29" y="15"/>
                  </a:lnTo>
                  <a:lnTo>
                    <a:pt x="23" y="12"/>
                  </a:lnTo>
                  <a:lnTo>
                    <a:pt x="18" y="10"/>
                  </a:lnTo>
                  <a:lnTo>
                    <a:pt x="12" y="7"/>
                  </a:lnTo>
                  <a:lnTo>
                    <a:pt x="6" y="6"/>
                  </a:lnTo>
                  <a:lnTo>
                    <a:pt x="0" y="5"/>
                  </a:lnTo>
                  <a:lnTo>
                    <a:pt x="1" y="4"/>
                  </a:lnTo>
                  <a:lnTo>
                    <a:pt x="3" y="4"/>
                  </a:lnTo>
                  <a:lnTo>
                    <a:pt x="5" y="3"/>
                  </a:lnTo>
                  <a:lnTo>
                    <a:pt x="6" y="2"/>
                  </a:lnTo>
                  <a:lnTo>
                    <a:pt x="8" y="1"/>
                  </a:lnTo>
                  <a:lnTo>
                    <a:pt x="9" y="1"/>
                  </a:lnTo>
                  <a:lnTo>
                    <a:pt x="10" y="1"/>
                  </a:lnTo>
                  <a:lnTo>
                    <a:pt x="12" y="0"/>
                  </a:lnTo>
                  <a:lnTo>
                    <a:pt x="17" y="1"/>
                  </a:lnTo>
                  <a:lnTo>
                    <a:pt x="22" y="4"/>
                  </a:lnTo>
                  <a:lnTo>
                    <a:pt x="27" y="6"/>
                  </a:lnTo>
                  <a:lnTo>
                    <a:pt x="32" y="8"/>
                  </a:lnTo>
                  <a:lnTo>
                    <a:pt x="36" y="11"/>
                  </a:lnTo>
                  <a:lnTo>
                    <a:pt x="40" y="14"/>
                  </a:lnTo>
                  <a:lnTo>
                    <a:pt x="45" y="18"/>
                  </a:lnTo>
                  <a:lnTo>
                    <a:pt x="49" y="22"/>
                  </a:lnTo>
                  <a:lnTo>
                    <a:pt x="52" y="25"/>
                  </a:lnTo>
                  <a:lnTo>
                    <a:pt x="56" y="30"/>
                  </a:lnTo>
                  <a:lnTo>
                    <a:pt x="59" y="34"/>
                  </a:lnTo>
                  <a:lnTo>
                    <a:pt x="62" y="39"/>
                  </a:lnTo>
                  <a:lnTo>
                    <a:pt x="65" y="44"/>
                  </a:lnTo>
                  <a:lnTo>
                    <a:pt x="67" y="48"/>
                  </a:lnTo>
                  <a:lnTo>
                    <a:pt x="70" y="54"/>
                  </a:lnTo>
                  <a:lnTo>
                    <a:pt x="72" y="59"/>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108" name="Freeform 103"/>
            <p:cNvSpPr>
              <a:spLocks/>
            </p:cNvSpPr>
            <p:nvPr/>
          </p:nvSpPr>
          <p:spPr bwMode="auto">
            <a:xfrm>
              <a:off x="8007350" y="796925"/>
              <a:ext cx="131763" cy="117475"/>
            </a:xfrm>
            <a:custGeom>
              <a:avLst/>
              <a:gdLst/>
              <a:ahLst/>
              <a:cxnLst>
                <a:cxn ang="0">
                  <a:pos x="82" y="65"/>
                </a:cxn>
                <a:cxn ang="0">
                  <a:pos x="81" y="67"/>
                </a:cxn>
                <a:cxn ang="0">
                  <a:pos x="79" y="69"/>
                </a:cxn>
                <a:cxn ang="0">
                  <a:pos x="78" y="71"/>
                </a:cxn>
                <a:cxn ang="0">
                  <a:pos x="76" y="73"/>
                </a:cxn>
                <a:cxn ang="0">
                  <a:pos x="75" y="66"/>
                </a:cxn>
                <a:cxn ang="0">
                  <a:pos x="73" y="59"/>
                </a:cxn>
                <a:cxn ang="0">
                  <a:pos x="70" y="52"/>
                </a:cxn>
                <a:cxn ang="0">
                  <a:pos x="67" y="46"/>
                </a:cxn>
                <a:cxn ang="0">
                  <a:pos x="64" y="40"/>
                </a:cxn>
                <a:cxn ang="0">
                  <a:pos x="60" y="34"/>
                </a:cxn>
                <a:cxn ang="0">
                  <a:pos x="55" y="30"/>
                </a:cxn>
                <a:cxn ang="0">
                  <a:pos x="50" y="25"/>
                </a:cxn>
                <a:cxn ang="0">
                  <a:pos x="45" y="21"/>
                </a:cxn>
                <a:cxn ang="0">
                  <a:pos x="39" y="17"/>
                </a:cxn>
                <a:cxn ang="0">
                  <a:pos x="33" y="13"/>
                </a:cxn>
                <a:cxn ang="0">
                  <a:pos x="27" y="11"/>
                </a:cxn>
                <a:cxn ang="0">
                  <a:pos x="20" y="9"/>
                </a:cxn>
                <a:cxn ang="0">
                  <a:pos x="14" y="7"/>
                </a:cxn>
                <a:cxn ang="0">
                  <a:pos x="7" y="7"/>
                </a:cxn>
                <a:cxn ang="0">
                  <a:pos x="0" y="6"/>
                </a:cxn>
                <a:cxn ang="0">
                  <a:pos x="1" y="5"/>
                </a:cxn>
                <a:cxn ang="0">
                  <a:pos x="4" y="4"/>
                </a:cxn>
                <a:cxn ang="0">
                  <a:pos x="5" y="4"/>
                </a:cxn>
                <a:cxn ang="0">
                  <a:pos x="6" y="3"/>
                </a:cxn>
                <a:cxn ang="0">
                  <a:pos x="8" y="2"/>
                </a:cxn>
                <a:cxn ang="0">
                  <a:pos x="10" y="1"/>
                </a:cxn>
                <a:cxn ang="0">
                  <a:pos x="11" y="1"/>
                </a:cxn>
                <a:cxn ang="0">
                  <a:pos x="13" y="0"/>
                </a:cxn>
                <a:cxn ang="0">
                  <a:pos x="19" y="1"/>
                </a:cxn>
                <a:cxn ang="0">
                  <a:pos x="25" y="2"/>
                </a:cxn>
                <a:cxn ang="0">
                  <a:pos x="31" y="4"/>
                </a:cxn>
                <a:cxn ang="0">
                  <a:pos x="36" y="7"/>
                </a:cxn>
                <a:cxn ang="0">
                  <a:pos x="42" y="10"/>
                </a:cxn>
                <a:cxn ang="0">
                  <a:pos x="47" y="13"/>
                </a:cxn>
                <a:cxn ang="0">
                  <a:pos x="52" y="17"/>
                </a:cxn>
                <a:cxn ang="0">
                  <a:pos x="57" y="21"/>
                </a:cxn>
                <a:cxn ang="0">
                  <a:pos x="61" y="25"/>
                </a:cxn>
                <a:cxn ang="0">
                  <a:pos x="65" y="31"/>
                </a:cxn>
                <a:cxn ang="0">
                  <a:pos x="69" y="35"/>
                </a:cxn>
                <a:cxn ang="0">
                  <a:pos x="72" y="41"/>
                </a:cxn>
                <a:cxn ang="0">
                  <a:pos x="75" y="46"/>
                </a:cxn>
                <a:cxn ang="0">
                  <a:pos x="78" y="52"/>
                </a:cxn>
                <a:cxn ang="0">
                  <a:pos x="80" y="58"/>
                </a:cxn>
                <a:cxn ang="0">
                  <a:pos x="82" y="65"/>
                </a:cxn>
              </a:cxnLst>
              <a:rect l="0" t="0" r="r" b="b"/>
              <a:pathLst>
                <a:path w="83" h="74">
                  <a:moveTo>
                    <a:pt x="82" y="65"/>
                  </a:moveTo>
                  <a:lnTo>
                    <a:pt x="81" y="67"/>
                  </a:lnTo>
                  <a:lnTo>
                    <a:pt x="79" y="69"/>
                  </a:lnTo>
                  <a:lnTo>
                    <a:pt x="78" y="71"/>
                  </a:lnTo>
                  <a:lnTo>
                    <a:pt x="76" y="73"/>
                  </a:lnTo>
                  <a:lnTo>
                    <a:pt x="75" y="66"/>
                  </a:lnTo>
                  <a:lnTo>
                    <a:pt x="73" y="59"/>
                  </a:lnTo>
                  <a:lnTo>
                    <a:pt x="70" y="52"/>
                  </a:lnTo>
                  <a:lnTo>
                    <a:pt x="67" y="46"/>
                  </a:lnTo>
                  <a:lnTo>
                    <a:pt x="64" y="40"/>
                  </a:lnTo>
                  <a:lnTo>
                    <a:pt x="60" y="34"/>
                  </a:lnTo>
                  <a:lnTo>
                    <a:pt x="55" y="30"/>
                  </a:lnTo>
                  <a:lnTo>
                    <a:pt x="50" y="25"/>
                  </a:lnTo>
                  <a:lnTo>
                    <a:pt x="45" y="21"/>
                  </a:lnTo>
                  <a:lnTo>
                    <a:pt x="39" y="17"/>
                  </a:lnTo>
                  <a:lnTo>
                    <a:pt x="33" y="13"/>
                  </a:lnTo>
                  <a:lnTo>
                    <a:pt x="27" y="11"/>
                  </a:lnTo>
                  <a:lnTo>
                    <a:pt x="20" y="9"/>
                  </a:lnTo>
                  <a:lnTo>
                    <a:pt x="14" y="7"/>
                  </a:lnTo>
                  <a:lnTo>
                    <a:pt x="7" y="7"/>
                  </a:lnTo>
                  <a:lnTo>
                    <a:pt x="0" y="6"/>
                  </a:lnTo>
                  <a:lnTo>
                    <a:pt x="1" y="5"/>
                  </a:lnTo>
                  <a:lnTo>
                    <a:pt x="4" y="4"/>
                  </a:lnTo>
                  <a:lnTo>
                    <a:pt x="5" y="4"/>
                  </a:lnTo>
                  <a:lnTo>
                    <a:pt x="6" y="3"/>
                  </a:lnTo>
                  <a:lnTo>
                    <a:pt x="8" y="2"/>
                  </a:lnTo>
                  <a:lnTo>
                    <a:pt x="10" y="1"/>
                  </a:lnTo>
                  <a:lnTo>
                    <a:pt x="11" y="1"/>
                  </a:lnTo>
                  <a:lnTo>
                    <a:pt x="13" y="0"/>
                  </a:lnTo>
                  <a:lnTo>
                    <a:pt x="19" y="1"/>
                  </a:lnTo>
                  <a:lnTo>
                    <a:pt x="25" y="2"/>
                  </a:lnTo>
                  <a:lnTo>
                    <a:pt x="31" y="4"/>
                  </a:lnTo>
                  <a:lnTo>
                    <a:pt x="36" y="7"/>
                  </a:lnTo>
                  <a:lnTo>
                    <a:pt x="42" y="10"/>
                  </a:lnTo>
                  <a:lnTo>
                    <a:pt x="47" y="13"/>
                  </a:lnTo>
                  <a:lnTo>
                    <a:pt x="52" y="17"/>
                  </a:lnTo>
                  <a:lnTo>
                    <a:pt x="57" y="21"/>
                  </a:lnTo>
                  <a:lnTo>
                    <a:pt x="61" y="25"/>
                  </a:lnTo>
                  <a:lnTo>
                    <a:pt x="65" y="31"/>
                  </a:lnTo>
                  <a:lnTo>
                    <a:pt x="69" y="35"/>
                  </a:lnTo>
                  <a:lnTo>
                    <a:pt x="72" y="41"/>
                  </a:lnTo>
                  <a:lnTo>
                    <a:pt x="75" y="46"/>
                  </a:lnTo>
                  <a:lnTo>
                    <a:pt x="78" y="52"/>
                  </a:lnTo>
                  <a:lnTo>
                    <a:pt x="80" y="58"/>
                  </a:lnTo>
                  <a:lnTo>
                    <a:pt x="82" y="65"/>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109" name="Freeform 104"/>
            <p:cNvSpPr>
              <a:spLocks/>
            </p:cNvSpPr>
            <p:nvPr/>
          </p:nvSpPr>
          <p:spPr bwMode="auto">
            <a:xfrm>
              <a:off x="7915275" y="806450"/>
              <a:ext cx="214313" cy="117475"/>
            </a:xfrm>
            <a:custGeom>
              <a:avLst/>
              <a:gdLst/>
              <a:ahLst/>
              <a:cxnLst>
                <a:cxn ang="0">
                  <a:pos x="133" y="69"/>
                </a:cxn>
                <a:cxn ang="0">
                  <a:pos x="130" y="72"/>
                </a:cxn>
                <a:cxn ang="0">
                  <a:pos x="127" y="65"/>
                </a:cxn>
                <a:cxn ang="0">
                  <a:pos x="122" y="50"/>
                </a:cxn>
                <a:cxn ang="0">
                  <a:pos x="114" y="37"/>
                </a:cxn>
                <a:cxn ang="0">
                  <a:pos x="103" y="26"/>
                </a:cxn>
                <a:cxn ang="0">
                  <a:pos x="93" y="18"/>
                </a:cxn>
                <a:cxn ang="0">
                  <a:pos x="87" y="14"/>
                </a:cxn>
                <a:cxn ang="0">
                  <a:pos x="79" y="11"/>
                </a:cxn>
                <a:cxn ang="0">
                  <a:pos x="71" y="9"/>
                </a:cxn>
                <a:cxn ang="0">
                  <a:pos x="64" y="8"/>
                </a:cxn>
                <a:cxn ang="0">
                  <a:pos x="56" y="8"/>
                </a:cxn>
                <a:cxn ang="0">
                  <a:pos x="48" y="8"/>
                </a:cxn>
                <a:cxn ang="0">
                  <a:pos x="41" y="9"/>
                </a:cxn>
                <a:cxn ang="0">
                  <a:pos x="39" y="9"/>
                </a:cxn>
                <a:cxn ang="0">
                  <a:pos x="43" y="7"/>
                </a:cxn>
                <a:cxn ang="0">
                  <a:pos x="48" y="5"/>
                </a:cxn>
                <a:cxn ang="0">
                  <a:pos x="52" y="2"/>
                </a:cxn>
                <a:cxn ang="0">
                  <a:pos x="62" y="1"/>
                </a:cxn>
                <a:cxn ang="0">
                  <a:pos x="76" y="3"/>
                </a:cxn>
                <a:cxn ang="0">
                  <a:pos x="89" y="8"/>
                </a:cxn>
                <a:cxn ang="0">
                  <a:pos x="101" y="15"/>
                </a:cxn>
                <a:cxn ang="0">
                  <a:pos x="111" y="24"/>
                </a:cxn>
                <a:cxn ang="0">
                  <a:pos x="121" y="35"/>
                </a:cxn>
                <a:cxn ang="0">
                  <a:pos x="127" y="47"/>
                </a:cxn>
                <a:cxn ang="0">
                  <a:pos x="133" y="60"/>
                </a:cxn>
                <a:cxn ang="0">
                  <a:pos x="9" y="25"/>
                </a:cxn>
                <a:cxn ang="0">
                  <a:pos x="4" y="28"/>
                </a:cxn>
                <a:cxn ang="0">
                  <a:pos x="1" y="29"/>
                </a:cxn>
                <a:cxn ang="0">
                  <a:pos x="0" y="32"/>
                </a:cxn>
                <a:cxn ang="0">
                  <a:pos x="1" y="33"/>
                </a:cxn>
                <a:cxn ang="0">
                  <a:pos x="4" y="31"/>
                </a:cxn>
                <a:cxn ang="0">
                  <a:pos x="5" y="29"/>
                </a:cxn>
                <a:cxn ang="0">
                  <a:pos x="7" y="26"/>
                </a:cxn>
                <a:cxn ang="0">
                  <a:pos x="9" y="25"/>
                </a:cxn>
              </a:cxnLst>
              <a:rect l="0" t="0" r="r" b="b"/>
              <a:pathLst>
                <a:path w="135" h="74">
                  <a:moveTo>
                    <a:pt x="134" y="68"/>
                  </a:moveTo>
                  <a:lnTo>
                    <a:pt x="133" y="69"/>
                  </a:lnTo>
                  <a:lnTo>
                    <a:pt x="131" y="71"/>
                  </a:lnTo>
                  <a:lnTo>
                    <a:pt x="130" y="72"/>
                  </a:lnTo>
                  <a:lnTo>
                    <a:pt x="128" y="73"/>
                  </a:lnTo>
                  <a:lnTo>
                    <a:pt x="127" y="65"/>
                  </a:lnTo>
                  <a:lnTo>
                    <a:pt x="124" y="57"/>
                  </a:lnTo>
                  <a:lnTo>
                    <a:pt x="122" y="50"/>
                  </a:lnTo>
                  <a:lnTo>
                    <a:pt x="117" y="43"/>
                  </a:lnTo>
                  <a:lnTo>
                    <a:pt x="114" y="37"/>
                  </a:lnTo>
                  <a:lnTo>
                    <a:pt x="109" y="31"/>
                  </a:lnTo>
                  <a:lnTo>
                    <a:pt x="103" y="26"/>
                  </a:lnTo>
                  <a:lnTo>
                    <a:pt x="96" y="20"/>
                  </a:lnTo>
                  <a:lnTo>
                    <a:pt x="93" y="18"/>
                  </a:lnTo>
                  <a:lnTo>
                    <a:pt x="90" y="17"/>
                  </a:lnTo>
                  <a:lnTo>
                    <a:pt x="87" y="14"/>
                  </a:lnTo>
                  <a:lnTo>
                    <a:pt x="82" y="13"/>
                  </a:lnTo>
                  <a:lnTo>
                    <a:pt x="79" y="11"/>
                  </a:lnTo>
                  <a:lnTo>
                    <a:pt x="75" y="11"/>
                  </a:lnTo>
                  <a:lnTo>
                    <a:pt x="71" y="9"/>
                  </a:lnTo>
                  <a:lnTo>
                    <a:pt x="68" y="8"/>
                  </a:lnTo>
                  <a:lnTo>
                    <a:pt x="64" y="8"/>
                  </a:lnTo>
                  <a:lnTo>
                    <a:pt x="60" y="8"/>
                  </a:lnTo>
                  <a:lnTo>
                    <a:pt x="56" y="8"/>
                  </a:lnTo>
                  <a:lnTo>
                    <a:pt x="52" y="8"/>
                  </a:lnTo>
                  <a:lnTo>
                    <a:pt x="48" y="8"/>
                  </a:lnTo>
                  <a:lnTo>
                    <a:pt x="44" y="8"/>
                  </a:lnTo>
                  <a:lnTo>
                    <a:pt x="41" y="9"/>
                  </a:lnTo>
                  <a:lnTo>
                    <a:pt x="36" y="11"/>
                  </a:lnTo>
                  <a:lnTo>
                    <a:pt x="39" y="9"/>
                  </a:lnTo>
                  <a:lnTo>
                    <a:pt x="41" y="8"/>
                  </a:lnTo>
                  <a:lnTo>
                    <a:pt x="43" y="7"/>
                  </a:lnTo>
                  <a:lnTo>
                    <a:pt x="45" y="5"/>
                  </a:lnTo>
                  <a:lnTo>
                    <a:pt x="48" y="5"/>
                  </a:lnTo>
                  <a:lnTo>
                    <a:pt x="50" y="3"/>
                  </a:lnTo>
                  <a:lnTo>
                    <a:pt x="52" y="2"/>
                  </a:lnTo>
                  <a:lnTo>
                    <a:pt x="55" y="0"/>
                  </a:lnTo>
                  <a:lnTo>
                    <a:pt x="62" y="1"/>
                  </a:lnTo>
                  <a:lnTo>
                    <a:pt x="69" y="2"/>
                  </a:lnTo>
                  <a:lnTo>
                    <a:pt x="76" y="3"/>
                  </a:lnTo>
                  <a:lnTo>
                    <a:pt x="82" y="5"/>
                  </a:lnTo>
                  <a:lnTo>
                    <a:pt x="89" y="8"/>
                  </a:lnTo>
                  <a:lnTo>
                    <a:pt x="95" y="11"/>
                  </a:lnTo>
                  <a:lnTo>
                    <a:pt x="101" y="15"/>
                  </a:lnTo>
                  <a:lnTo>
                    <a:pt x="106" y="19"/>
                  </a:lnTo>
                  <a:lnTo>
                    <a:pt x="111" y="24"/>
                  </a:lnTo>
                  <a:lnTo>
                    <a:pt x="117" y="29"/>
                  </a:lnTo>
                  <a:lnTo>
                    <a:pt x="121" y="35"/>
                  </a:lnTo>
                  <a:lnTo>
                    <a:pt x="125" y="41"/>
                  </a:lnTo>
                  <a:lnTo>
                    <a:pt x="127" y="47"/>
                  </a:lnTo>
                  <a:lnTo>
                    <a:pt x="130" y="53"/>
                  </a:lnTo>
                  <a:lnTo>
                    <a:pt x="133" y="60"/>
                  </a:lnTo>
                  <a:lnTo>
                    <a:pt x="134" y="68"/>
                  </a:lnTo>
                  <a:lnTo>
                    <a:pt x="9" y="25"/>
                  </a:lnTo>
                  <a:lnTo>
                    <a:pt x="7" y="26"/>
                  </a:lnTo>
                  <a:lnTo>
                    <a:pt x="4" y="28"/>
                  </a:lnTo>
                  <a:lnTo>
                    <a:pt x="2" y="29"/>
                  </a:lnTo>
                  <a:lnTo>
                    <a:pt x="1" y="29"/>
                  </a:lnTo>
                  <a:lnTo>
                    <a:pt x="1" y="31"/>
                  </a:lnTo>
                  <a:lnTo>
                    <a:pt x="0" y="32"/>
                  </a:lnTo>
                  <a:lnTo>
                    <a:pt x="1" y="32"/>
                  </a:lnTo>
                  <a:lnTo>
                    <a:pt x="1" y="33"/>
                  </a:lnTo>
                  <a:lnTo>
                    <a:pt x="3" y="32"/>
                  </a:lnTo>
                  <a:lnTo>
                    <a:pt x="4" y="31"/>
                  </a:lnTo>
                  <a:lnTo>
                    <a:pt x="4" y="29"/>
                  </a:lnTo>
                  <a:lnTo>
                    <a:pt x="5" y="29"/>
                  </a:lnTo>
                  <a:lnTo>
                    <a:pt x="7" y="28"/>
                  </a:lnTo>
                  <a:lnTo>
                    <a:pt x="7" y="26"/>
                  </a:lnTo>
                  <a:lnTo>
                    <a:pt x="9" y="26"/>
                  </a:lnTo>
                  <a:lnTo>
                    <a:pt x="9" y="25"/>
                  </a:lnTo>
                  <a:lnTo>
                    <a:pt x="134" y="68"/>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110" name="Freeform 105"/>
            <p:cNvSpPr>
              <a:spLocks/>
            </p:cNvSpPr>
            <p:nvPr/>
          </p:nvSpPr>
          <p:spPr bwMode="auto">
            <a:xfrm>
              <a:off x="7916863" y="820738"/>
              <a:ext cx="203200" cy="111125"/>
            </a:xfrm>
            <a:custGeom>
              <a:avLst/>
              <a:gdLst/>
              <a:ahLst/>
              <a:cxnLst>
                <a:cxn ang="0">
                  <a:pos x="126" y="66"/>
                </a:cxn>
                <a:cxn ang="0">
                  <a:pos x="125" y="67"/>
                </a:cxn>
                <a:cxn ang="0">
                  <a:pos x="123" y="68"/>
                </a:cxn>
                <a:cxn ang="0">
                  <a:pos x="121" y="69"/>
                </a:cxn>
                <a:cxn ang="0">
                  <a:pos x="119" y="65"/>
                </a:cxn>
                <a:cxn ang="0">
                  <a:pos x="117" y="55"/>
                </a:cxn>
                <a:cxn ang="0">
                  <a:pos x="114" y="46"/>
                </a:cxn>
                <a:cxn ang="0">
                  <a:pos x="109" y="38"/>
                </a:cxn>
                <a:cxn ang="0">
                  <a:pos x="103" y="30"/>
                </a:cxn>
                <a:cxn ang="0">
                  <a:pos x="96" y="23"/>
                </a:cxn>
                <a:cxn ang="0">
                  <a:pos x="89" y="17"/>
                </a:cxn>
                <a:cxn ang="0">
                  <a:pos x="80" y="13"/>
                </a:cxn>
                <a:cxn ang="0">
                  <a:pos x="72" y="10"/>
                </a:cxn>
                <a:cxn ang="0">
                  <a:pos x="62" y="8"/>
                </a:cxn>
                <a:cxn ang="0">
                  <a:pos x="53" y="8"/>
                </a:cxn>
                <a:cxn ang="0">
                  <a:pos x="43" y="8"/>
                </a:cxn>
                <a:cxn ang="0">
                  <a:pos x="34" y="11"/>
                </a:cxn>
                <a:cxn ang="0">
                  <a:pos x="26" y="14"/>
                </a:cxn>
                <a:cxn ang="0">
                  <a:pos x="18" y="19"/>
                </a:cxn>
                <a:cxn ang="0">
                  <a:pos x="10" y="26"/>
                </a:cxn>
                <a:cxn ang="0">
                  <a:pos x="4" y="28"/>
                </a:cxn>
                <a:cxn ang="0">
                  <a:pos x="1" y="26"/>
                </a:cxn>
                <a:cxn ang="0">
                  <a:pos x="1" y="24"/>
                </a:cxn>
                <a:cxn ang="0">
                  <a:pos x="3" y="22"/>
                </a:cxn>
                <a:cxn ang="0">
                  <a:pos x="5" y="20"/>
                </a:cxn>
                <a:cxn ang="0">
                  <a:pos x="7" y="18"/>
                </a:cxn>
                <a:cxn ang="0">
                  <a:pos x="9" y="17"/>
                </a:cxn>
                <a:cxn ang="0">
                  <a:pos x="12" y="16"/>
                </a:cxn>
                <a:cxn ang="0">
                  <a:pos x="15" y="14"/>
                </a:cxn>
                <a:cxn ang="0">
                  <a:pos x="18" y="12"/>
                </a:cxn>
                <a:cxn ang="0">
                  <a:pos x="22" y="11"/>
                </a:cxn>
                <a:cxn ang="0">
                  <a:pos x="26" y="8"/>
                </a:cxn>
                <a:cxn ang="0">
                  <a:pos x="29" y="6"/>
                </a:cxn>
                <a:cxn ang="0">
                  <a:pos x="34" y="4"/>
                </a:cxn>
                <a:cxn ang="0">
                  <a:pos x="39" y="2"/>
                </a:cxn>
                <a:cxn ang="0">
                  <a:pos x="47" y="1"/>
                </a:cxn>
                <a:cxn ang="0">
                  <a:pos x="55" y="0"/>
                </a:cxn>
                <a:cxn ang="0">
                  <a:pos x="63" y="1"/>
                </a:cxn>
                <a:cxn ang="0">
                  <a:pos x="70" y="2"/>
                </a:cxn>
                <a:cxn ang="0">
                  <a:pos x="78" y="4"/>
                </a:cxn>
                <a:cxn ang="0">
                  <a:pos x="85" y="7"/>
                </a:cxn>
                <a:cxn ang="0">
                  <a:pos x="92" y="11"/>
                </a:cxn>
                <a:cxn ang="0">
                  <a:pos x="101" y="18"/>
                </a:cxn>
                <a:cxn ang="0">
                  <a:pos x="112" y="29"/>
                </a:cxn>
                <a:cxn ang="0">
                  <a:pos x="120" y="43"/>
                </a:cxn>
                <a:cxn ang="0">
                  <a:pos x="126" y="58"/>
                </a:cxn>
              </a:cxnLst>
              <a:rect l="0" t="0" r="r" b="b"/>
              <a:pathLst>
                <a:path w="128" h="70">
                  <a:moveTo>
                    <a:pt x="127" y="65"/>
                  </a:moveTo>
                  <a:lnTo>
                    <a:pt x="126" y="66"/>
                  </a:lnTo>
                  <a:lnTo>
                    <a:pt x="126" y="66"/>
                  </a:lnTo>
                  <a:lnTo>
                    <a:pt x="125" y="67"/>
                  </a:lnTo>
                  <a:lnTo>
                    <a:pt x="124" y="68"/>
                  </a:lnTo>
                  <a:lnTo>
                    <a:pt x="123" y="68"/>
                  </a:lnTo>
                  <a:lnTo>
                    <a:pt x="122" y="68"/>
                  </a:lnTo>
                  <a:lnTo>
                    <a:pt x="121" y="69"/>
                  </a:lnTo>
                  <a:lnTo>
                    <a:pt x="120" y="69"/>
                  </a:lnTo>
                  <a:lnTo>
                    <a:pt x="119" y="65"/>
                  </a:lnTo>
                  <a:lnTo>
                    <a:pt x="118" y="59"/>
                  </a:lnTo>
                  <a:lnTo>
                    <a:pt x="117" y="55"/>
                  </a:lnTo>
                  <a:lnTo>
                    <a:pt x="115" y="50"/>
                  </a:lnTo>
                  <a:lnTo>
                    <a:pt x="114" y="46"/>
                  </a:lnTo>
                  <a:lnTo>
                    <a:pt x="112" y="41"/>
                  </a:lnTo>
                  <a:lnTo>
                    <a:pt x="109" y="38"/>
                  </a:lnTo>
                  <a:lnTo>
                    <a:pt x="107" y="33"/>
                  </a:lnTo>
                  <a:lnTo>
                    <a:pt x="103" y="30"/>
                  </a:lnTo>
                  <a:lnTo>
                    <a:pt x="100" y="26"/>
                  </a:lnTo>
                  <a:lnTo>
                    <a:pt x="96" y="23"/>
                  </a:lnTo>
                  <a:lnTo>
                    <a:pt x="93" y="20"/>
                  </a:lnTo>
                  <a:lnTo>
                    <a:pt x="89" y="17"/>
                  </a:lnTo>
                  <a:lnTo>
                    <a:pt x="85" y="15"/>
                  </a:lnTo>
                  <a:lnTo>
                    <a:pt x="80" y="13"/>
                  </a:lnTo>
                  <a:lnTo>
                    <a:pt x="76" y="11"/>
                  </a:lnTo>
                  <a:lnTo>
                    <a:pt x="72" y="10"/>
                  </a:lnTo>
                  <a:lnTo>
                    <a:pt x="66" y="9"/>
                  </a:lnTo>
                  <a:lnTo>
                    <a:pt x="62" y="8"/>
                  </a:lnTo>
                  <a:lnTo>
                    <a:pt x="58" y="8"/>
                  </a:lnTo>
                  <a:lnTo>
                    <a:pt x="53" y="8"/>
                  </a:lnTo>
                  <a:lnTo>
                    <a:pt x="48" y="8"/>
                  </a:lnTo>
                  <a:lnTo>
                    <a:pt x="43" y="8"/>
                  </a:lnTo>
                  <a:lnTo>
                    <a:pt x="39" y="10"/>
                  </a:lnTo>
                  <a:lnTo>
                    <a:pt x="34" y="11"/>
                  </a:lnTo>
                  <a:lnTo>
                    <a:pt x="30" y="12"/>
                  </a:lnTo>
                  <a:lnTo>
                    <a:pt x="26" y="14"/>
                  </a:lnTo>
                  <a:lnTo>
                    <a:pt x="22" y="17"/>
                  </a:lnTo>
                  <a:lnTo>
                    <a:pt x="18" y="19"/>
                  </a:lnTo>
                  <a:lnTo>
                    <a:pt x="14" y="22"/>
                  </a:lnTo>
                  <a:lnTo>
                    <a:pt x="10" y="26"/>
                  </a:lnTo>
                  <a:lnTo>
                    <a:pt x="7" y="29"/>
                  </a:lnTo>
                  <a:lnTo>
                    <a:pt x="4" y="28"/>
                  </a:lnTo>
                  <a:lnTo>
                    <a:pt x="3" y="27"/>
                  </a:lnTo>
                  <a:lnTo>
                    <a:pt x="1" y="26"/>
                  </a:lnTo>
                  <a:lnTo>
                    <a:pt x="0" y="26"/>
                  </a:lnTo>
                  <a:lnTo>
                    <a:pt x="1" y="24"/>
                  </a:lnTo>
                  <a:lnTo>
                    <a:pt x="2" y="23"/>
                  </a:lnTo>
                  <a:lnTo>
                    <a:pt x="3" y="22"/>
                  </a:lnTo>
                  <a:lnTo>
                    <a:pt x="4" y="21"/>
                  </a:lnTo>
                  <a:lnTo>
                    <a:pt x="5" y="20"/>
                  </a:lnTo>
                  <a:lnTo>
                    <a:pt x="6" y="19"/>
                  </a:lnTo>
                  <a:lnTo>
                    <a:pt x="7" y="18"/>
                  </a:lnTo>
                  <a:lnTo>
                    <a:pt x="8" y="17"/>
                  </a:lnTo>
                  <a:lnTo>
                    <a:pt x="9" y="17"/>
                  </a:lnTo>
                  <a:lnTo>
                    <a:pt x="10" y="17"/>
                  </a:lnTo>
                  <a:lnTo>
                    <a:pt x="12" y="16"/>
                  </a:lnTo>
                  <a:lnTo>
                    <a:pt x="14" y="15"/>
                  </a:lnTo>
                  <a:lnTo>
                    <a:pt x="15" y="14"/>
                  </a:lnTo>
                  <a:lnTo>
                    <a:pt x="17" y="13"/>
                  </a:lnTo>
                  <a:lnTo>
                    <a:pt x="18" y="12"/>
                  </a:lnTo>
                  <a:lnTo>
                    <a:pt x="20" y="11"/>
                  </a:lnTo>
                  <a:lnTo>
                    <a:pt x="22" y="11"/>
                  </a:lnTo>
                  <a:lnTo>
                    <a:pt x="24" y="9"/>
                  </a:lnTo>
                  <a:lnTo>
                    <a:pt x="26" y="8"/>
                  </a:lnTo>
                  <a:lnTo>
                    <a:pt x="28" y="8"/>
                  </a:lnTo>
                  <a:lnTo>
                    <a:pt x="29" y="6"/>
                  </a:lnTo>
                  <a:lnTo>
                    <a:pt x="31" y="5"/>
                  </a:lnTo>
                  <a:lnTo>
                    <a:pt x="34" y="4"/>
                  </a:lnTo>
                  <a:lnTo>
                    <a:pt x="35" y="3"/>
                  </a:lnTo>
                  <a:lnTo>
                    <a:pt x="39" y="2"/>
                  </a:lnTo>
                  <a:lnTo>
                    <a:pt x="43" y="1"/>
                  </a:lnTo>
                  <a:lnTo>
                    <a:pt x="47" y="1"/>
                  </a:lnTo>
                  <a:lnTo>
                    <a:pt x="51" y="0"/>
                  </a:lnTo>
                  <a:lnTo>
                    <a:pt x="55" y="0"/>
                  </a:lnTo>
                  <a:lnTo>
                    <a:pt x="58" y="0"/>
                  </a:lnTo>
                  <a:lnTo>
                    <a:pt x="63" y="1"/>
                  </a:lnTo>
                  <a:lnTo>
                    <a:pt x="66" y="1"/>
                  </a:lnTo>
                  <a:lnTo>
                    <a:pt x="70" y="2"/>
                  </a:lnTo>
                  <a:lnTo>
                    <a:pt x="74" y="3"/>
                  </a:lnTo>
                  <a:lnTo>
                    <a:pt x="78" y="4"/>
                  </a:lnTo>
                  <a:lnTo>
                    <a:pt x="81" y="5"/>
                  </a:lnTo>
                  <a:lnTo>
                    <a:pt x="85" y="7"/>
                  </a:lnTo>
                  <a:lnTo>
                    <a:pt x="88" y="9"/>
                  </a:lnTo>
                  <a:lnTo>
                    <a:pt x="92" y="11"/>
                  </a:lnTo>
                  <a:lnTo>
                    <a:pt x="95" y="13"/>
                  </a:lnTo>
                  <a:lnTo>
                    <a:pt x="101" y="18"/>
                  </a:lnTo>
                  <a:lnTo>
                    <a:pt x="107" y="23"/>
                  </a:lnTo>
                  <a:lnTo>
                    <a:pt x="112" y="29"/>
                  </a:lnTo>
                  <a:lnTo>
                    <a:pt x="116" y="35"/>
                  </a:lnTo>
                  <a:lnTo>
                    <a:pt x="120" y="43"/>
                  </a:lnTo>
                  <a:lnTo>
                    <a:pt x="123" y="50"/>
                  </a:lnTo>
                  <a:lnTo>
                    <a:pt x="126" y="58"/>
                  </a:lnTo>
                  <a:lnTo>
                    <a:pt x="127" y="65"/>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111" name="Freeform 106"/>
            <p:cNvSpPr>
              <a:spLocks/>
            </p:cNvSpPr>
            <p:nvPr/>
          </p:nvSpPr>
          <p:spPr bwMode="auto">
            <a:xfrm>
              <a:off x="7929563" y="835025"/>
              <a:ext cx="177800" cy="98425"/>
            </a:xfrm>
            <a:custGeom>
              <a:avLst/>
              <a:gdLst/>
              <a:ahLst/>
              <a:cxnLst>
                <a:cxn ang="0">
                  <a:pos x="110" y="59"/>
                </a:cxn>
                <a:cxn ang="0">
                  <a:pos x="108" y="60"/>
                </a:cxn>
                <a:cxn ang="0">
                  <a:pos x="107" y="60"/>
                </a:cxn>
                <a:cxn ang="0">
                  <a:pos x="105" y="60"/>
                </a:cxn>
                <a:cxn ang="0">
                  <a:pos x="103" y="52"/>
                </a:cxn>
                <a:cxn ang="0">
                  <a:pos x="97" y="37"/>
                </a:cxn>
                <a:cxn ang="0">
                  <a:pos x="88" y="24"/>
                </a:cxn>
                <a:cxn ang="0">
                  <a:pos x="75" y="14"/>
                </a:cxn>
                <a:cxn ang="0">
                  <a:pos x="64" y="9"/>
                </a:cxn>
                <a:cxn ang="0">
                  <a:pos x="55" y="8"/>
                </a:cxn>
                <a:cxn ang="0">
                  <a:pos x="47" y="7"/>
                </a:cxn>
                <a:cxn ang="0">
                  <a:pos x="39" y="8"/>
                </a:cxn>
                <a:cxn ang="0">
                  <a:pos x="31" y="9"/>
                </a:cxn>
                <a:cxn ang="0">
                  <a:pos x="24" y="12"/>
                </a:cxn>
                <a:cxn ang="0">
                  <a:pos x="16" y="16"/>
                </a:cxn>
                <a:cxn ang="0">
                  <a:pos x="9" y="21"/>
                </a:cxn>
                <a:cxn ang="0">
                  <a:pos x="5" y="23"/>
                </a:cxn>
                <a:cxn ang="0">
                  <a:pos x="1" y="21"/>
                </a:cxn>
                <a:cxn ang="0">
                  <a:pos x="4" y="17"/>
                </a:cxn>
                <a:cxn ang="0">
                  <a:pos x="11" y="11"/>
                </a:cxn>
                <a:cxn ang="0">
                  <a:pos x="19" y="6"/>
                </a:cxn>
                <a:cxn ang="0">
                  <a:pos x="27" y="3"/>
                </a:cxn>
                <a:cxn ang="0">
                  <a:pos x="36" y="1"/>
                </a:cxn>
                <a:cxn ang="0">
                  <a:pos x="45" y="0"/>
                </a:cxn>
                <a:cxn ang="0">
                  <a:pos x="54" y="1"/>
                </a:cxn>
                <a:cxn ang="0">
                  <a:pos x="64" y="2"/>
                </a:cxn>
                <a:cxn ang="0">
                  <a:pos x="72" y="5"/>
                </a:cxn>
                <a:cxn ang="0">
                  <a:pos x="81" y="9"/>
                </a:cxn>
                <a:cxn ang="0">
                  <a:pos x="88" y="15"/>
                </a:cxn>
                <a:cxn ang="0">
                  <a:pos x="95" y="22"/>
                </a:cxn>
                <a:cxn ang="0">
                  <a:pos x="100" y="29"/>
                </a:cxn>
                <a:cxn ang="0">
                  <a:pos x="105" y="37"/>
                </a:cxn>
                <a:cxn ang="0">
                  <a:pos x="108" y="45"/>
                </a:cxn>
                <a:cxn ang="0">
                  <a:pos x="110" y="55"/>
                </a:cxn>
              </a:cxnLst>
              <a:rect l="0" t="0" r="r" b="b"/>
              <a:pathLst>
                <a:path w="112" h="62">
                  <a:moveTo>
                    <a:pt x="111" y="59"/>
                  </a:moveTo>
                  <a:lnTo>
                    <a:pt x="110" y="59"/>
                  </a:lnTo>
                  <a:lnTo>
                    <a:pt x="110" y="60"/>
                  </a:lnTo>
                  <a:lnTo>
                    <a:pt x="108" y="60"/>
                  </a:lnTo>
                  <a:lnTo>
                    <a:pt x="107" y="60"/>
                  </a:lnTo>
                  <a:lnTo>
                    <a:pt x="107" y="60"/>
                  </a:lnTo>
                  <a:lnTo>
                    <a:pt x="106" y="60"/>
                  </a:lnTo>
                  <a:lnTo>
                    <a:pt x="105" y="60"/>
                  </a:lnTo>
                  <a:lnTo>
                    <a:pt x="104" y="61"/>
                  </a:lnTo>
                  <a:lnTo>
                    <a:pt x="103" y="52"/>
                  </a:lnTo>
                  <a:lnTo>
                    <a:pt x="100" y="44"/>
                  </a:lnTo>
                  <a:lnTo>
                    <a:pt x="97" y="37"/>
                  </a:lnTo>
                  <a:lnTo>
                    <a:pt x="93" y="31"/>
                  </a:lnTo>
                  <a:lnTo>
                    <a:pt x="88" y="24"/>
                  </a:lnTo>
                  <a:lnTo>
                    <a:pt x="82" y="19"/>
                  </a:lnTo>
                  <a:lnTo>
                    <a:pt x="75" y="14"/>
                  </a:lnTo>
                  <a:lnTo>
                    <a:pt x="67" y="11"/>
                  </a:lnTo>
                  <a:lnTo>
                    <a:pt x="64" y="9"/>
                  </a:lnTo>
                  <a:lnTo>
                    <a:pt x="59" y="9"/>
                  </a:lnTo>
                  <a:lnTo>
                    <a:pt x="55" y="8"/>
                  </a:lnTo>
                  <a:lnTo>
                    <a:pt x="51" y="7"/>
                  </a:lnTo>
                  <a:lnTo>
                    <a:pt x="47" y="7"/>
                  </a:lnTo>
                  <a:lnTo>
                    <a:pt x="43" y="7"/>
                  </a:lnTo>
                  <a:lnTo>
                    <a:pt x="39" y="8"/>
                  </a:lnTo>
                  <a:lnTo>
                    <a:pt x="35" y="9"/>
                  </a:lnTo>
                  <a:lnTo>
                    <a:pt x="31" y="9"/>
                  </a:lnTo>
                  <a:lnTo>
                    <a:pt x="27" y="11"/>
                  </a:lnTo>
                  <a:lnTo>
                    <a:pt x="24" y="12"/>
                  </a:lnTo>
                  <a:lnTo>
                    <a:pt x="20" y="14"/>
                  </a:lnTo>
                  <a:lnTo>
                    <a:pt x="16" y="16"/>
                  </a:lnTo>
                  <a:lnTo>
                    <a:pt x="13" y="18"/>
                  </a:lnTo>
                  <a:lnTo>
                    <a:pt x="9" y="21"/>
                  </a:lnTo>
                  <a:lnTo>
                    <a:pt x="6" y="24"/>
                  </a:lnTo>
                  <a:lnTo>
                    <a:pt x="5" y="23"/>
                  </a:lnTo>
                  <a:lnTo>
                    <a:pt x="3" y="22"/>
                  </a:lnTo>
                  <a:lnTo>
                    <a:pt x="1" y="21"/>
                  </a:lnTo>
                  <a:lnTo>
                    <a:pt x="0" y="20"/>
                  </a:lnTo>
                  <a:lnTo>
                    <a:pt x="4" y="17"/>
                  </a:lnTo>
                  <a:lnTo>
                    <a:pt x="7" y="14"/>
                  </a:lnTo>
                  <a:lnTo>
                    <a:pt x="11" y="11"/>
                  </a:lnTo>
                  <a:lnTo>
                    <a:pt x="15" y="9"/>
                  </a:lnTo>
                  <a:lnTo>
                    <a:pt x="19" y="6"/>
                  </a:lnTo>
                  <a:lnTo>
                    <a:pt x="23" y="4"/>
                  </a:lnTo>
                  <a:lnTo>
                    <a:pt x="27" y="3"/>
                  </a:lnTo>
                  <a:lnTo>
                    <a:pt x="32" y="2"/>
                  </a:lnTo>
                  <a:lnTo>
                    <a:pt x="36" y="1"/>
                  </a:lnTo>
                  <a:lnTo>
                    <a:pt x="41" y="0"/>
                  </a:lnTo>
                  <a:lnTo>
                    <a:pt x="45" y="0"/>
                  </a:lnTo>
                  <a:lnTo>
                    <a:pt x="50" y="0"/>
                  </a:lnTo>
                  <a:lnTo>
                    <a:pt x="54" y="1"/>
                  </a:lnTo>
                  <a:lnTo>
                    <a:pt x="59" y="1"/>
                  </a:lnTo>
                  <a:lnTo>
                    <a:pt x="64" y="2"/>
                  </a:lnTo>
                  <a:lnTo>
                    <a:pt x="68" y="4"/>
                  </a:lnTo>
                  <a:lnTo>
                    <a:pt x="72" y="5"/>
                  </a:lnTo>
                  <a:lnTo>
                    <a:pt x="77" y="7"/>
                  </a:lnTo>
                  <a:lnTo>
                    <a:pt x="81" y="9"/>
                  </a:lnTo>
                  <a:lnTo>
                    <a:pt x="85" y="12"/>
                  </a:lnTo>
                  <a:lnTo>
                    <a:pt x="88" y="15"/>
                  </a:lnTo>
                  <a:lnTo>
                    <a:pt x="92" y="18"/>
                  </a:lnTo>
                  <a:lnTo>
                    <a:pt x="95" y="22"/>
                  </a:lnTo>
                  <a:lnTo>
                    <a:pt x="98" y="24"/>
                  </a:lnTo>
                  <a:lnTo>
                    <a:pt x="100" y="29"/>
                  </a:lnTo>
                  <a:lnTo>
                    <a:pt x="103" y="32"/>
                  </a:lnTo>
                  <a:lnTo>
                    <a:pt x="105" y="37"/>
                  </a:lnTo>
                  <a:lnTo>
                    <a:pt x="107" y="41"/>
                  </a:lnTo>
                  <a:lnTo>
                    <a:pt x="108" y="45"/>
                  </a:lnTo>
                  <a:lnTo>
                    <a:pt x="110" y="50"/>
                  </a:lnTo>
                  <a:lnTo>
                    <a:pt x="110" y="55"/>
                  </a:lnTo>
                  <a:lnTo>
                    <a:pt x="111" y="59"/>
                  </a:lnTo>
                </a:path>
              </a:pathLst>
            </a:custGeom>
            <a:solidFill>
              <a:srgbClr val="C08030"/>
            </a:solidFill>
            <a:ln w="9525" cap="rnd">
              <a:noFill/>
              <a:round/>
              <a:headEnd/>
              <a:tailEnd/>
            </a:ln>
            <a:effectLst/>
          </p:spPr>
          <p:txBody>
            <a:bodyPr>
              <a:prstTxWarp prst="textNoShape">
                <a:avLst/>
              </a:prstTxWarp>
            </a:bodyPr>
            <a:lstStyle/>
            <a:p>
              <a:endParaRPr lang="en-US"/>
            </a:p>
          </p:txBody>
        </p:sp>
        <p:sp>
          <p:nvSpPr>
            <p:cNvPr id="112" name="Freeform 107"/>
            <p:cNvSpPr>
              <a:spLocks/>
            </p:cNvSpPr>
            <p:nvPr/>
          </p:nvSpPr>
          <p:spPr bwMode="auto">
            <a:xfrm>
              <a:off x="7940675" y="846138"/>
              <a:ext cx="153988" cy="87312"/>
            </a:xfrm>
            <a:custGeom>
              <a:avLst/>
              <a:gdLst/>
              <a:ahLst/>
              <a:cxnLst>
                <a:cxn ang="0">
                  <a:pos x="95" y="54"/>
                </a:cxn>
                <a:cxn ang="0">
                  <a:pos x="93" y="54"/>
                </a:cxn>
                <a:cxn ang="0">
                  <a:pos x="92" y="54"/>
                </a:cxn>
                <a:cxn ang="0">
                  <a:pos x="90" y="54"/>
                </a:cxn>
                <a:cxn ang="0">
                  <a:pos x="88" y="47"/>
                </a:cxn>
                <a:cxn ang="0">
                  <a:pos x="83" y="34"/>
                </a:cxn>
                <a:cxn ang="0">
                  <a:pos x="76" y="23"/>
                </a:cxn>
                <a:cxn ang="0">
                  <a:pos x="65" y="14"/>
                </a:cxn>
                <a:cxn ang="0">
                  <a:pos x="55" y="10"/>
                </a:cxn>
                <a:cxn ang="0">
                  <a:pos x="49" y="8"/>
                </a:cxn>
                <a:cxn ang="0">
                  <a:pos x="42" y="7"/>
                </a:cxn>
                <a:cxn ang="0">
                  <a:pos x="35" y="7"/>
                </a:cxn>
                <a:cxn ang="0">
                  <a:pos x="28" y="9"/>
                </a:cxn>
                <a:cxn ang="0">
                  <a:pos x="22" y="11"/>
                </a:cxn>
                <a:cxn ang="0">
                  <a:pos x="16" y="14"/>
                </a:cxn>
                <a:cxn ang="0">
                  <a:pos x="10" y="18"/>
                </a:cxn>
                <a:cxn ang="0">
                  <a:pos x="6" y="19"/>
                </a:cxn>
                <a:cxn ang="0">
                  <a:pos x="4" y="19"/>
                </a:cxn>
                <a:cxn ang="0">
                  <a:pos x="3" y="18"/>
                </a:cxn>
                <a:cxn ang="0">
                  <a:pos x="1" y="17"/>
                </a:cxn>
                <a:cxn ang="0">
                  <a:pos x="3" y="14"/>
                </a:cxn>
                <a:cxn ang="0">
                  <a:pos x="10" y="9"/>
                </a:cxn>
                <a:cxn ang="0">
                  <a:pos x="17" y="5"/>
                </a:cxn>
                <a:cxn ang="0">
                  <a:pos x="24" y="2"/>
                </a:cxn>
                <a:cxn ang="0">
                  <a:pos x="32" y="1"/>
                </a:cxn>
                <a:cxn ang="0">
                  <a:pos x="40" y="0"/>
                </a:cxn>
                <a:cxn ang="0">
                  <a:pos x="48" y="1"/>
                </a:cxn>
                <a:cxn ang="0">
                  <a:pos x="56" y="2"/>
                </a:cxn>
                <a:cxn ang="0">
                  <a:pos x="68" y="7"/>
                </a:cxn>
                <a:cxn ang="0">
                  <a:pos x="80" y="17"/>
                </a:cxn>
                <a:cxn ang="0">
                  <a:pos x="90" y="30"/>
                </a:cxn>
                <a:cxn ang="0">
                  <a:pos x="95" y="45"/>
                </a:cxn>
              </a:cxnLst>
              <a:rect l="0" t="0" r="r" b="b"/>
              <a:pathLst>
                <a:path w="97" h="55">
                  <a:moveTo>
                    <a:pt x="96" y="54"/>
                  </a:moveTo>
                  <a:lnTo>
                    <a:pt x="95" y="54"/>
                  </a:lnTo>
                  <a:lnTo>
                    <a:pt x="94" y="54"/>
                  </a:lnTo>
                  <a:lnTo>
                    <a:pt x="93" y="54"/>
                  </a:lnTo>
                  <a:lnTo>
                    <a:pt x="92" y="54"/>
                  </a:lnTo>
                  <a:lnTo>
                    <a:pt x="92" y="54"/>
                  </a:lnTo>
                  <a:lnTo>
                    <a:pt x="91" y="54"/>
                  </a:lnTo>
                  <a:lnTo>
                    <a:pt x="90" y="54"/>
                  </a:lnTo>
                  <a:lnTo>
                    <a:pt x="89" y="54"/>
                  </a:lnTo>
                  <a:lnTo>
                    <a:pt x="88" y="47"/>
                  </a:lnTo>
                  <a:lnTo>
                    <a:pt x="86" y="40"/>
                  </a:lnTo>
                  <a:lnTo>
                    <a:pt x="83" y="34"/>
                  </a:lnTo>
                  <a:lnTo>
                    <a:pt x="80" y="28"/>
                  </a:lnTo>
                  <a:lnTo>
                    <a:pt x="76" y="23"/>
                  </a:lnTo>
                  <a:lnTo>
                    <a:pt x="71" y="18"/>
                  </a:lnTo>
                  <a:lnTo>
                    <a:pt x="65" y="14"/>
                  </a:lnTo>
                  <a:lnTo>
                    <a:pt x="59" y="11"/>
                  </a:lnTo>
                  <a:lnTo>
                    <a:pt x="55" y="10"/>
                  </a:lnTo>
                  <a:lnTo>
                    <a:pt x="52" y="9"/>
                  </a:lnTo>
                  <a:lnTo>
                    <a:pt x="49" y="8"/>
                  </a:lnTo>
                  <a:lnTo>
                    <a:pt x="45" y="7"/>
                  </a:lnTo>
                  <a:lnTo>
                    <a:pt x="42" y="7"/>
                  </a:lnTo>
                  <a:lnTo>
                    <a:pt x="38" y="7"/>
                  </a:lnTo>
                  <a:lnTo>
                    <a:pt x="35" y="7"/>
                  </a:lnTo>
                  <a:lnTo>
                    <a:pt x="32" y="8"/>
                  </a:lnTo>
                  <a:lnTo>
                    <a:pt x="28" y="9"/>
                  </a:lnTo>
                  <a:lnTo>
                    <a:pt x="25" y="10"/>
                  </a:lnTo>
                  <a:lnTo>
                    <a:pt x="22" y="11"/>
                  </a:lnTo>
                  <a:lnTo>
                    <a:pt x="18" y="12"/>
                  </a:lnTo>
                  <a:lnTo>
                    <a:pt x="16" y="14"/>
                  </a:lnTo>
                  <a:lnTo>
                    <a:pt x="13" y="16"/>
                  </a:lnTo>
                  <a:lnTo>
                    <a:pt x="10" y="18"/>
                  </a:lnTo>
                  <a:lnTo>
                    <a:pt x="7" y="20"/>
                  </a:lnTo>
                  <a:lnTo>
                    <a:pt x="6" y="19"/>
                  </a:lnTo>
                  <a:lnTo>
                    <a:pt x="5" y="19"/>
                  </a:lnTo>
                  <a:lnTo>
                    <a:pt x="4" y="19"/>
                  </a:lnTo>
                  <a:lnTo>
                    <a:pt x="4" y="18"/>
                  </a:lnTo>
                  <a:lnTo>
                    <a:pt x="3" y="18"/>
                  </a:lnTo>
                  <a:lnTo>
                    <a:pt x="2" y="17"/>
                  </a:lnTo>
                  <a:lnTo>
                    <a:pt x="1" y="17"/>
                  </a:lnTo>
                  <a:lnTo>
                    <a:pt x="0" y="17"/>
                  </a:lnTo>
                  <a:lnTo>
                    <a:pt x="3" y="14"/>
                  </a:lnTo>
                  <a:lnTo>
                    <a:pt x="6" y="11"/>
                  </a:lnTo>
                  <a:lnTo>
                    <a:pt x="10" y="9"/>
                  </a:lnTo>
                  <a:lnTo>
                    <a:pt x="13" y="6"/>
                  </a:lnTo>
                  <a:lnTo>
                    <a:pt x="17" y="5"/>
                  </a:lnTo>
                  <a:lnTo>
                    <a:pt x="20" y="4"/>
                  </a:lnTo>
                  <a:lnTo>
                    <a:pt x="24" y="2"/>
                  </a:lnTo>
                  <a:lnTo>
                    <a:pt x="28" y="1"/>
                  </a:lnTo>
                  <a:lnTo>
                    <a:pt x="32" y="1"/>
                  </a:lnTo>
                  <a:lnTo>
                    <a:pt x="36" y="0"/>
                  </a:lnTo>
                  <a:lnTo>
                    <a:pt x="40" y="0"/>
                  </a:lnTo>
                  <a:lnTo>
                    <a:pt x="44" y="0"/>
                  </a:lnTo>
                  <a:lnTo>
                    <a:pt x="48" y="1"/>
                  </a:lnTo>
                  <a:lnTo>
                    <a:pt x="52" y="1"/>
                  </a:lnTo>
                  <a:lnTo>
                    <a:pt x="56" y="2"/>
                  </a:lnTo>
                  <a:lnTo>
                    <a:pt x="60" y="4"/>
                  </a:lnTo>
                  <a:lnTo>
                    <a:pt x="68" y="7"/>
                  </a:lnTo>
                  <a:lnTo>
                    <a:pt x="74" y="12"/>
                  </a:lnTo>
                  <a:lnTo>
                    <a:pt x="80" y="17"/>
                  </a:lnTo>
                  <a:lnTo>
                    <a:pt x="85" y="24"/>
                  </a:lnTo>
                  <a:lnTo>
                    <a:pt x="90" y="30"/>
                  </a:lnTo>
                  <a:lnTo>
                    <a:pt x="92" y="37"/>
                  </a:lnTo>
                  <a:lnTo>
                    <a:pt x="95" y="45"/>
                  </a:lnTo>
                  <a:lnTo>
                    <a:pt x="96" y="54"/>
                  </a:lnTo>
                </a:path>
              </a:pathLst>
            </a:custGeom>
            <a:solidFill>
              <a:srgbClr val="C0A030"/>
            </a:solidFill>
            <a:ln w="9525" cap="rnd">
              <a:noFill/>
              <a:round/>
              <a:headEnd/>
              <a:tailEnd/>
            </a:ln>
            <a:effectLst/>
          </p:spPr>
          <p:txBody>
            <a:bodyPr>
              <a:prstTxWarp prst="textNoShape">
                <a:avLst/>
              </a:prstTxWarp>
            </a:bodyPr>
            <a:lstStyle/>
            <a:p>
              <a:endParaRPr lang="en-US"/>
            </a:p>
          </p:txBody>
        </p:sp>
        <p:sp>
          <p:nvSpPr>
            <p:cNvPr id="113" name="Freeform 108"/>
            <p:cNvSpPr>
              <a:spLocks/>
            </p:cNvSpPr>
            <p:nvPr/>
          </p:nvSpPr>
          <p:spPr bwMode="auto">
            <a:xfrm>
              <a:off x="7953375" y="860425"/>
              <a:ext cx="130175" cy="73025"/>
            </a:xfrm>
            <a:custGeom>
              <a:avLst/>
              <a:gdLst/>
              <a:ahLst/>
              <a:cxnLst>
                <a:cxn ang="0">
                  <a:pos x="81" y="45"/>
                </a:cxn>
                <a:cxn ang="0">
                  <a:pos x="80" y="45"/>
                </a:cxn>
                <a:cxn ang="0">
                  <a:pos x="79" y="45"/>
                </a:cxn>
                <a:cxn ang="0">
                  <a:pos x="78" y="45"/>
                </a:cxn>
                <a:cxn ang="0">
                  <a:pos x="78" y="45"/>
                </a:cxn>
                <a:cxn ang="0">
                  <a:pos x="77" y="45"/>
                </a:cxn>
                <a:cxn ang="0">
                  <a:pos x="75" y="45"/>
                </a:cxn>
                <a:cxn ang="0">
                  <a:pos x="75" y="45"/>
                </a:cxn>
                <a:cxn ang="0">
                  <a:pos x="74" y="44"/>
                </a:cxn>
                <a:cxn ang="0">
                  <a:pos x="73" y="39"/>
                </a:cxn>
                <a:cxn ang="0">
                  <a:pos x="71" y="34"/>
                </a:cxn>
                <a:cxn ang="0">
                  <a:pos x="69" y="29"/>
                </a:cxn>
                <a:cxn ang="0">
                  <a:pos x="66" y="24"/>
                </a:cxn>
                <a:cxn ang="0">
                  <a:pos x="63" y="20"/>
                </a:cxn>
                <a:cxn ang="0">
                  <a:pos x="59" y="16"/>
                </a:cxn>
                <a:cxn ang="0">
                  <a:pos x="54" y="13"/>
                </a:cxn>
                <a:cxn ang="0">
                  <a:pos x="49" y="10"/>
                </a:cxn>
                <a:cxn ang="0">
                  <a:pos x="46" y="9"/>
                </a:cxn>
                <a:cxn ang="0">
                  <a:pos x="43" y="8"/>
                </a:cxn>
                <a:cxn ang="0">
                  <a:pos x="41" y="8"/>
                </a:cxn>
                <a:cxn ang="0">
                  <a:pos x="38" y="8"/>
                </a:cxn>
                <a:cxn ang="0">
                  <a:pos x="36" y="7"/>
                </a:cxn>
                <a:cxn ang="0">
                  <a:pos x="33" y="7"/>
                </a:cxn>
                <a:cxn ang="0">
                  <a:pos x="29" y="7"/>
                </a:cxn>
                <a:cxn ang="0">
                  <a:pos x="27" y="8"/>
                </a:cxn>
                <a:cxn ang="0">
                  <a:pos x="24" y="8"/>
                </a:cxn>
                <a:cxn ang="0">
                  <a:pos x="22" y="8"/>
                </a:cxn>
                <a:cxn ang="0">
                  <a:pos x="19" y="9"/>
                </a:cxn>
                <a:cxn ang="0">
                  <a:pos x="16" y="10"/>
                </a:cxn>
                <a:cxn ang="0">
                  <a:pos x="14" y="11"/>
                </a:cxn>
                <a:cxn ang="0">
                  <a:pos x="11" y="12"/>
                </a:cxn>
                <a:cxn ang="0">
                  <a:pos x="9" y="15"/>
                </a:cxn>
                <a:cxn ang="0">
                  <a:pos x="6" y="16"/>
                </a:cxn>
                <a:cxn ang="0">
                  <a:pos x="5" y="15"/>
                </a:cxn>
                <a:cxn ang="0">
                  <a:pos x="3" y="15"/>
                </a:cxn>
                <a:cxn ang="0">
                  <a:pos x="1" y="13"/>
                </a:cxn>
                <a:cxn ang="0">
                  <a:pos x="0" y="12"/>
                </a:cxn>
                <a:cxn ang="0">
                  <a:pos x="3" y="10"/>
                </a:cxn>
                <a:cxn ang="0">
                  <a:pos x="6" y="8"/>
                </a:cxn>
                <a:cxn ang="0">
                  <a:pos x="8" y="6"/>
                </a:cxn>
                <a:cxn ang="0">
                  <a:pos x="11" y="5"/>
                </a:cxn>
                <a:cxn ang="0">
                  <a:pos x="15" y="3"/>
                </a:cxn>
                <a:cxn ang="0">
                  <a:pos x="17" y="3"/>
                </a:cxn>
                <a:cxn ang="0">
                  <a:pos x="21" y="1"/>
                </a:cxn>
                <a:cxn ang="0">
                  <a:pos x="24" y="1"/>
                </a:cxn>
                <a:cxn ang="0">
                  <a:pos x="28" y="0"/>
                </a:cxn>
                <a:cxn ang="0">
                  <a:pos x="31" y="0"/>
                </a:cxn>
                <a:cxn ang="0">
                  <a:pos x="34" y="0"/>
                </a:cxn>
                <a:cxn ang="0">
                  <a:pos x="38" y="0"/>
                </a:cxn>
                <a:cxn ang="0">
                  <a:pos x="41" y="1"/>
                </a:cxn>
                <a:cxn ang="0">
                  <a:pos x="45" y="1"/>
                </a:cxn>
                <a:cxn ang="0">
                  <a:pos x="47" y="3"/>
                </a:cxn>
                <a:cxn ang="0">
                  <a:pos x="51" y="3"/>
                </a:cxn>
                <a:cxn ang="0">
                  <a:pos x="57" y="7"/>
                </a:cxn>
                <a:cxn ang="0">
                  <a:pos x="63" y="10"/>
                </a:cxn>
                <a:cxn ang="0">
                  <a:pos x="68" y="15"/>
                </a:cxn>
                <a:cxn ang="0">
                  <a:pos x="72" y="20"/>
                </a:cxn>
                <a:cxn ang="0">
                  <a:pos x="75" y="26"/>
                </a:cxn>
                <a:cxn ang="0">
                  <a:pos x="78" y="32"/>
                </a:cxn>
                <a:cxn ang="0">
                  <a:pos x="80" y="38"/>
                </a:cxn>
                <a:cxn ang="0">
                  <a:pos x="81" y="45"/>
                </a:cxn>
              </a:cxnLst>
              <a:rect l="0" t="0" r="r" b="b"/>
              <a:pathLst>
                <a:path w="82" h="46">
                  <a:moveTo>
                    <a:pt x="81" y="45"/>
                  </a:moveTo>
                  <a:lnTo>
                    <a:pt x="80" y="45"/>
                  </a:lnTo>
                  <a:lnTo>
                    <a:pt x="79" y="45"/>
                  </a:lnTo>
                  <a:lnTo>
                    <a:pt x="78" y="45"/>
                  </a:lnTo>
                  <a:lnTo>
                    <a:pt x="78" y="45"/>
                  </a:lnTo>
                  <a:lnTo>
                    <a:pt x="77" y="45"/>
                  </a:lnTo>
                  <a:lnTo>
                    <a:pt x="75" y="45"/>
                  </a:lnTo>
                  <a:lnTo>
                    <a:pt x="75" y="45"/>
                  </a:lnTo>
                  <a:lnTo>
                    <a:pt x="74" y="44"/>
                  </a:lnTo>
                  <a:lnTo>
                    <a:pt x="73" y="39"/>
                  </a:lnTo>
                  <a:lnTo>
                    <a:pt x="71" y="34"/>
                  </a:lnTo>
                  <a:lnTo>
                    <a:pt x="69" y="29"/>
                  </a:lnTo>
                  <a:lnTo>
                    <a:pt x="66" y="24"/>
                  </a:lnTo>
                  <a:lnTo>
                    <a:pt x="63" y="20"/>
                  </a:lnTo>
                  <a:lnTo>
                    <a:pt x="59" y="16"/>
                  </a:lnTo>
                  <a:lnTo>
                    <a:pt x="54" y="13"/>
                  </a:lnTo>
                  <a:lnTo>
                    <a:pt x="49" y="10"/>
                  </a:lnTo>
                  <a:lnTo>
                    <a:pt x="46" y="9"/>
                  </a:lnTo>
                  <a:lnTo>
                    <a:pt x="43" y="8"/>
                  </a:lnTo>
                  <a:lnTo>
                    <a:pt x="41" y="8"/>
                  </a:lnTo>
                  <a:lnTo>
                    <a:pt x="38" y="8"/>
                  </a:lnTo>
                  <a:lnTo>
                    <a:pt x="36" y="7"/>
                  </a:lnTo>
                  <a:lnTo>
                    <a:pt x="33" y="7"/>
                  </a:lnTo>
                  <a:lnTo>
                    <a:pt x="29" y="7"/>
                  </a:lnTo>
                  <a:lnTo>
                    <a:pt x="27" y="8"/>
                  </a:lnTo>
                  <a:lnTo>
                    <a:pt x="24" y="8"/>
                  </a:lnTo>
                  <a:lnTo>
                    <a:pt x="22" y="8"/>
                  </a:lnTo>
                  <a:lnTo>
                    <a:pt x="19" y="9"/>
                  </a:lnTo>
                  <a:lnTo>
                    <a:pt x="16" y="10"/>
                  </a:lnTo>
                  <a:lnTo>
                    <a:pt x="14" y="11"/>
                  </a:lnTo>
                  <a:lnTo>
                    <a:pt x="11" y="12"/>
                  </a:lnTo>
                  <a:lnTo>
                    <a:pt x="9" y="15"/>
                  </a:lnTo>
                  <a:lnTo>
                    <a:pt x="6" y="16"/>
                  </a:lnTo>
                  <a:lnTo>
                    <a:pt x="5" y="15"/>
                  </a:lnTo>
                  <a:lnTo>
                    <a:pt x="3" y="15"/>
                  </a:lnTo>
                  <a:lnTo>
                    <a:pt x="1" y="13"/>
                  </a:lnTo>
                  <a:lnTo>
                    <a:pt x="0" y="12"/>
                  </a:lnTo>
                  <a:lnTo>
                    <a:pt x="3" y="10"/>
                  </a:lnTo>
                  <a:lnTo>
                    <a:pt x="6" y="8"/>
                  </a:lnTo>
                  <a:lnTo>
                    <a:pt x="8" y="6"/>
                  </a:lnTo>
                  <a:lnTo>
                    <a:pt x="11" y="5"/>
                  </a:lnTo>
                  <a:lnTo>
                    <a:pt x="15" y="3"/>
                  </a:lnTo>
                  <a:lnTo>
                    <a:pt x="17" y="3"/>
                  </a:lnTo>
                  <a:lnTo>
                    <a:pt x="21" y="1"/>
                  </a:lnTo>
                  <a:lnTo>
                    <a:pt x="24" y="1"/>
                  </a:lnTo>
                  <a:lnTo>
                    <a:pt x="28" y="0"/>
                  </a:lnTo>
                  <a:lnTo>
                    <a:pt x="31" y="0"/>
                  </a:lnTo>
                  <a:lnTo>
                    <a:pt x="34" y="0"/>
                  </a:lnTo>
                  <a:lnTo>
                    <a:pt x="38" y="0"/>
                  </a:lnTo>
                  <a:lnTo>
                    <a:pt x="41" y="1"/>
                  </a:lnTo>
                  <a:lnTo>
                    <a:pt x="45" y="1"/>
                  </a:lnTo>
                  <a:lnTo>
                    <a:pt x="47" y="3"/>
                  </a:lnTo>
                  <a:lnTo>
                    <a:pt x="51" y="3"/>
                  </a:lnTo>
                  <a:lnTo>
                    <a:pt x="57" y="7"/>
                  </a:lnTo>
                  <a:lnTo>
                    <a:pt x="63" y="10"/>
                  </a:lnTo>
                  <a:lnTo>
                    <a:pt x="68" y="15"/>
                  </a:lnTo>
                  <a:lnTo>
                    <a:pt x="72" y="20"/>
                  </a:lnTo>
                  <a:lnTo>
                    <a:pt x="75" y="26"/>
                  </a:lnTo>
                  <a:lnTo>
                    <a:pt x="78" y="32"/>
                  </a:lnTo>
                  <a:lnTo>
                    <a:pt x="80" y="38"/>
                  </a:lnTo>
                  <a:lnTo>
                    <a:pt x="81" y="45"/>
                  </a:lnTo>
                </a:path>
              </a:pathLst>
            </a:custGeom>
            <a:solidFill>
              <a:srgbClr val="D0A030"/>
            </a:solidFill>
            <a:ln w="9525" cap="rnd">
              <a:noFill/>
              <a:round/>
              <a:headEnd/>
              <a:tailEnd/>
            </a:ln>
            <a:effectLst/>
          </p:spPr>
          <p:txBody>
            <a:bodyPr>
              <a:prstTxWarp prst="textNoShape">
                <a:avLst/>
              </a:prstTxWarp>
            </a:bodyPr>
            <a:lstStyle/>
            <a:p>
              <a:endParaRPr lang="en-US"/>
            </a:p>
          </p:txBody>
        </p:sp>
        <p:sp>
          <p:nvSpPr>
            <p:cNvPr id="114" name="Freeform 109"/>
            <p:cNvSpPr>
              <a:spLocks/>
            </p:cNvSpPr>
            <p:nvPr/>
          </p:nvSpPr>
          <p:spPr bwMode="auto">
            <a:xfrm>
              <a:off x="7964488" y="873125"/>
              <a:ext cx="106362" cy="58738"/>
            </a:xfrm>
            <a:custGeom>
              <a:avLst/>
              <a:gdLst/>
              <a:ahLst/>
              <a:cxnLst>
                <a:cxn ang="0">
                  <a:pos x="66" y="36"/>
                </a:cxn>
                <a:cxn ang="0">
                  <a:pos x="65" y="36"/>
                </a:cxn>
                <a:cxn ang="0">
                  <a:pos x="64" y="36"/>
                </a:cxn>
                <a:cxn ang="0">
                  <a:pos x="63" y="36"/>
                </a:cxn>
                <a:cxn ang="0">
                  <a:pos x="63" y="36"/>
                </a:cxn>
                <a:cxn ang="0">
                  <a:pos x="62" y="35"/>
                </a:cxn>
                <a:cxn ang="0">
                  <a:pos x="61" y="35"/>
                </a:cxn>
                <a:cxn ang="0">
                  <a:pos x="60" y="35"/>
                </a:cxn>
                <a:cxn ang="0">
                  <a:pos x="59" y="35"/>
                </a:cxn>
                <a:cxn ang="0">
                  <a:pos x="58" y="31"/>
                </a:cxn>
                <a:cxn ang="0">
                  <a:pos x="56" y="27"/>
                </a:cxn>
                <a:cxn ang="0">
                  <a:pos x="55" y="23"/>
                </a:cxn>
                <a:cxn ang="0">
                  <a:pos x="52" y="20"/>
                </a:cxn>
                <a:cxn ang="0">
                  <a:pos x="50" y="17"/>
                </a:cxn>
                <a:cxn ang="0">
                  <a:pos x="47" y="14"/>
                </a:cxn>
                <a:cxn ang="0">
                  <a:pos x="43" y="11"/>
                </a:cxn>
                <a:cxn ang="0">
                  <a:pos x="39" y="9"/>
                </a:cxn>
                <a:cxn ang="0">
                  <a:pos x="35" y="8"/>
                </a:cxn>
                <a:cxn ang="0">
                  <a:pos x="31" y="7"/>
                </a:cxn>
                <a:cxn ang="0">
                  <a:pos x="27" y="7"/>
                </a:cxn>
                <a:cxn ang="0">
                  <a:pos x="22" y="7"/>
                </a:cxn>
                <a:cxn ang="0">
                  <a:pos x="18" y="7"/>
                </a:cxn>
                <a:cxn ang="0">
                  <a:pos x="14" y="9"/>
                </a:cxn>
                <a:cxn ang="0">
                  <a:pos x="10" y="10"/>
                </a:cxn>
                <a:cxn ang="0">
                  <a:pos x="7" y="12"/>
                </a:cxn>
                <a:cxn ang="0">
                  <a:pos x="5" y="11"/>
                </a:cxn>
                <a:cxn ang="0">
                  <a:pos x="3" y="11"/>
                </a:cxn>
                <a:cxn ang="0">
                  <a:pos x="2" y="9"/>
                </a:cxn>
                <a:cxn ang="0">
                  <a:pos x="0" y="9"/>
                </a:cxn>
                <a:cxn ang="0">
                  <a:pos x="3" y="7"/>
                </a:cxn>
                <a:cxn ang="0">
                  <a:pos x="5" y="5"/>
                </a:cxn>
                <a:cxn ang="0">
                  <a:pos x="7" y="4"/>
                </a:cxn>
                <a:cxn ang="0">
                  <a:pos x="10" y="3"/>
                </a:cxn>
                <a:cxn ang="0">
                  <a:pos x="12" y="2"/>
                </a:cxn>
                <a:cxn ang="0">
                  <a:pos x="15" y="1"/>
                </a:cxn>
                <a:cxn ang="0">
                  <a:pos x="18" y="1"/>
                </a:cxn>
                <a:cxn ang="0">
                  <a:pos x="20" y="1"/>
                </a:cxn>
                <a:cxn ang="0">
                  <a:pos x="22" y="0"/>
                </a:cxn>
                <a:cxn ang="0">
                  <a:pos x="26" y="0"/>
                </a:cxn>
                <a:cxn ang="0">
                  <a:pos x="29" y="0"/>
                </a:cxn>
                <a:cxn ang="0">
                  <a:pos x="31" y="1"/>
                </a:cxn>
                <a:cxn ang="0">
                  <a:pos x="34" y="1"/>
                </a:cxn>
                <a:cxn ang="0">
                  <a:pos x="36" y="1"/>
                </a:cxn>
                <a:cxn ang="0">
                  <a:pos x="39" y="2"/>
                </a:cxn>
                <a:cxn ang="0">
                  <a:pos x="42" y="3"/>
                </a:cxn>
                <a:cxn ang="0">
                  <a:pos x="47" y="6"/>
                </a:cxn>
                <a:cxn ang="0">
                  <a:pos x="51" y="9"/>
                </a:cxn>
                <a:cxn ang="0">
                  <a:pos x="55" y="13"/>
                </a:cxn>
                <a:cxn ang="0">
                  <a:pos x="59" y="17"/>
                </a:cxn>
                <a:cxn ang="0">
                  <a:pos x="61" y="21"/>
                </a:cxn>
                <a:cxn ang="0">
                  <a:pos x="63" y="26"/>
                </a:cxn>
                <a:cxn ang="0">
                  <a:pos x="65" y="31"/>
                </a:cxn>
                <a:cxn ang="0">
                  <a:pos x="66" y="36"/>
                </a:cxn>
              </a:cxnLst>
              <a:rect l="0" t="0" r="r" b="b"/>
              <a:pathLst>
                <a:path w="67" h="37">
                  <a:moveTo>
                    <a:pt x="66" y="36"/>
                  </a:moveTo>
                  <a:lnTo>
                    <a:pt x="65" y="36"/>
                  </a:lnTo>
                  <a:lnTo>
                    <a:pt x="64" y="36"/>
                  </a:lnTo>
                  <a:lnTo>
                    <a:pt x="63" y="36"/>
                  </a:lnTo>
                  <a:lnTo>
                    <a:pt x="63" y="36"/>
                  </a:lnTo>
                  <a:lnTo>
                    <a:pt x="62" y="35"/>
                  </a:lnTo>
                  <a:lnTo>
                    <a:pt x="61" y="35"/>
                  </a:lnTo>
                  <a:lnTo>
                    <a:pt x="60" y="35"/>
                  </a:lnTo>
                  <a:lnTo>
                    <a:pt x="59" y="35"/>
                  </a:lnTo>
                  <a:lnTo>
                    <a:pt x="58" y="31"/>
                  </a:lnTo>
                  <a:lnTo>
                    <a:pt x="56" y="27"/>
                  </a:lnTo>
                  <a:lnTo>
                    <a:pt x="55" y="23"/>
                  </a:lnTo>
                  <a:lnTo>
                    <a:pt x="52" y="20"/>
                  </a:lnTo>
                  <a:lnTo>
                    <a:pt x="50" y="17"/>
                  </a:lnTo>
                  <a:lnTo>
                    <a:pt x="47" y="14"/>
                  </a:lnTo>
                  <a:lnTo>
                    <a:pt x="43" y="11"/>
                  </a:lnTo>
                  <a:lnTo>
                    <a:pt x="39" y="9"/>
                  </a:lnTo>
                  <a:lnTo>
                    <a:pt x="35" y="8"/>
                  </a:lnTo>
                  <a:lnTo>
                    <a:pt x="31" y="7"/>
                  </a:lnTo>
                  <a:lnTo>
                    <a:pt x="27" y="7"/>
                  </a:lnTo>
                  <a:lnTo>
                    <a:pt x="22" y="7"/>
                  </a:lnTo>
                  <a:lnTo>
                    <a:pt x="18" y="7"/>
                  </a:lnTo>
                  <a:lnTo>
                    <a:pt x="14" y="9"/>
                  </a:lnTo>
                  <a:lnTo>
                    <a:pt x="10" y="10"/>
                  </a:lnTo>
                  <a:lnTo>
                    <a:pt x="7" y="12"/>
                  </a:lnTo>
                  <a:lnTo>
                    <a:pt x="5" y="11"/>
                  </a:lnTo>
                  <a:lnTo>
                    <a:pt x="3" y="11"/>
                  </a:lnTo>
                  <a:lnTo>
                    <a:pt x="2" y="9"/>
                  </a:lnTo>
                  <a:lnTo>
                    <a:pt x="0" y="9"/>
                  </a:lnTo>
                  <a:lnTo>
                    <a:pt x="3" y="7"/>
                  </a:lnTo>
                  <a:lnTo>
                    <a:pt x="5" y="5"/>
                  </a:lnTo>
                  <a:lnTo>
                    <a:pt x="7" y="4"/>
                  </a:lnTo>
                  <a:lnTo>
                    <a:pt x="10" y="3"/>
                  </a:lnTo>
                  <a:lnTo>
                    <a:pt x="12" y="2"/>
                  </a:lnTo>
                  <a:lnTo>
                    <a:pt x="15" y="1"/>
                  </a:lnTo>
                  <a:lnTo>
                    <a:pt x="18" y="1"/>
                  </a:lnTo>
                  <a:lnTo>
                    <a:pt x="20" y="1"/>
                  </a:lnTo>
                  <a:lnTo>
                    <a:pt x="22" y="0"/>
                  </a:lnTo>
                  <a:lnTo>
                    <a:pt x="26" y="0"/>
                  </a:lnTo>
                  <a:lnTo>
                    <a:pt x="29" y="0"/>
                  </a:lnTo>
                  <a:lnTo>
                    <a:pt x="31" y="1"/>
                  </a:lnTo>
                  <a:lnTo>
                    <a:pt x="34" y="1"/>
                  </a:lnTo>
                  <a:lnTo>
                    <a:pt x="36" y="1"/>
                  </a:lnTo>
                  <a:lnTo>
                    <a:pt x="39" y="2"/>
                  </a:lnTo>
                  <a:lnTo>
                    <a:pt x="42" y="3"/>
                  </a:lnTo>
                  <a:lnTo>
                    <a:pt x="47" y="6"/>
                  </a:lnTo>
                  <a:lnTo>
                    <a:pt x="51" y="9"/>
                  </a:lnTo>
                  <a:lnTo>
                    <a:pt x="55" y="13"/>
                  </a:lnTo>
                  <a:lnTo>
                    <a:pt x="59" y="17"/>
                  </a:lnTo>
                  <a:lnTo>
                    <a:pt x="61" y="21"/>
                  </a:lnTo>
                  <a:lnTo>
                    <a:pt x="63" y="26"/>
                  </a:lnTo>
                  <a:lnTo>
                    <a:pt x="65" y="31"/>
                  </a:lnTo>
                  <a:lnTo>
                    <a:pt x="66" y="36"/>
                  </a:lnTo>
                </a:path>
              </a:pathLst>
            </a:custGeom>
            <a:solidFill>
              <a:srgbClr val="D0A030"/>
            </a:solidFill>
            <a:ln w="9525" cap="rnd">
              <a:noFill/>
              <a:round/>
              <a:headEnd/>
              <a:tailEnd/>
            </a:ln>
            <a:effectLst/>
          </p:spPr>
          <p:txBody>
            <a:bodyPr>
              <a:prstTxWarp prst="textNoShape">
                <a:avLst/>
              </a:prstTxWarp>
            </a:bodyPr>
            <a:lstStyle/>
            <a:p>
              <a:endParaRPr lang="en-US"/>
            </a:p>
          </p:txBody>
        </p:sp>
        <p:sp>
          <p:nvSpPr>
            <p:cNvPr id="115" name="Freeform 110"/>
            <p:cNvSpPr>
              <a:spLocks/>
            </p:cNvSpPr>
            <p:nvPr/>
          </p:nvSpPr>
          <p:spPr bwMode="auto">
            <a:xfrm>
              <a:off x="7974013" y="887413"/>
              <a:ext cx="84137" cy="44450"/>
            </a:xfrm>
            <a:custGeom>
              <a:avLst/>
              <a:gdLst/>
              <a:ahLst/>
              <a:cxnLst>
                <a:cxn ang="0">
                  <a:pos x="52" y="27"/>
                </a:cxn>
                <a:cxn ang="0">
                  <a:pos x="51" y="27"/>
                </a:cxn>
                <a:cxn ang="0">
                  <a:pos x="50" y="27"/>
                </a:cxn>
                <a:cxn ang="0">
                  <a:pos x="49" y="27"/>
                </a:cxn>
                <a:cxn ang="0">
                  <a:pos x="48" y="26"/>
                </a:cxn>
                <a:cxn ang="0">
                  <a:pos x="47" y="26"/>
                </a:cxn>
                <a:cxn ang="0">
                  <a:pos x="46" y="26"/>
                </a:cxn>
                <a:cxn ang="0">
                  <a:pos x="45" y="26"/>
                </a:cxn>
                <a:cxn ang="0">
                  <a:pos x="44" y="25"/>
                </a:cxn>
                <a:cxn ang="0">
                  <a:pos x="43" y="23"/>
                </a:cxn>
                <a:cxn ang="0">
                  <a:pos x="42" y="20"/>
                </a:cxn>
                <a:cxn ang="0">
                  <a:pos x="41" y="17"/>
                </a:cxn>
                <a:cxn ang="0">
                  <a:pos x="39" y="15"/>
                </a:cxn>
                <a:cxn ang="0">
                  <a:pos x="37" y="14"/>
                </a:cxn>
                <a:cxn ang="0">
                  <a:pos x="35" y="12"/>
                </a:cxn>
                <a:cxn ang="0">
                  <a:pos x="32" y="10"/>
                </a:cxn>
                <a:cxn ang="0">
                  <a:pos x="30" y="8"/>
                </a:cxn>
                <a:cxn ang="0">
                  <a:pos x="27" y="8"/>
                </a:cxn>
                <a:cxn ang="0">
                  <a:pos x="24" y="7"/>
                </a:cxn>
                <a:cxn ang="0">
                  <a:pos x="22" y="6"/>
                </a:cxn>
                <a:cxn ang="0">
                  <a:pos x="18" y="6"/>
                </a:cxn>
                <a:cxn ang="0">
                  <a:pos x="16" y="6"/>
                </a:cxn>
                <a:cxn ang="0">
                  <a:pos x="13" y="7"/>
                </a:cxn>
                <a:cxn ang="0">
                  <a:pos x="10" y="8"/>
                </a:cxn>
                <a:cxn ang="0">
                  <a:pos x="7" y="9"/>
                </a:cxn>
                <a:cxn ang="0">
                  <a:pos x="6" y="8"/>
                </a:cxn>
                <a:cxn ang="0">
                  <a:pos x="5" y="8"/>
                </a:cxn>
                <a:cxn ang="0">
                  <a:pos x="4" y="8"/>
                </a:cxn>
                <a:cxn ang="0">
                  <a:pos x="3" y="7"/>
                </a:cxn>
                <a:cxn ang="0">
                  <a:pos x="3" y="7"/>
                </a:cxn>
                <a:cxn ang="0">
                  <a:pos x="1" y="6"/>
                </a:cxn>
                <a:cxn ang="0">
                  <a:pos x="1" y="6"/>
                </a:cxn>
                <a:cxn ang="0">
                  <a:pos x="0" y="5"/>
                </a:cxn>
                <a:cxn ang="0">
                  <a:pos x="3" y="3"/>
                </a:cxn>
                <a:cxn ang="0">
                  <a:pos x="7" y="2"/>
                </a:cxn>
                <a:cxn ang="0">
                  <a:pos x="11" y="1"/>
                </a:cxn>
                <a:cxn ang="0">
                  <a:pos x="16" y="0"/>
                </a:cxn>
                <a:cxn ang="0">
                  <a:pos x="20" y="0"/>
                </a:cxn>
                <a:cxn ang="0">
                  <a:pos x="24" y="1"/>
                </a:cxn>
                <a:cxn ang="0">
                  <a:pos x="28" y="1"/>
                </a:cxn>
                <a:cxn ang="0">
                  <a:pos x="32" y="3"/>
                </a:cxn>
                <a:cxn ang="0">
                  <a:pos x="36" y="5"/>
                </a:cxn>
                <a:cxn ang="0">
                  <a:pos x="40" y="7"/>
                </a:cxn>
                <a:cxn ang="0">
                  <a:pos x="43" y="10"/>
                </a:cxn>
                <a:cxn ang="0">
                  <a:pos x="45" y="13"/>
                </a:cxn>
                <a:cxn ang="0">
                  <a:pos x="48" y="16"/>
                </a:cxn>
                <a:cxn ang="0">
                  <a:pos x="49" y="20"/>
                </a:cxn>
                <a:cxn ang="0">
                  <a:pos x="51" y="23"/>
                </a:cxn>
                <a:cxn ang="0">
                  <a:pos x="52" y="27"/>
                </a:cxn>
              </a:cxnLst>
              <a:rect l="0" t="0" r="r" b="b"/>
              <a:pathLst>
                <a:path w="53" h="28">
                  <a:moveTo>
                    <a:pt x="52" y="27"/>
                  </a:moveTo>
                  <a:lnTo>
                    <a:pt x="51" y="27"/>
                  </a:lnTo>
                  <a:lnTo>
                    <a:pt x="50" y="27"/>
                  </a:lnTo>
                  <a:lnTo>
                    <a:pt x="49" y="27"/>
                  </a:lnTo>
                  <a:lnTo>
                    <a:pt x="48" y="26"/>
                  </a:lnTo>
                  <a:lnTo>
                    <a:pt x="47" y="26"/>
                  </a:lnTo>
                  <a:lnTo>
                    <a:pt x="46" y="26"/>
                  </a:lnTo>
                  <a:lnTo>
                    <a:pt x="45" y="26"/>
                  </a:lnTo>
                  <a:lnTo>
                    <a:pt x="44" y="25"/>
                  </a:lnTo>
                  <a:lnTo>
                    <a:pt x="43" y="23"/>
                  </a:lnTo>
                  <a:lnTo>
                    <a:pt x="42" y="20"/>
                  </a:lnTo>
                  <a:lnTo>
                    <a:pt x="41" y="17"/>
                  </a:lnTo>
                  <a:lnTo>
                    <a:pt x="39" y="15"/>
                  </a:lnTo>
                  <a:lnTo>
                    <a:pt x="37" y="14"/>
                  </a:lnTo>
                  <a:lnTo>
                    <a:pt x="35" y="12"/>
                  </a:lnTo>
                  <a:lnTo>
                    <a:pt x="32" y="10"/>
                  </a:lnTo>
                  <a:lnTo>
                    <a:pt x="30" y="8"/>
                  </a:lnTo>
                  <a:lnTo>
                    <a:pt x="27" y="8"/>
                  </a:lnTo>
                  <a:lnTo>
                    <a:pt x="24" y="7"/>
                  </a:lnTo>
                  <a:lnTo>
                    <a:pt x="22" y="6"/>
                  </a:lnTo>
                  <a:lnTo>
                    <a:pt x="18" y="6"/>
                  </a:lnTo>
                  <a:lnTo>
                    <a:pt x="16" y="6"/>
                  </a:lnTo>
                  <a:lnTo>
                    <a:pt x="13" y="7"/>
                  </a:lnTo>
                  <a:lnTo>
                    <a:pt x="10" y="8"/>
                  </a:lnTo>
                  <a:lnTo>
                    <a:pt x="7" y="9"/>
                  </a:lnTo>
                  <a:lnTo>
                    <a:pt x="6" y="8"/>
                  </a:lnTo>
                  <a:lnTo>
                    <a:pt x="5" y="8"/>
                  </a:lnTo>
                  <a:lnTo>
                    <a:pt x="4" y="8"/>
                  </a:lnTo>
                  <a:lnTo>
                    <a:pt x="3" y="7"/>
                  </a:lnTo>
                  <a:lnTo>
                    <a:pt x="3" y="7"/>
                  </a:lnTo>
                  <a:lnTo>
                    <a:pt x="1" y="6"/>
                  </a:lnTo>
                  <a:lnTo>
                    <a:pt x="1" y="6"/>
                  </a:lnTo>
                  <a:lnTo>
                    <a:pt x="0" y="5"/>
                  </a:lnTo>
                  <a:lnTo>
                    <a:pt x="3" y="3"/>
                  </a:lnTo>
                  <a:lnTo>
                    <a:pt x="7" y="2"/>
                  </a:lnTo>
                  <a:lnTo>
                    <a:pt x="11" y="1"/>
                  </a:lnTo>
                  <a:lnTo>
                    <a:pt x="16" y="0"/>
                  </a:lnTo>
                  <a:lnTo>
                    <a:pt x="20" y="0"/>
                  </a:lnTo>
                  <a:lnTo>
                    <a:pt x="24" y="1"/>
                  </a:lnTo>
                  <a:lnTo>
                    <a:pt x="28" y="1"/>
                  </a:lnTo>
                  <a:lnTo>
                    <a:pt x="32" y="3"/>
                  </a:lnTo>
                  <a:lnTo>
                    <a:pt x="36" y="5"/>
                  </a:lnTo>
                  <a:lnTo>
                    <a:pt x="40" y="7"/>
                  </a:lnTo>
                  <a:lnTo>
                    <a:pt x="43" y="10"/>
                  </a:lnTo>
                  <a:lnTo>
                    <a:pt x="45" y="13"/>
                  </a:lnTo>
                  <a:lnTo>
                    <a:pt x="48" y="16"/>
                  </a:lnTo>
                  <a:lnTo>
                    <a:pt x="49" y="20"/>
                  </a:lnTo>
                  <a:lnTo>
                    <a:pt x="51" y="23"/>
                  </a:lnTo>
                  <a:lnTo>
                    <a:pt x="52" y="27"/>
                  </a:lnTo>
                </a:path>
              </a:pathLst>
            </a:custGeom>
            <a:solidFill>
              <a:srgbClr val="E0A030"/>
            </a:solidFill>
            <a:ln w="9525" cap="rnd">
              <a:noFill/>
              <a:round/>
              <a:headEnd/>
              <a:tailEnd/>
            </a:ln>
            <a:effectLst/>
          </p:spPr>
          <p:txBody>
            <a:bodyPr>
              <a:prstTxWarp prst="textNoShape">
                <a:avLst/>
              </a:prstTxWarp>
            </a:bodyPr>
            <a:lstStyle/>
            <a:p>
              <a:endParaRPr lang="en-US"/>
            </a:p>
          </p:txBody>
        </p:sp>
        <p:sp>
          <p:nvSpPr>
            <p:cNvPr id="116" name="Freeform 111"/>
            <p:cNvSpPr>
              <a:spLocks/>
            </p:cNvSpPr>
            <p:nvPr/>
          </p:nvSpPr>
          <p:spPr bwMode="auto">
            <a:xfrm>
              <a:off x="7989888" y="898525"/>
              <a:ext cx="53975" cy="28575"/>
            </a:xfrm>
            <a:custGeom>
              <a:avLst/>
              <a:gdLst/>
              <a:ahLst/>
              <a:cxnLst>
                <a:cxn ang="0">
                  <a:pos x="33" y="17"/>
                </a:cxn>
                <a:cxn ang="0">
                  <a:pos x="32" y="17"/>
                </a:cxn>
                <a:cxn ang="0">
                  <a:pos x="31" y="16"/>
                </a:cxn>
                <a:cxn ang="0">
                  <a:pos x="31" y="16"/>
                </a:cxn>
                <a:cxn ang="0">
                  <a:pos x="29" y="16"/>
                </a:cxn>
                <a:cxn ang="0">
                  <a:pos x="28" y="16"/>
                </a:cxn>
                <a:cxn ang="0">
                  <a:pos x="28" y="15"/>
                </a:cxn>
                <a:cxn ang="0">
                  <a:pos x="26" y="15"/>
                </a:cxn>
                <a:cxn ang="0">
                  <a:pos x="25" y="15"/>
                </a:cxn>
                <a:cxn ang="0">
                  <a:pos x="24" y="12"/>
                </a:cxn>
                <a:cxn ang="0">
                  <a:pos x="22" y="11"/>
                </a:cxn>
                <a:cxn ang="0">
                  <a:pos x="20" y="9"/>
                </a:cxn>
                <a:cxn ang="0">
                  <a:pos x="18" y="8"/>
                </a:cxn>
                <a:cxn ang="0">
                  <a:pos x="15" y="6"/>
                </a:cxn>
                <a:cxn ang="0">
                  <a:pos x="13" y="6"/>
                </a:cxn>
                <a:cxn ang="0">
                  <a:pos x="10" y="6"/>
                </a:cxn>
                <a:cxn ang="0">
                  <a:pos x="7" y="6"/>
                </a:cxn>
                <a:cxn ang="0">
                  <a:pos x="7" y="6"/>
                </a:cxn>
                <a:cxn ang="0">
                  <a:pos x="6" y="5"/>
                </a:cxn>
                <a:cxn ang="0">
                  <a:pos x="4" y="5"/>
                </a:cxn>
                <a:cxn ang="0">
                  <a:pos x="4" y="5"/>
                </a:cxn>
                <a:cxn ang="0">
                  <a:pos x="2" y="4"/>
                </a:cxn>
                <a:cxn ang="0">
                  <a:pos x="2" y="4"/>
                </a:cxn>
                <a:cxn ang="0">
                  <a:pos x="1" y="3"/>
                </a:cxn>
                <a:cxn ang="0">
                  <a:pos x="0" y="2"/>
                </a:cxn>
                <a:cxn ang="0">
                  <a:pos x="2" y="2"/>
                </a:cxn>
                <a:cxn ang="0">
                  <a:pos x="5" y="1"/>
                </a:cxn>
                <a:cxn ang="0">
                  <a:pos x="7" y="0"/>
                </a:cxn>
                <a:cxn ang="0">
                  <a:pos x="10" y="0"/>
                </a:cxn>
                <a:cxn ang="0">
                  <a:pos x="13" y="0"/>
                </a:cxn>
                <a:cxn ang="0">
                  <a:pos x="15" y="1"/>
                </a:cxn>
                <a:cxn ang="0">
                  <a:pos x="18" y="1"/>
                </a:cxn>
                <a:cxn ang="0">
                  <a:pos x="20" y="2"/>
                </a:cxn>
                <a:cxn ang="0">
                  <a:pos x="23" y="3"/>
                </a:cxn>
                <a:cxn ang="0">
                  <a:pos x="25" y="5"/>
                </a:cxn>
                <a:cxn ang="0">
                  <a:pos x="27" y="6"/>
                </a:cxn>
                <a:cxn ang="0">
                  <a:pos x="29" y="8"/>
                </a:cxn>
                <a:cxn ang="0">
                  <a:pos x="30" y="10"/>
                </a:cxn>
                <a:cxn ang="0">
                  <a:pos x="31" y="12"/>
                </a:cxn>
                <a:cxn ang="0">
                  <a:pos x="32" y="15"/>
                </a:cxn>
                <a:cxn ang="0">
                  <a:pos x="33" y="17"/>
                </a:cxn>
              </a:cxnLst>
              <a:rect l="0" t="0" r="r" b="b"/>
              <a:pathLst>
                <a:path w="34" h="18">
                  <a:moveTo>
                    <a:pt x="33" y="17"/>
                  </a:moveTo>
                  <a:lnTo>
                    <a:pt x="32" y="17"/>
                  </a:lnTo>
                  <a:lnTo>
                    <a:pt x="31" y="16"/>
                  </a:lnTo>
                  <a:lnTo>
                    <a:pt x="31" y="16"/>
                  </a:lnTo>
                  <a:lnTo>
                    <a:pt x="29" y="16"/>
                  </a:lnTo>
                  <a:lnTo>
                    <a:pt x="28" y="16"/>
                  </a:lnTo>
                  <a:lnTo>
                    <a:pt x="28" y="15"/>
                  </a:lnTo>
                  <a:lnTo>
                    <a:pt x="26" y="15"/>
                  </a:lnTo>
                  <a:lnTo>
                    <a:pt x="25" y="15"/>
                  </a:lnTo>
                  <a:lnTo>
                    <a:pt x="24" y="12"/>
                  </a:lnTo>
                  <a:lnTo>
                    <a:pt x="22" y="11"/>
                  </a:lnTo>
                  <a:lnTo>
                    <a:pt x="20" y="9"/>
                  </a:lnTo>
                  <a:lnTo>
                    <a:pt x="18" y="8"/>
                  </a:lnTo>
                  <a:lnTo>
                    <a:pt x="15" y="6"/>
                  </a:lnTo>
                  <a:lnTo>
                    <a:pt x="13" y="6"/>
                  </a:lnTo>
                  <a:lnTo>
                    <a:pt x="10" y="6"/>
                  </a:lnTo>
                  <a:lnTo>
                    <a:pt x="7" y="6"/>
                  </a:lnTo>
                  <a:lnTo>
                    <a:pt x="7" y="6"/>
                  </a:lnTo>
                  <a:lnTo>
                    <a:pt x="6" y="5"/>
                  </a:lnTo>
                  <a:lnTo>
                    <a:pt x="4" y="5"/>
                  </a:lnTo>
                  <a:lnTo>
                    <a:pt x="4" y="5"/>
                  </a:lnTo>
                  <a:lnTo>
                    <a:pt x="2" y="4"/>
                  </a:lnTo>
                  <a:lnTo>
                    <a:pt x="2" y="4"/>
                  </a:lnTo>
                  <a:lnTo>
                    <a:pt x="1" y="3"/>
                  </a:lnTo>
                  <a:lnTo>
                    <a:pt x="0" y="2"/>
                  </a:lnTo>
                  <a:lnTo>
                    <a:pt x="2" y="2"/>
                  </a:lnTo>
                  <a:lnTo>
                    <a:pt x="5" y="1"/>
                  </a:lnTo>
                  <a:lnTo>
                    <a:pt x="7" y="0"/>
                  </a:lnTo>
                  <a:lnTo>
                    <a:pt x="10" y="0"/>
                  </a:lnTo>
                  <a:lnTo>
                    <a:pt x="13" y="0"/>
                  </a:lnTo>
                  <a:lnTo>
                    <a:pt x="15" y="1"/>
                  </a:lnTo>
                  <a:lnTo>
                    <a:pt x="18" y="1"/>
                  </a:lnTo>
                  <a:lnTo>
                    <a:pt x="20" y="2"/>
                  </a:lnTo>
                  <a:lnTo>
                    <a:pt x="23" y="3"/>
                  </a:lnTo>
                  <a:lnTo>
                    <a:pt x="25" y="5"/>
                  </a:lnTo>
                  <a:lnTo>
                    <a:pt x="27" y="6"/>
                  </a:lnTo>
                  <a:lnTo>
                    <a:pt x="29" y="8"/>
                  </a:lnTo>
                  <a:lnTo>
                    <a:pt x="30" y="10"/>
                  </a:lnTo>
                  <a:lnTo>
                    <a:pt x="31" y="12"/>
                  </a:lnTo>
                  <a:lnTo>
                    <a:pt x="32" y="15"/>
                  </a:lnTo>
                  <a:lnTo>
                    <a:pt x="33" y="17"/>
                  </a:lnTo>
                </a:path>
              </a:pathLst>
            </a:custGeom>
            <a:solidFill>
              <a:srgbClr val="E0B040"/>
            </a:solidFill>
            <a:ln w="9525" cap="rnd">
              <a:noFill/>
              <a:round/>
              <a:headEnd/>
              <a:tailEnd/>
            </a:ln>
            <a:effectLst/>
          </p:spPr>
          <p:txBody>
            <a:bodyPr>
              <a:prstTxWarp prst="textNoShape">
                <a:avLst/>
              </a:prstTxWarp>
            </a:bodyPr>
            <a:lstStyle/>
            <a:p>
              <a:endParaRPr lang="en-US"/>
            </a:p>
          </p:txBody>
        </p:sp>
        <p:sp>
          <p:nvSpPr>
            <p:cNvPr id="117" name="Freeform 112"/>
            <p:cNvSpPr>
              <a:spLocks/>
            </p:cNvSpPr>
            <p:nvPr/>
          </p:nvSpPr>
          <p:spPr bwMode="auto">
            <a:xfrm>
              <a:off x="8002588" y="912813"/>
              <a:ext cx="26987" cy="26987"/>
            </a:xfrm>
            <a:custGeom>
              <a:avLst/>
              <a:gdLst/>
              <a:ahLst/>
              <a:cxnLst>
                <a:cxn ang="0">
                  <a:pos x="16" y="16"/>
                </a:cxn>
                <a:cxn ang="0">
                  <a:pos x="14" y="12"/>
                </a:cxn>
                <a:cxn ang="0">
                  <a:pos x="12" y="12"/>
                </a:cxn>
                <a:cxn ang="0">
                  <a:pos x="10" y="12"/>
                </a:cxn>
                <a:cxn ang="0">
                  <a:pos x="8" y="8"/>
                </a:cxn>
                <a:cxn ang="0">
                  <a:pos x="6" y="8"/>
                </a:cxn>
                <a:cxn ang="0">
                  <a:pos x="4" y="4"/>
                </a:cxn>
                <a:cxn ang="0">
                  <a:pos x="2" y="4"/>
                </a:cxn>
                <a:cxn ang="0">
                  <a:pos x="0" y="0"/>
                </a:cxn>
                <a:cxn ang="0">
                  <a:pos x="3" y="0"/>
                </a:cxn>
                <a:cxn ang="0">
                  <a:pos x="5" y="0"/>
                </a:cxn>
                <a:cxn ang="0">
                  <a:pos x="7" y="0"/>
                </a:cxn>
                <a:cxn ang="0">
                  <a:pos x="9" y="4"/>
                </a:cxn>
                <a:cxn ang="0">
                  <a:pos x="12" y="4"/>
                </a:cxn>
                <a:cxn ang="0">
                  <a:pos x="13" y="8"/>
                </a:cxn>
                <a:cxn ang="0">
                  <a:pos x="15" y="12"/>
                </a:cxn>
                <a:cxn ang="0">
                  <a:pos x="16" y="16"/>
                </a:cxn>
              </a:cxnLst>
              <a:rect l="0" t="0" r="r" b="b"/>
              <a:pathLst>
                <a:path w="17" h="17">
                  <a:moveTo>
                    <a:pt x="16" y="16"/>
                  </a:moveTo>
                  <a:lnTo>
                    <a:pt x="14" y="12"/>
                  </a:lnTo>
                  <a:lnTo>
                    <a:pt x="12" y="12"/>
                  </a:lnTo>
                  <a:lnTo>
                    <a:pt x="10" y="12"/>
                  </a:lnTo>
                  <a:lnTo>
                    <a:pt x="8" y="8"/>
                  </a:lnTo>
                  <a:lnTo>
                    <a:pt x="6" y="8"/>
                  </a:lnTo>
                  <a:lnTo>
                    <a:pt x="4" y="4"/>
                  </a:lnTo>
                  <a:lnTo>
                    <a:pt x="2" y="4"/>
                  </a:lnTo>
                  <a:lnTo>
                    <a:pt x="0" y="0"/>
                  </a:lnTo>
                  <a:lnTo>
                    <a:pt x="3" y="0"/>
                  </a:lnTo>
                  <a:lnTo>
                    <a:pt x="5" y="0"/>
                  </a:lnTo>
                  <a:lnTo>
                    <a:pt x="7" y="0"/>
                  </a:lnTo>
                  <a:lnTo>
                    <a:pt x="9" y="4"/>
                  </a:lnTo>
                  <a:lnTo>
                    <a:pt x="12" y="4"/>
                  </a:lnTo>
                  <a:lnTo>
                    <a:pt x="13" y="8"/>
                  </a:lnTo>
                  <a:lnTo>
                    <a:pt x="15" y="12"/>
                  </a:lnTo>
                  <a:lnTo>
                    <a:pt x="16" y="16"/>
                  </a:lnTo>
                </a:path>
              </a:pathLst>
            </a:custGeom>
            <a:solidFill>
              <a:srgbClr val="E0B040"/>
            </a:solidFill>
            <a:ln w="9525" cap="rnd">
              <a:noFill/>
              <a:round/>
              <a:headEnd/>
              <a:tailEnd/>
            </a:ln>
            <a:effectLst/>
          </p:spPr>
          <p:txBody>
            <a:bodyPr>
              <a:prstTxWarp prst="textNoShape">
                <a:avLst/>
              </a:prstTxWarp>
            </a:bodyPr>
            <a:lstStyle/>
            <a:p>
              <a:endParaRPr lang="en-US"/>
            </a:p>
          </p:txBody>
        </p:sp>
        <p:sp>
          <p:nvSpPr>
            <p:cNvPr id="118" name="Freeform 113"/>
            <p:cNvSpPr>
              <a:spLocks/>
            </p:cNvSpPr>
            <p:nvPr/>
          </p:nvSpPr>
          <p:spPr bwMode="auto">
            <a:xfrm>
              <a:off x="7839075" y="1408113"/>
              <a:ext cx="60325" cy="146050"/>
            </a:xfrm>
            <a:custGeom>
              <a:avLst/>
              <a:gdLst/>
              <a:ahLst/>
              <a:cxnLst>
                <a:cxn ang="0">
                  <a:pos x="0" y="0"/>
                </a:cxn>
                <a:cxn ang="0">
                  <a:pos x="0" y="4"/>
                </a:cxn>
                <a:cxn ang="0">
                  <a:pos x="1" y="8"/>
                </a:cxn>
                <a:cxn ang="0">
                  <a:pos x="1" y="12"/>
                </a:cxn>
                <a:cxn ang="0">
                  <a:pos x="2" y="17"/>
                </a:cxn>
                <a:cxn ang="0">
                  <a:pos x="3" y="21"/>
                </a:cxn>
                <a:cxn ang="0">
                  <a:pos x="5" y="25"/>
                </a:cxn>
                <a:cxn ang="0">
                  <a:pos x="6" y="29"/>
                </a:cxn>
                <a:cxn ang="0">
                  <a:pos x="9" y="34"/>
                </a:cxn>
                <a:cxn ang="0">
                  <a:pos x="11" y="37"/>
                </a:cxn>
                <a:cxn ang="0">
                  <a:pos x="14" y="41"/>
                </a:cxn>
                <a:cxn ang="0">
                  <a:pos x="17" y="45"/>
                </a:cxn>
                <a:cxn ang="0">
                  <a:pos x="20" y="49"/>
                </a:cxn>
                <a:cxn ang="0">
                  <a:pos x="24" y="53"/>
                </a:cxn>
                <a:cxn ang="0">
                  <a:pos x="28" y="57"/>
                </a:cxn>
                <a:cxn ang="0">
                  <a:pos x="33" y="60"/>
                </a:cxn>
                <a:cxn ang="0">
                  <a:pos x="37" y="63"/>
                </a:cxn>
                <a:cxn ang="0">
                  <a:pos x="0" y="91"/>
                </a:cxn>
                <a:cxn ang="0">
                  <a:pos x="0" y="0"/>
                </a:cxn>
              </a:cxnLst>
              <a:rect l="0" t="0" r="r" b="b"/>
              <a:pathLst>
                <a:path w="38" h="92">
                  <a:moveTo>
                    <a:pt x="0" y="0"/>
                  </a:moveTo>
                  <a:lnTo>
                    <a:pt x="0" y="4"/>
                  </a:lnTo>
                  <a:lnTo>
                    <a:pt x="1" y="8"/>
                  </a:lnTo>
                  <a:lnTo>
                    <a:pt x="1" y="12"/>
                  </a:lnTo>
                  <a:lnTo>
                    <a:pt x="2" y="17"/>
                  </a:lnTo>
                  <a:lnTo>
                    <a:pt x="3" y="21"/>
                  </a:lnTo>
                  <a:lnTo>
                    <a:pt x="5" y="25"/>
                  </a:lnTo>
                  <a:lnTo>
                    <a:pt x="6" y="29"/>
                  </a:lnTo>
                  <a:lnTo>
                    <a:pt x="9" y="34"/>
                  </a:lnTo>
                  <a:lnTo>
                    <a:pt x="11" y="37"/>
                  </a:lnTo>
                  <a:lnTo>
                    <a:pt x="14" y="41"/>
                  </a:lnTo>
                  <a:lnTo>
                    <a:pt x="17" y="45"/>
                  </a:lnTo>
                  <a:lnTo>
                    <a:pt x="20" y="49"/>
                  </a:lnTo>
                  <a:lnTo>
                    <a:pt x="24" y="53"/>
                  </a:lnTo>
                  <a:lnTo>
                    <a:pt x="28" y="57"/>
                  </a:lnTo>
                  <a:lnTo>
                    <a:pt x="33" y="60"/>
                  </a:lnTo>
                  <a:lnTo>
                    <a:pt x="37" y="63"/>
                  </a:lnTo>
                  <a:lnTo>
                    <a:pt x="0" y="91"/>
                  </a:lnTo>
                  <a:lnTo>
                    <a:pt x="0" y="0"/>
                  </a:lnTo>
                </a:path>
              </a:pathLst>
            </a:custGeom>
            <a:solidFill>
              <a:srgbClr val="B06040"/>
            </a:solidFill>
            <a:ln w="9525" cap="rnd">
              <a:noFill/>
              <a:round/>
              <a:headEnd/>
              <a:tailEnd/>
            </a:ln>
            <a:effectLst/>
          </p:spPr>
          <p:txBody>
            <a:bodyPr>
              <a:prstTxWarp prst="textNoShape">
                <a:avLst/>
              </a:prstTxWarp>
            </a:bodyPr>
            <a:lstStyle/>
            <a:p>
              <a:endParaRPr lang="en-US"/>
            </a:p>
          </p:txBody>
        </p:sp>
        <p:sp>
          <p:nvSpPr>
            <p:cNvPr id="119" name="Freeform 114"/>
            <p:cNvSpPr>
              <a:spLocks/>
            </p:cNvSpPr>
            <p:nvPr/>
          </p:nvSpPr>
          <p:spPr bwMode="auto">
            <a:xfrm>
              <a:off x="7610475" y="1565275"/>
              <a:ext cx="217488" cy="1273175"/>
            </a:xfrm>
            <a:custGeom>
              <a:avLst/>
              <a:gdLst/>
              <a:ahLst/>
              <a:cxnLst>
                <a:cxn ang="0">
                  <a:pos x="136" y="0"/>
                </a:cxn>
                <a:cxn ang="0">
                  <a:pos x="136" y="708"/>
                </a:cxn>
                <a:cxn ang="0">
                  <a:pos x="0" y="801"/>
                </a:cxn>
                <a:cxn ang="0">
                  <a:pos x="0" y="91"/>
                </a:cxn>
                <a:cxn ang="0">
                  <a:pos x="136" y="0"/>
                </a:cxn>
              </a:cxnLst>
              <a:rect l="0" t="0" r="r" b="b"/>
              <a:pathLst>
                <a:path w="137" h="802">
                  <a:moveTo>
                    <a:pt x="136" y="0"/>
                  </a:moveTo>
                  <a:lnTo>
                    <a:pt x="136" y="708"/>
                  </a:lnTo>
                  <a:lnTo>
                    <a:pt x="0" y="801"/>
                  </a:lnTo>
                  <a:lnTo>
                    <a:pt x="0" y="91"/>
                  </a:lnTo>
                  <a:lnTo>
                    <a:pt x="136" y="0"/>
                  </a:lnTo>
                </a:path>
              </a:pathLst>
            </a:custGeom>
            <a:solidFill>
              <a:srgbClr val="F0A080"/>
            </a:solidFill>
            <a:ln w="9525" cap="rnd">
              <a:noFill/>
              <a:round/>
              <a:headEnd/>
              <a:tailEnd/>
            </a:ln>
            <a:effectLst/>
          </p:spPr>
          <p:txBody>
            <a:bodyPr>
              <a:prstTxWarp prst="textNoShape">
                <a:avLst/>
              </a:prstTxWarp>
            </a:bodyPr>
            <a:lstStyle/>
            <a:p>
              <a:endParaRPr lang="en-US"/>
            </a:p>
          </p:txBody>
        </p:sp>
        <p:sp>
          <p:nvSpPr>
            <p:cNvPr id="120" name="Freeform 115"/>
            <p:cNvSpPr>
              <a:spLocks/>
            </p:cNvSpPr>
            <p:nvPr/>
          </p:nvSpPr>
          <p:spPr bwMode="auto">
            <a:xfrm>
              <a:off x="7839075" y="1517650"/>
              <a:ext cx="60325" cy="1173163"/>
            </a:xfrm>
            <a:custGeom>
              <a:avLst/>
              <a:gdLst/>
              <a:ahLst/>
              <a:cxnLst>
                <a:cxn ang="0">
                  <a:pos x="37" y="0"/>
                </a:cxn>
                <a:cxn ang="0">
                  <a:pos x="37" y="708"/>
                </a:cxn>
                <a:cxn ang="0">
                  <a:pos x="0" y="738"/>
                </a:cxn>
                <a:cxn ang="0">
                  <a:pos x="0" y="30"/>
                </a:cxn>
                <a:cxn ang="0">
                  <a:pos x="37" y="0"/>
                </a:cxn>
              </a:cxnLst>
              <a:rect l="0" t="0" r="r" b="b"/>
              <a:pathLst>
                <a:path w="38" h="739">
                  <a:moveTo>
                    <a:pt x="37" y="0"/>
                  </a:moveTo>
                  <a:lnTo>
                    <a:pt x="37" y="708"/>
                  </a:lnTo>
                  <a:lnTo>
                    <a:pt x="0" y="738"/>
                  </a:lnTo>
                  <a:lnTo>
                    <a:pt x="0" y="30"/>
                  </a:lnTo>
                  <a:lnTo>
                    <a:pt x="37" y="0"/>
                  </a:lnTo>
                </a:path>
              </a:pathLst>
            </a:custGeom>
            <a:solidFill>
              <a:srgbClr val="A05030"/>
            </a:solidFill>
            <a:ln w="9525" cap="rnd">
              <a:noFill/>
              <a:round/>
              <a:headEnd/>
              <a:tailEnd/>
            </a:ln>
            <a:effectLst/>
          </p:spPr>
          <p:txBody>
            <a:bodyPr>
              <a:prstTxWarp prst="textNoShape">
                <a:avLst/>
              </a:prstTxWarp>
            </a:bodyPr>
            <a:lstStyle/>
            <a:p>
              <a:endParaRPr lang="en-US"/>
            </a:p>
          </p:txBody>
        </p:sp>
        <p:sp>
          <p:nvSpPr>
            <p:cNvPr id="121" name="Freeform 116"/>
            <p:cNvSpPr>
              <a:spLocks/>
            </p:cNvSpPr>
            <p:nvPr/>
          </p:nvSpPr>
          <p:spPr bwMode="auto">
            <a:xfrm>
              <a:off x="7262813" y="1758950"/>
              <a:ext cx="565150" cy="407988"/>
            </a:xfrm>
            <a:custGeom>
              <a:avLst/>
              <a:gdLst/>
              <a:ahLst/>
              <a:cxnLst>
                <a:cxn ang="0">
                  <a:pos x="355" y="0"/>
                </a:cxn>
                <a:cxn ang="0">
                  <a:pos x="8" y="234"/>
                </a:cxn>
                <a:cxn ang="0">
                  <a:pos x="4" y="237"/>
                </a:cxn>
                <a:cxn ang="0">
                  <a:pos x="2" y="239"/>
                </a:cxn>
                <a:cxn ang="0">
                  <a:pos x="1" y="242"/>
                </a:cxn>
                <a:cxn ang="0">
                  <a:pos x="0" y="244"/>
                </a:cxn>
                <a:cxn ang="0">
                  <a:pos x="1" y="246"/>
                </a:cxn>
                <a:cxn ang="0">
                  <a:pos x="2" y="249"/>
                </a:cxn>
                <a:cxn ang="0">
                  <a:pos x="5" y="250"/>
                </a:cxn>
                <a:cxn ang="0">
                  <a:pos x="7" y="252"/>
                </a:cxn>
                <a:cxn ang="0">
                  <a:pos x="11" y="254"/>
                </a:cxn>
                <a:cxn ang="0">
                  <a:pos x="14" y="255"/>
                </a:cxn>
                <a:cxn ang="0">
                  <a:pos x="18" y="256"/>
                </a:cxn>
                <a:cxn ang="0">
                  <a:pos x="22" y="256"/>
                </a:cxn>
                <a:cxn ang="0">
                  <a:pos x="26" y="256"/>
                </a:cxn>
                <a:cxn ang="0">
                  <a:pos x="31" y="255"/>
                </a:cxn>
                <a:cxn ang="0">
                  <a:pos x="35" y="254"/>
                </a:cxn>
                <a:cxn ang="0">
                  <a:pos x="40" y="251"/>
                </a:cxn>
                <a:cxn ang="0">
                  <a:pos x="355" y="60"/>
                </a:cxn>
                <a:cxn ang="0">
                  <a:pos x="355" y="0"/>
                </a:cxn>
              </a:cxnLst>
              <a:rect l="0" t="0" r="r" b="b"/>
              <a:pathLst>
                <a:path w="356" h="257">
                  <a:moveTo>
                    <a:pt x="355" y="0"/>
                  </a:moveTo>
                  <a:lnTo>
                    <a:pt x="8" y="234"/>
                  </a:lnTo>
                  <a:lnTo>
                    <a:pt x="4" y="237"/>
                  </a:lnTo>
                  <a:lnTo>
                    <a:pt x="2" y="239"/>
                  </a:lnTo>
                  <a:lnTo>
                    <a:pt x="1" y="242"/>
                  </a:lnTo>
                  <a:lnTo>
                    <a:pt x="0" y="244"/>
                  </a:lnTo>
                  <a:lnTo>
                    <a:pt x="1" y="246"/>
                  </a:lnTo>
                  <a:lnTo>
                    <a:pt x="2" y="249"/>
                  </a:lnTo>
                  <a:lnTo>
                    <a:pt x="5" y="250"/>
                  </a:lnTo>
                  <a:lnTo>
                    <a:pt x="7" y="252"/>
                  </a:lnTo>
                  <a:lnTo>
                    <a:pt x="11" y="254"/>
                  </a:lnTo>
                  <a:lnTo>
                    <a:pt x="14" y="255"/>
                  </a:lnTo>
                  <a:lnTo>
                    <a:pt x="18" y="256"/>
                  </a:lnTo>
                  <a:lnTo>
                    <a:pt x="22" y="256"/>
                  </a:lnTo>
                  <a:lnTo>
                    <a:pt x="26" y="256"/>
                  </a:lnTo>
                  <a:lnTo>
                    <a:pt x="31" y="255"/>
                  </a:lnTo>
                  <a:lnTo>
                    <a:pt x="35" y="254"/>
                  </a:lnTo>
                  <a:lnTo>
                    <a:pt x="40" y="251"/>
                  </a:lnTo>
                  <a:lnTo>
                    <a:pt x="355" y="60"/>
                  </a:lnTo>
                  <a:lnTo>
                    <a:pt x="355" y="0"/>
                  </a:lnTo>
                </a:path>
              </a:pathLst>
            </a:custGeom>
            <a:solidFill>
              <a:srgbClr val="40FF40"/>
            </a:solidFill>
            <a:ln w="9525" cap="rnd">
              <a:noFill/>
              <a:round/>
              <a:headEnd/>
              <a:tailEnd/>
            </a:ln>
            <a:effectLst/>
          </p:spPr>
          <p:txBody>
            <a:bodyPr>
              <a:prstTxWarp prst="textNoShape">
                <a:avLst/>
              </a:prstTxWarp>
            </a:bodyPr>
            <a:lstStyle/>
            <a:p>
              <a:endParaRPr lang="en-US"/>
            </a:p>
          </p:txBody>
        </p:sp>
        <p:sp>
          <p:nvSpPr>
            <p:cNvPr id="122" name="Freeform 117"/>
            <p:cNvSpPr>
              <a:spLocks/>
            </p:cNvSpPr>
            <p:nvPr/>
          </p:nvSpPr>
          <p:spPr bwMode="auto">
            <a:xfrm>
              <a:off x="8239125" y="1165225"/>
              <a:ext cx="565150" cy="406400"/>
            </a:xfrm>
            <a:custGeom>
              <a:avLst/>
              <a:gdLst/>
              <a:ahLst/>
              <a:cxnLst>
                <a:cxn ang="0">
                  <a:pos x="0" y="199"/>
                </a:cxn>
                <a:cxn ang="0">
                  <a:pos x="315" y="4"/>
                </a:cxn>
                <a:cxn ang="0">
                  <a:pos x="320" y="2"/>
                </a:cxn>
                <a:cxn ang="0">
                  <a:pos x="324" y="1"/>
                </a:cxn>
                <a:cxn ang="0">
                  <a:pos x="329" y="0"/>
                </a:cxn>
                <a:cxn ang="0">
                  <a:pos x="333" y="0"/>
                </a:cxn>
                <a:cxn ang="0">
                  <a:pos x="337" y="0"/>
                </a:cxn>
                <a:cxn ang="0">
                  <a:pos x="341" y="1"/>
                </a:cxn>
                <a:cxn ang="0">
                  <a:pos x="344" y="2"/>
                </a:cxn>
                <a:cxn ang="0">
                  <a:pos x="348" y="3"/>
                </a:cxn>
                <a:cxn ang="0">
                  <a:pos x="350" y="5"/>
                </a:cxn>
                <a:cxn ang="0">
                  <a:pos x="353" y="7"/>
                </a:cxn>
                <a:cxn ang="0">
                  <a:pos x="354" y="10"/>
                </a:cxn>
                <a:cxn ang="0">
                  <a:pos x="355" y="12"/>
                </a:cxn>
                <a:cxn ang="0">
                  <a:pos x="354" y="15"/>
                </a:cxn>
                <a:cxn ang="0">
                  <a:pos x="353" y="17"/>
                </a:cxn>
                <a:cxn ang="0">
                  <a:pos x="351" y="19"/>
                </a:cxn>
                <a:cxn ang="0">
                  <a:pos x="347" y="22"/>
                </a:cxn>
                <a:cxn ang="0">
                  <a:pos x="0" y="255"/>
                </a:cxn>
                <a:cxn ang="0">
                  <a:pos x="0" y="199"/>
                </a:cxn>
              </a:cxnLst>
              <a:rect l="0" t="0" r="r" b="b"/>
              <a:pathLst>
                <a:path w="356" h="256">
                  <a:moveTo>
                    <a:pt x="0" y="199"/>
                  </a:moveTo>
                  <a:lnTo>
                    <a:pt x="315" y="4"/>
                  </a:lnTo>
                  <a:lnTo>
                    <a:pt x="320" y="2"/>
                  </a:lnTo>
                  <a:lnTo>
                    <a:pt x="324" y="1"/>
                  </a:lnTo>
                  <a:lnTo>
                    <a:pt x="329" y="0"/>
                  </a:lnTo>
                  <a:lnTo>
                    <a:pt x="333" y="0"/>
                  </a:lnTo>
                  <a:lnTo>
                    <a:pt x="337" y="0"/>
                  </a:lnTo>
                  <a:lnTo>
                    <a:pt x="341" y="1"/>
                  </a:lnTo>
                  <a:lnTo>
                    <a:pt x="344" y="2"/>
                  </a:lnTo>
                  <a:lnTo>
                    <a:pt x="348" y="3"/>
                  </a:lnTo>
                  <a:lnTo>
                    <a:pt x="350" y="5"/>
                  </a:lnTo>
                  <a:lnTo>
                    <a:pt x="353" y="7"/>
                  </a:lnTo>
                  <a:lnTo>
                    <a:pt x="354" y="10"/>
                  </a:lnTo>
                  <a:lnTo>
                    <a:pt x="355" y="12"/>
                  </a:lnTo>
                  <a:lnTo>
                    <a:pt x="354" y="15"/>
                  </a:lnTo>
                  <a:lnTo>
                    <a:pt x="353" y="17"/>
                  </a:lnTo>
                  <a:lnTo>
                    <a:pt x="351" y="19"/>
                  </a:lnTo>
                  <a:lnTo>
                    <a:pt x="347" y="22"/>
                  </a:lnTo>
                  <a:lnTo>
                    <a:pt x="0" y="255"/>
                  </a:lnTo>
                  <a:lnTo>
                    <a:pt x="0" y="199"/>
                  </a:lnTo>
                </a:path>
              </a:pathLst>
            </a:custGeom>
            <a:solidFill>
              <a:srgbClr val="40FF40"/>
            </a:solidFill>
            <a:ln w="9525" cap="rnd">
              <a:noFill/>
              <a:round/>
              <a:headEnd/>
              <a:tailEnd/>
            </a:ln>
            <a:effectLst/>
          </p:spPr>
          <p:txBody>
            <a:bodyPr>
              <a:prstTxWarp prst="textNoShape">
                <a:avLst/>
              </a:prstTxWarp>
            </a:bodyPr>
            <a:lstStyle/>
            <a:p>
              <a:endParaRPr lang="en-US"/>
            </a:p>
          </p:txBody>
        </p:sp>
        <p:sp>
          <p:nvSpPr>
            <p:cNvPr id="123" name="Freeform 118"/>
            <p:cNvSpPr>
              <a:spLocks/>
            </p:cNvSpPr>
            <p:nvPr/>
          </p:nvSpPr>
          <p:spPr bwMode="auto">
            <a:xfrm>
              <a:off x="8239125" y="1444625"/>
              <a:ext cx="565150" cy="404813"/>
            </a:xfrm>
            <a:custGeom>
              <a:avLst/>
              <a:gdLst/>
              <a:ahLst/>
              <a:cxnLst>
                <a:cxn ang="0">
                  <a:pos x="0" y="197"/>
                </a:cxn>
                <a:cxn ang="0">
                  <a:pos x="315" y="4"/>
                </a:cxn>
                <a:cxn ang="0">
                  <a:pos x="320" y="2"/>
                </a:cxn>
                <a:cxn ang="0">
                  <a:pos x="324" y="1"/>
                </a:cxn>
                <a:cxn ang="0">
                  <a:pos x="329" y="0"/>
                </a:cxn>
                <a:cxn ang="0">
                  <a:pos x="333" y="0"/>
                </a:cxn>
                <a:cxn ang="0">
                  <a:pos x="337" y="0"/>
                </a:cxn>
                <a:cxn ang="0">
                  <a:pos x="341" y="1"/>
                </a:cxn>
                <a:cxn ang="0">
                  <a:pos x="344" y="2"/>
                </a:cxn>
                <a:cxn ang="0">
                  <a:pos x="348" y="3"/>
                </a:cxn>
                <a:cxn ang="0">
                  <a:pos x="350" y="6"/>
                </a:cxn>
                <a:cxn ang="0">
                  <a:pos x="353" y="7"/>
                </a:cxn>
                <a:cxn ang="0">
                  <a:pos x="354" y="10"/>
                </a:cxn>
                <a:cxn ang="0">
                  <a:pos x="355" y="12"/>
                </a:cxn>
                <a:cxn ang="0">
                  <a:pos x="354" y="14"/>
                </a:cxn>
                <a:cxn ang="0">
                  <a:pos x="353" y="17"/>
                </a:cxn>
                <a:cxn ang="0">
                  <a:pos x="351" y="19"/>
                </a:cxn>
                <a:cxn ang="0">
                  <a:pos x="347" y="22"/>
                </a:cxn>
                <a:cxn ang="0">
                  <a:pos x="0" y="254"/>
                </a:cxn>
                <a:cxn ang="0">
                  <a:pos x="0" y="197"/>
                </a:cxn>
              </a:cxnLst>
              <a:rect l="0" t="0" r="r" b="b"/>
              <a:pathLst>
                <a:path w="356" h="255">
                  <a:moveTo>
                    <a:pt x="0" y="197"/>
                  </a:moveTo>
                  <a:lnTo>
                    <a:pt x="315" y="4"/>
                  </a:lnTo>
                  <a:lnTo>
                    <a:pt x="320" y="2"/>
                  </a:lnTo>
                  <a:lnTo>
                    <a:pt x="324" y="1"/>
                  </a:lnTo>
                  <a:lnTo>
                    <a:pt x="329" y="0"/>
                  </a:lnTo>
                  <a:lnTo>
                    <a:pt x="333" y="0"/>
                  </a:lnTo>
                  <a:lnTo>
                    <a:pt x="337" y="0"/>
                  </a:lnTo>
                  <a:lnTo>
                    <a:pt x="341" y="1"/>
                  </a:lnTo>
                  <a:lnTo>
                    <a:pt x="344" y="2"/>
                  </a:lnTo>
                  <a:lnTo>
                    <a:pt x="348" y="3"/>
                  </a:lnTo>
                  <a:lnTo>
                    <a:pt x="350" y="6"/>
                  </a:lnTo>
                  <a:lnTo>
                    <a:pt x="353" y="7"/>
                  </a:lnTo>
                  <a:lnTo>
                    <a:pt x="354" y="10"/>
                  </a:lnTo>
                  <a:lnTo>
                    <a:pt x="355" y="12"/>
                  </a:lnTo>
                  <a:lnTo>
                    <a:pt x="354" y="14"/>
                  </a:lnTo>
                  <a:lnTo>
                    <a:pt x="353" y="17"/>
                  </a:lnTo>
                  <a:lnTo>
                    <a:pt x="351" y="19"/>
                  </a:lnTo>
                  <a:lnTo>
                    <a:pt x="347" y="22"/>
                  </a:lnTo>
                  <a:lnTo>
                    <a:pt x="0" y="254"/>
                  </a:lnTo>
                  <a:lnTo>
                    <a:pt x="0" y="197"/>
                  </a:lnTo>
                </a:path>
              </a:pathLst>
            </a:custGeom>
            <a:solidFill>
              <a:srgbClr val="40FF40"/>
            </a:solidFill>
            <a:ln w="9525" cap="rnd">
              <a:noFill/>
              <a:round/>
              <a:headEnd/>
              <a:tailEnd/>
            </a:ln>
            <a:effectLst/>
          </p:spPr>
          <p:txBody>
            <a:bodyPr>
              <a:prstTxWarp prst="textNoShape">
                <a:avLst/>
              </a:prstTxWarp>
            </a:bodyPr>
            <a:lstStyle/>
            <a:p>
              <a:endParaRPr lang="en-US"/>
            </a:p>
          </p:txBody>
        </p:sp>
        <p:sp>
          <p:nvSpPr>
            <p:cNvPr id="124" name="Freeform 119"/>
            <p:cNvSpPr>
              <a:spLocks/>
            </p:cNvSpPr>
            <p:nvPr/>
          </p:nvSpPr>
          <p:spPr bwMode="auto">
            <a:xfrm>
              <a:off x="8239125" y="1843088"/>
              <a:ext cx="565150" cy="407987"/>
            </a:xfrm>
            <a:custGeom>
              <a:avLst/>
              <a:gdLst/>
              <a:ahLst/>
              <a:cxnLst>
                <a:cxn ang="0">
                  <a:pos x="0" y="199"/>
                </a:cxn>
                <a:cxn ang="0">
                  <a:pos x="315" y="4"/>
                </a:cxn>
                <a:cxn ang="0">
                  <a:pos x="320" y="2"/>
                </a:cxn>
                <a:cxn ang="0">
                  <a:pos x="324" y="1"/>
                </a:cxn>
                <a:cxn ang="0">
                  <a:pos x="329" y="0"/>
                </a:cxn>
                <a:cxn ang="0">
                  <a:pos x="333" y="0"/>
                </a:cxn>
                <a:cxn ang="0">
                  <a:pos x="337" y="0"/>
                </a:cxn>
                <a:cxn ang="0">
                  <a:pos x="341" y="1"/>
                </a:cxn>
                <a:cxn ang="0">
                  <a:pos x="344" y="2"/>
                </a:cxn>
                <a:cxn ang="0">
                  <a:pos x="348" y="4"/>
                </a:cxn>
                <a:cxn ang="0">
                  <a:pos x="350" y="6"/>
                </a:cxn>
                <a:cxn ang="0">
                  <a:pos x="353" y="7"/>
                </a:cxn>
                <a:cxn ang="0">
                  <a:pos x="354" y="10"/>
                </a:cxn>
                <a:cxn ang="0">
                  <a:pos x="355" y="12"/>
                </a:cxn>
                <a:cxn ang="0">
                  <a:pos x="354" y="15"/>
                </a:cxn>
                <a:cxn ang="0">
                  <a:pos x="353" y="17"/>
                </a:cxn>
                <a:cxn ang="0">
                  <a:pos x="351" y="19"/>
                </a:cxn>
                <a:cxn ang="0">
                  <a:pos x="347" y="22"/>
                </a:cxn>
                <a:cxn ang="0">
                  <a:pos x="0" y="256"/>
                </a:cxn>
                <a:cxn ang="0">
                  <a:pos x="0" y="199"/>
                </a:cxn>
              </a:cxnLst>
              <a:rect l="0" t="0" r="r" b="b"/>
              <a:pathLst>
                <a:path w="356" h="257">
                  <a:moveTo>
                    <a:pt x="0" y="199"/>
                  </a:moveTo>
                  <a:lnTo>
                    <a:pt x="315" y="4"/>
                  </a:lnTo>
                  <a:lnTo>
                    <a:pt x="320" y="2"/>
                  </a:lnTo>
                  <a:lnTo>
                    <a:pt x="324" y="1"/>
                  </a:lnTo>
                  <a:lnTo>
                    <a:pt x="329" y="0"/>
                  </a:lnTo>
                  <a:lnTo>
                    <a:pt x="333" y="0"/>
                  </a:lnTo>
                  <a:lnTo>
                    <a:pt x="337" y="0"/>
                  </a:lnTo>
                  <a:lnTo>
                    <a:pt x="341" y="1"/>
                  </a:lnTo>
                  <a:lnTo>
                    <a:pt x="344" y="2"/>
                  </a:lnTo>
                  <a:lnTo>
                    <a:pt x="348" y="4"/>
                  </a:lnTo>
                  <a:lnTo>
                    <a:pt x="350" y="6"/>
                  </a:lnTo>
                  <a:lnTo>
                    <a:pt x="353" y="7"/>
                  </a:lnTo>
                  <a:lnTo>
                    <a:pt x="354" y="10"/>
                  </a:lnTo>
                  <a:lnTo>
                    <a:pt x="355" y="12"/>
                  </a:lnTo>
                  <a:lnTo>
                    <a:pt x="354" y="15"/>
                  </a:lnTo>
                  <a:lnTo>
                    <a:pt x="353" y="17"/>
                  </a:lnTo>
                  <a:lnTo>
                    <a:pt x="351" y="19"/>
                  </a:lnTo>
                  <a:lnTo>
                    <a:pt x="347" y="22"/>
                  </a:lnTo>
                  <a:lnTo>
                    <a:pt x="0" y="256"/>
                  </a:lnTo>
                  <a:lnTo>
                    <a:pt x="0" y="199"/>
                  </a:lnTo>
                </a:path>
              </a:pathLst>
            </a:custGeom>
            <a:solidFill>
              <a:srgbClr val="80FF80"/>
            </a:solidFill>
            <a:ln w="9525" cap="rnd">
              <a:noFill/>
              <a:round/>
              <a:headEnd/>
              <a:tailEnd/>
            </a:ln>
            <a:effectLst/>
          </p:spPr>
          <p:txBody>
            <a:bodyPr>
              <a:prstTxWarp prst="textNoShape">
                <a:avLst/>
              </a:prstTxWarp>
            </a:bodyPr>
            <a:lstStyle/>
            <a:p>
              <a:endParaRPr lang="en-US"/>
            </a:p>
          </p:txBody>
        </p:sp>
        <p:sp>
          <p:nvSpPr>
            <p:cNvPr id="125" name="Freeform 120"/>
            <p:cNvSpPr>
              <a:spLocks/>
            </p:cNvSpPr>
            <p:nvPr/>
          </p:nvSpPr>
          <p:spPr bwMode="auto">
            <a:xfrm>
              <a:off x="8239125" y="2109788"/>
              <a:ext cx="212725" cy="315912"/>
            </a:xfrm>
            <a:custGeom>
              <a:avLst/>
              <a:gdLst/>
              <a:ahLst/>
              <a:cxnLst>
                <a:cxn ang="0">
                  <a:pos x="0" y="92"/>
                </a:cxn>
                <a:cxn ang="0">
                  <a:pos x="133" y="0"/>
                </a:cxn>
                <a:cxn ang="0">
                  <a:pos x="133" y="109"/>
                </a:cxn>
                <a:cxn ang="0">
                  <a:pos x="0" y="198"/>
                </a:cxn>
                <a:cxn ang="0">
                  <a:pos x="0" y="92"/>
                </a:cxn>
              </a:cxnLst>
              <a:rect l="0" t="0" r="r" b="b"/>
              <a:pathLst>
                <a:path w="134" h="199">
                  <a:moveTo>
                    <a:pt x="0" y="92"/>
                  </a:moveTo>
                  <a:lnTo>
                    <a:pt x="133" y="0"/>
                  </a:lnTo>
                  <a:lnTo>
                    <a:pt x="133" y="109"/>
                  </a:lnTo>
                  <a:lnTo>
                    <a:pt x="0" y="198"/>
                  </a:lnTo>
                  <a:lnTo>
                    <a:pt x="0" y="92"/>
                  </a:lnTo>
                </a:path>
              </a:pathLst>
            </a:custGeom>
            <a:solidFill>
              <a:srgbClr val="F0A080"/>
            </a:solidFill>
            <a:ln w="9525" cap="rnd">
              <a:noFill/>
              <a:round/>
              <a:headEnd/>
              <a:tailEnd/>
            </a:ln>
            <a:effectLst/>
          </p:spPr>
          <p:txBody>
            <a:bodyPr>
              <a:prstTxWarp prst="textNoShape">
                <a:avLst/>
              </a:prstTxWarp>
            </a:bodyPr>
            <a:lstStyle/>
            <a:p>
              <a:endParaRPr lang="en-US"/>
            </a:p>
          </p:txBody>
        </p:sp>
        <p:sp>
          <p:nvSpPr>
            <p:cNvPr id="126" name="Freeform 121"/>
            <p:cNvSpPr>
              <a:spLocks/>
            </p:cNvSpPr>
            <p:nvPr/>
          </p:nvSpPr>
          <p:spPr bwMode="auto">
            <a:xfrm>
              <a:off x="8239125" y="1455738"/>
              <a:ext cx="176213" cy="300037"/>
            </a:xfrm>
            <a:custGeom>
              <a:avLst/>
              <a:gdLst/>
              <a:ahLst/>
              <a:cxnLst>
                <a:cxn ang="0">
                  <a:pos x="0" y="77"/>
                </a:cxn>
                <a:cxn ang="0">
                  <a:pos x="110" y="0"/>
                </a:cxn>
                <a:cxn ang="0">
                  <a:pos x="110" y="119"/>
                </a:cxn>
                <a:cxn ang="0">
                  <a:pos x="0" y="188"/>
                </a:cxn>
                <a:cxn ang="0">
                  <a:pos x="0" y="77"/>
                </a:cxn>
              </a:cxnLst>
              <a:rect l="0" t="0" r="r" b="b"/>
              <a:pathLst>
                <a:path w="111" h="189">
                  <a:moveTo>
                    <a:pt x="0" y="77"/>
                  </a:moveTo>
                  <a:lnTo>
                    <a:pt x="110" y="0"/>
                  </a:lnTo>
                  <a:lnTo>
                    <a:pt x="110" y="119"/>
                  </a:lnTo>
                  <a:lnTo>
                    <a:pt x="0" y="188"/>
                  </a:lnTo>
                  <a:lnTo>
                    <a:pt x="0" y="77"/>
                  </a:lnTo>
                </a:path>
              </a:pathLst>
            </a:custGeom>
            <a:solidFill>
              <a:srgbClr val="A0C080"/>
            </a:solidFill>
            <a:ln w="9525" cap="rnd">
              <a:noFill/>
              <a:round/>
              <a:headEnd/>
              <a:tailEnd/>
            </a:ln>
            <a:effectLst/>
          </p:spPr>
          <p:txBody>
            <a:bodyPr>
              <a:prstTxWarp prst="textNoShape">
                <a:avLst/>
              </a:prstTxWarp>
            </a:bodyPr>
            <a:lstStyle/>
            <a:p>
              <a:endParaRPr lang="en-US"/>
            </a:p>
          </p:txBody>
        </p:sp>
        <p:sp>
          <p:nvSpPr>
            <p:cNvPr id="127" name="Freeform 122"/>
            <p:cNvSpPr>
              <a:spLocks/>
            </p:cNvSpPr>
            <p:nvPr/>
          </p:nvSpPr>
          <p:spPr bwMode="auto">
            <a:xfrm>
              <a:off x="8239125" y="1160463"/>
              <a:ext cx="212725" cy="317500"/>
            </a:xfrm>
            <a:custGeom>
              <a:avLst/>
              <a:gdLst/>
              <a:ahLst/>
              <a:cxnLst>
                <a:cxn ang="0">
                  <a:pos x="0" y="199"/>
                </a:cxn>
                <a:cxn ang="0">
                  <a:pos x="0" y="88"/>
                </a:cxn>
                <a:cxn ang="0">
                  <a:pos x="133" y="0"/>
                </a:cxn>
                <a:cxn ang="0">
                  <a:pos x="133" y="115"/>
                </a:cxn>
                <a:cxn ang="0">
                  <a:pos x="0" y="199"/>
                </a:cxn>
              </a:cxnLst>
              <a:rect l="0" t="0" r="r" b="b"/>
              <a:pathLst>
                <a:path w="134" h="200">
                  <a:moveTo>
                    <a:pt x="0" y="199"/>
                  </a:moveTo>
                  <a:lnTo>
                    <a:pt x="0" y="88"/>
                  </a:lnTo>
                  <a:lnTo>
                    <a:pt x="133" y="0"/>
                  </a:lnTo>
                  <a:lnTo>
                    <a:pt x="133" y="115"/>
                  </a:lnTo>
                  <a:lnTo>
                    <a:pt x="0" y="199"/>
                  </a:lnTo>
                </a:path>
              </a:pathLst>
            </a:custGeom>
            <a:solidFill>
              <a:srgbClr val="F0A080"/>
            </a:solidFill>
            <a:ln w="9525" cap="rnd">
              <a:noFill/>
              <a:round/>
              <a:headEnd/>
              <a:tailEnd/>
            </a:ln>
            <a:effectLst/>
          </p:spPr>
          <p:txBody>
            <a:bodyPr>
              <a:prstTxWarp prst="textNoShape">
                <a:avLst/>
              </a:prstTxWarp>
            </a:bodyPr>
            <a:lstStyle/>
            <a:p>
              <a:endParaRPr lang="en-US"/>
            </a:p>
          </p:txBody>
        </p:sp>
        <p:sp>
          <p:nvSpPr>
            <p:cNvPr id="128" name="Freeform 123"/>
            <p:cNvSpPr>
              <a:spLocks/>
            </p:cNvSpPr>
            <p:nvPr/>
          </p:nvSpPr>
          <p:spPr bwMode="auto">
            <a:xfrm>
              <a:off x="8428038" y="1463675"/>
              <a:ext cx="376237" cy="577850"/>
            </a:xfrm>
            <a:custGeom>
              <a:avLst/>
              <a:gdLst/>
              <a:ahLst/>
              <a:cxnLst>
                <a:cxn ang="0">
                  <a:pos x="0" y="167"/>
                </a:cxn>
                <a:cxn ang="0">
                  <a:pos x="229" y="11"/>
                </a:cxn>
                <a:cxn ang="0">
                  <a:pos x="230" y="9"/>
                </a:cxn>
                <a:cxn ang="0">
                  <a:pos x="232" y="8"/>
                </a:cxn>
                <a:cxn ang="0">
                  <a:pos x="233" y="6"/>
                </a:cxn>
                <a:cxn ang="0">
                  <a:pos x="235" y="5"/>
                </a:cxn>
                <a:cxn ang="0">
                  <a:pos x="235" y="4"/>
                </a:cxn>
                <a:cxn ang="0">
                  <a:pos x="235" y="3"/>
                </a:cxn>
                <a:cxn ang="0">
                  <a:pos x="236" y="2"/>
                </a:cxn>
                <a:cxn ang="0">
                  <a:pos x="236" y="0"/>
                </a:cxn>
                <a:cxn ang="0">
                  <a:pos x="236" y="247"/>
                </a:cxn>
                <a:cxn ang="0">
                  <a:pos x="235" y="245"/>
                </a:cxn>
                <a:cxn ang="0">
                  <a:pos x="235" y="243"/>
                </a:cxn>
                <a:cxn ang="0">
                  <a:pos x="233" y="241"/>
                </a:cxn>
                <a:cxn ang="0">
                  <a:pos x="232" y="240"/>
                </a:cxn>
                <a:cxn ang="0">
                  <a:pos x="230" y="239"/>
                </a:cxn>
                <a:cxn ang="0">
                  <a:pos x="228" y="237"/>
                </a:cxn>
                <a:cxn ang="0">
                  <a:pos x="225" y="236"/>
                </a:cxn>
                <a:cxn ang="0">
                  <a:pos x="223" y="236"/>
                </a:cxn>
                <a:cxn ang="0">
                  <a:pos x="220" y="235"/>
                </a:cxn>
                <a:cxn ang="0">
                  <a:pos x="217" y="235"/>
                </a:cxn>
                <a:cxn ang="0">
                  <a:pos x="214" y="235"/>
                </a:cxn>
                <a:cxn ang="0">
                  <a:pos x="210" y="235"/>
                </a:cxn>
                <a:cxn ang="0">
                  <a:pos x="207" y="236"/>
                </a:cxn>
                <a:cxn ang="0">
                  <a:pos x="203" y="236"/>
                </a:cxn>
                <a:cxn ang="0">
                  <a:pos x="200" y="237"/>
                </a:cxn>
                <a:cxn ang="0">
                  <a:pos x="197" y="239"/>
                </a:cxn>
                <a:cxn ang="0">
                  <a:pos x="0" y="363"/>
                </a:cxn>
                <a:cxn ang="0">
                  <a:pos x="0" y="167"/>
                </a:cxn>
              </a:cxnLst>
              <a:rect l="0" t="0" r="r" b="b"/>
              <a:pathLst>
                <a:path w="237" h="364">
                  <a:moveTo>
                    <a:pt x="0" y="167"/>
                  </a:moveTo>
                  <a:lnTo>
                    <a:pt x="229" y="11"/>
                  </a:lnTo>
                  <a:lnTo>
                    <a:pt x="230" y="9"/>
                  </a:lnTo>
                  <a:lnTo>
                    <a:pt x="232" y="8"/>
                  </a:lnTo>
                  <a:lnTo>
                    <a:pt x="233" y="6"/>
                  </a:lnTo>
                  <a:lnTo>
                    <a:pt x="235" y="5"/>
                  </a:lnTo>
                  <a:lnTo>
                    <a:pt x="235" y="4"/>
                  </a:lnTo>
                  <a:lnTo>
                    <a:pt x="235" y="3"/>
                  </a:lnTo>
                  <a:lnTo>
                    <a:pt x="236" y="2"/>
                  </a:lnTo>
                  <a:lnTo>
                    <a:pt x="236" y="0"/>
                  </a:lnTo>
                  <a:lnTo>
                    <a:pt x="236" y="247"/>
                  </a:lnTo>
                  <a:lnTo>
                    <a:pt x="235" y="245"/>
                  </a:lnTo>
                  <a:lnTo>
                    <a:pt x="235" y="243"/>
                  </a:lnTo>
                  <a:lnTo>
                    <a:pt x="233" y="241"/>
                  </a:lnTo>
                  <a:lnTo>
                    <a:pt x="232" y="240"/>
                  </a:lnTo>
                  <a:lnTo>
                    <a:pt x="230" y="239"/>
                  </a:lnTo>
                  <a:lnTo>
                    <a:pt x="228" y="237"/>
                  </a:lnTo>
                  <a:lnTo>
                    <a:pt x="225" y="236"/>
                  </a:lnTo>
                  <a:lnTo>
                    <a:pt x="223" y="236"/>
                  </a:lnTo>
                  <a:lnTo>
                    <a:pt x="220" y="235"/>
                  </a:lnTo>
                  <a:lnTo>
                    <a:pt x="217" y="235"/>
                  </a:lnTo>
                  <a:lnTo>
                    <a:pt x="214" y="235"/>
                  </a:lnTo>
                  <a:lnTo>
                    <a:pt x="210" y="235"/>
                  </a:lnTo>
                  <a:lnTo>
                    <a:pt x="207" y="236"/>
                  </a:lnTo>
                  <a:lnTo>
                    <a:pt x="203" y="236"/>
                  </a:lnTo>
                  <a:lnTo>
                    <a:pt x="200" y="237"/>
                  </a:lnTo>
                  <a:lnTo>
                    <a:pt x="197" y="239"/>
                  </a:lnTo>
                  <a:lnTo>
                    <a:pt x="0" y="363"/>
                  </a:lnTo>
                  <a:lnTo>
                    <a:pt x="0" y="167"/>
                  </a:lnTo>
                </a:path>
              </a:pathLst>
            </a:custGeom>
            <a:solidFill>
              <a:srgbClr val="80FF80"/>
            </a:solidFill>
            <a:ln w="9525" cap="rnd">
              <a:noFill/>
              <a:round/>
              <a:headEnd/>
              <a:tailEnd/>
            </a:ln>
            <a:effectLst/>
          </p:spPr>
          <p:txBody>
            <a:bodyPr>
              <a:prstTxWarp prst="textNoShape">
                <a:avLst/>
              </a:prstTxWarp>
            </a:bodyPr>
            <a:lstStyle/>
            <a:p>
              <a:endParaRPr lang="en-US"/>
            </a:p>
          </p:txBody>
        </p:sp>
        <p:sp>
          <p:nvSpPr>
            <p:cNvPr id="129" name="Freeform 124"/>
            <p:cNvSpPr>
              <a:spLocks/>
            </p:cNvSpPr>
            <p:nvPr/>
          </p:nvSpPr>
          <p:spPr bwMode="auto">
            <a:xfrm>
              <a:off x="8428038" y="1184275"/>
              <a:ext cx="376237" cy="457200"/>
            </a:xfrm>
            <a:custGeom>
              <a:avLst/>
              <a:gdLst/>
              <a:ahLst/>
              <a:cxnLst>
                <a:cxn ang="0">
                  <a:pos x="0" y="165"/>
                </a:cxn>
                <a:cxn ang="0">
                  <a:pos x="229" y="10"/>
                </a:cxn>
                <a:cxn ang="0">
                  <a:pos x="230" y="8"/>
                </a:cxn>
                <a:cxn ang="0">
                  <a:pos x="232" y="7"/>
                </a:cxn>
                <a:cxn ang="0">
                  <a:pos x="233" y="6"/>
                </a:cxn>
                <a:cxn ang="0">
                  <a:pos x="235" y="5"/>
                </a:cxn>
                <a:cxn ang="0">
                  <a:pos x="235" y="3"/>
                </a:cxn>
                <a:cxn ang="0">
                  <a:pos x="235" y="2"/>
                </a:cxn>
                <a:cxn ang="0">
                  <a:pos x="236" y="1"/>
                </a:cxn>
                <a:cxn ang="0">
                  <a:pos x="236" y="0"/>
                </a:cxn>
                <a:cxn ang="0">
                  <a:pos x="236" y="170"/>
                </a:cxn>
                <a:cxn ang="0">
                  <a:pos x="235" y="169"/>
                </a:cxn>
                <a:cxn ang="0">
                  <a:pos x="235" y="167"/>
                </a:cxn>
                <a:cxn ang="0">
                  <a:pos x="233" y="165"/>
                </a:cxn>
                <a:cxn ang="0">
                  <a:pos x="232" y="164"/>
                </a:cxn>
                <a:cxn ang="0">
                  <a:pos x="230" y="162"/>
                </a:cxn>
                <a:cxn ang="0">
                  <a:pos x="228" y="161"/>
                </a:cxn>
                <a:cxn ang="0">
                  <a:pos x="225" y="161"/>
                </a:cxn>
                <a:cxn ang="0">
                  <a:pos x="223" y="160"/>
                </a:cxn>
                <a:cxn ang="0">
                  <a:pos x="220" y="159"/>
                </a:cxn>
                <a:cxn ang="0">
                  <a:pos x="217" y="158"/>
                </a:cxn>
                <a:cxn ang="0">
                  <a:pos x="214" y="158"/>
                </a:cxn>
                <a:cxn ang="0">
                  <a:pos x="210" y="159"/>
                </a:cxn>
                <a:cxn ang="0">
                  <a:pos x="207" y="159"/>
                </a:cxn>
                <a:cxn ang="0">
                  <a:pos x="203" y="160"/>
                </a:cxn>
                <a:cxn ang="0">
                  <a:pos x="200" y="161"/>
                </a:cxn>
                <a:cxn ang="0">
                  <a:pos x="197" y="163"/>
                </a:cxn>
                <a:cxn ang="0">
                  <a:pos x="0" y="287"/>
                </a:cxn>
                <a:cxn ang="0">
                  <a:pos x="0" y="165"/>
                </a:cxn>
              </a:cxnLst>
              <a:rect l="0" t="0" r="r" b="b"/>
              <a:pathLst>
                <a:path w="237" h="288">
                  <a:moveTo>
                    <a:pt x="0" y="165"/>
                  </a:moveTo>
                  <a:lnTo>
                    <a:pt x="229" y="10"/>
                  </a:lnTo>
                  <a:lnTo>
                    <a:pt x="230" y="8"/>
                  </a:lnTo>
                  <a:lnTo>
                    <a:pt x="232" y="7"/>
                  </a:lnTo>
                  <a:lnTo>
                    <a:pt x="233" y="6"/>
                  </a:lnTo>
                  <a:lnTo>
                    <a:pt x="235" y="5"/>
                  </a:lnTo>
                  <a:lnTo>
                    <a:pt x="235" y="3"/>
                  </a:lnTo>
                  <a:lnTo>
                    <a:pt x="235" y="2"/>
                  </a:lnTo>
                  <a:lnTo>
                    <a:pt x="236" y="1"/>
                  </a:lnTo>
                  <a:lnTo>
                    <a:pt x="236" y="0"/>
                  </a:lnTo>
                  <a:lnTo>
                    <a:pt x="236" y="170"/>
                  </a:lnTo>
                  <a:lnTo>
                    <a:pt x="235" y="169"/>
                  </a:lnTo>
                  <a:lnTo>
                    <a:pt x="235" y="167"/>
                  </a:lnTo>
                  <a:lnTo>
                    <a:pt x="233" y="165"/>
                  </a:lnTo>
                  <a:lnTo>
                    <a:pt x="232" y="164"/>
                  </a:lnTo>
                  <a:lnTo>
                    <a:pt x="230" y="162"/>
                  </a:lnTo>
                  <a:lnTo>
                    <a:pt x="228" y="161"/>
                  </a:lnTo>
                  <a:lnTo>
                    <a:pt x="225" y="161"/>
                  </a:lnTo>
                  <a:lnTo>
                    <a:pt x="223" y="160"/>
                  </a:lnTo>
                  <a:lnTo>
                    <a:pt x="220" y="159"/>
                  </a:lnTo>
                  <a:lnTo>
                    <a:pt x="217" y="158"/>
                  </a:lnTo>
                  <a:lnTo>
                    <a:pt x="214" y="158"/>
                  </a:lnTo>
                  <a:lnTo>
                    <a:pt x="210" y="159"/>
                  </a:lnTo>
                  <a:lnTo>
                    <a:pt x="207" y="159"/>
                  </a:lnTo>
                  <a:lnTo>
                    <a:pt x="203" y="160"/>
                  </a:lnTo>
                  <a:lnTo>
                    <a:pt x="200" y="161"/>
                  </a:lnTo>
                  <a:lnTo>
                    <a:pt x="197" y="163"/>
                  </a:lnTo>
                  <a:lnTo>
                    <a:pt x="0" y="287"/>
                  </a:lnTo>
                  <a:lnTo>
                    <a:pt x="0" y="165"/>
                  </a:lnTo>
                </a:path>
              </a:pathLst>
            </a:custGeom>
            <a:solidFill>
              <a:srgbClr val="80FF80"/>
            </a:solidFill>
            <a:ln w="9525" cap="rnd">
              <a:noFill/>
              <a:round/>
              <a:headEnd/>
              <a:tailEnd/>
            </a:ln>
            <a:effectLst/>
          </p:spPr>
          <p:txBody>
            <a:bodyPr>
              <a:prstTxWarp prst="textNoShape">
                <a:avLst/>
              </a:prstTxWarp>
            </a:bodyPr>
            <a:lstStyle/>
            <a:p>
              <a:endParaRPr lang="en-US"/>
            </a:p>
          </p:txBody>
        </p:sp>
        <p:sp>
          <p:nvSpPr>
            <p:cNvPr id="130" name="Freeform 125"/>
            <p:cNvSpPr>
              <a:spLocks/>
            </p:cNvSpPr>
            <p:nvPr/>
          </p:nvSpPr>
          <p:spPr bwMode="auto">
            <a:xfrm>
              <a:off x="7577138" y="1914525"/>
              <a:ext cx="26987" cy="28575"/>
            </a:xfrm>
            <a:custGeom>
              <a:avLst/>
              <a:gdLst/>
              <a:ahLst/>
              <a:cxnLst>
                <a:cxn ang="0">
                  <a:pos x="0" y="9"/>
                </a:cxn>
                <a:cxn ang="0">
                  <a:pos x="16" y="0"/>
                </a:cxn>
                <a:cxn ang="0">
                  <a:pos x="16" y="17"/>
                </a:cxn>
                <a:cxn ang="0">
                  <a:pos x="0" y="9"/>
                </a:cxn>
              </a:cxnLst>
              <a:rect l="0" t="0" r="r" b="b"/>
              <a:pathLst>
                <a:path w="17" h="18">
                  <a:moveTo>
                    <a:pt x="0" y="9"/>
                  </a:moveTo>
                  <a:lnTo>
                    <a:pt x="16" y="0"/>
                  </a:lnTo>
                  <a:lnTo>
                    <a:pt x="16" y="17"/>
                  </a:lnTo>
                  <a:lnTo>
                    <a:pt x="0" y="9"/>
                  </a:lnTo>
                </a:path>
              </a:pathLst>
            </a:custGeom>
            <a:solidFill>
              <a:srgbClr val="808030"/>
            </a:solidFill>
            <a:ln w="9525" cap="rnd">
              <a:noFill/>
              <a:round/>
              <a:headEnd/>
              <a:tailEnd/>
            </a:ln>
            <a:effectLst/>
          </p:spPr>
          <p:txBody>
            <a:bodyPr>
              <a:prstTxWarp prst="textNoShape">
                <a:avLst/>
              </a:prstTxWarp>
            </a:bodyPr>
            <a:lstStyle/>
            <a:p>
              <a:endParaRPr lang="en-US"/>
            </a:p>
          </p:txBody>
        </p:sp>
        <p:sp>
          <p:nvSpPr>
            <p:cNvPr id="131" name="Freeform 126"/>
            <p:cNvSpPr>
              <a:spLocks/>
            </p:cNvSpPr>
            <p:nvPr/>
          </p:nvSpPr>
          <p:spPr bwMode="auto">
            <a:xfrm>
              <a:off x="7610475" y="1758950"/>
              <a:ext cx="217488" cy="184150"/>
            </a:xfrm>
            <a:custGeom>
              <a:avLst/>
              <a:gdLst/>
              <a:ahLst/>
              <a:cxnLst>
                <a:cxn ang="0">
                  <a:pos x="136" y="29"/>
                </a:cxn>
                <a:cxn ang="0">
                  <a:pos x="0" y="115"/>
                </a:cxn>
                <a:cxn ang="0">
                  <a:pos x="0" y="91"/>
                </a:cxn>
                <a:cxn ang="0">
                  <a:pos x="136" y="0"/>
                </a:cxn>
                <a:cxn ang="0">
                  <a:pos x="136" y="29"/>
                </a:cxn>
              </a:cxnLst>
              <a:rect l="0" t="0" r="r" b="b"/>
              <a:pathLst>
                <a:path w="137" h="116">
                  <a:moveTo>
                    <a:pt x="136" y="29"/>
                  </a:moveTo>
                  <a:lnTo>
                    <a:pt x="0" y="115"/>
                  </a:lnTo>
                  <a:lnTo>
                    <a:pt x="0" y="91"/>
                  </a:lnTo>
                  <a:lnTo>
                    <a:pt x="136" y="0"/>
                  </a:lnTo>
                  <a:lnTo>
                    <a:pt x="136" y="29"/>
                  </a:lnTo>
                </a:path>
              </a:pathLst>
            </a:custGeom>
            <a:solidFill>
              <a:srgbClr val="80C040"/>
            </a:solidFill>
            <a:ln w="9525" cap="rnd">
              <a:noFill/>
              <a:round/>
              <a:headEnd/>
              <a:tailEnd/>
            </a:ln>
            <a:effectLst/>
          </p:spPr>
          <p:txBody>
            <a:bodyPr>
              <a:prstTxWarp prst="textNoShape">
                <a:avLst/>
              </a:prstTxWarp>
            </a:bodyPr>
            <a:lstStyle/>
            <a:p>
              <a:endParaRPr lang="en-US"/>
            </a:p>
          </p:txBody>
        </p:sp>
        <p:sp>
          <p:nvSpPr>
            <p:cNvPr id="132" name="Freeform 127"/>
            <p:cNvSpPr>
              <a:spLocks/>
            </p:cNvSpPr>
            <p:nvPr/>
          </p:nvSpPr>
          <p:spPr bwMode="auto">
            <a:xfrm>
              <a:off x="7839075" y="1757363"/>
              <a:ext cx="115888" cy="87312"/>
            </a:xfrm>
            <a:custGeom>
              <a:avLst/>
              <a:gdLst/>
              <a:ahLst/>
              <a:cxnLst>
                <a:cxn ang="0">
                  <a:pos x="72" y="10"/>
                </a:cxn>
                <a:cxn ang="0">
                  <a:pos x="68" y="9"/>
                </a:cxn>
                <a:cxn ang="0">
                  <a:pos x="64" y="8"/>
                </a:cxn>
                <a:cxn ang="0">
                  <a:pos x="60" y="7"/>
                </a:cxn>
                <a:cxn ang="0">
                  <a:pos x="56" y="6"/>
                </a:cxn>
                <a:cxn ang="0">
                  <a:pos x="53" y="4"/>
                </a:cxn>
                <a:cxn ang="0">
                  <a:pos x="49" y="3"/>
                </a:cxn>
                <a:cxn ang="0">
                  <a:pos x="46" y="2"/>
                </a:cxn>
                <a:cxn ang="0">
                  <a:pos x="42" y="0"/>
                </a:cxn>
                <a:cxn ang="0">
                  <a:pos x="0" y="27"/>
                </a:cxn>
                <a:cxn ang="0">
                  <a:pos x="0" y="54"/>
                </a:cxn>
                <a:cxn ang="0">
                  <a:pos x="72" y="10"/>
                </a:cxn>
              </a:cxnLst>
              <a:rect l="0" t="0" r="r" b="b"/>
              <a:pathLst>
                <a:path w="73" h="55">
                  <a:moveTo>
                    <a:pt x="72" y="10"/>
                  </a:moveTo>
                  <a:lnTo>
                    <a:pt x="68" y="9"/>
                  </a:lnTo>
                  <a:lnTo>
                    <a:pt x="64" y="8"/>
                  </a:lnTo>
                  <a:lnTo>
                    <a:pt x="60" y="7"/>
                  </a:lnTo>
                  <a:lnTo>
                    <a:pt x="56" y="6"/>
                  </a:lnTo>
                  <a:lnTo>
                    <a:pt x="53" y="4"/>
                  </a:lnTo>
                  <a:lnTo>
                    <a:pt x="49" y="3"/>
                  </a:lnTo>
                  <a:lnTo>
                    <a:pt x="46" y="2"/>
                  </a:lnTo>
                  <a:lnTo>
                    <a:pt x="42" y="0"/>
                  </a:lnTo>
                  <a:lnTo>
                    <a:pt x="0" y="27"/>
                  </a:lnTo>
                  <a:lnTo>
                    <a:pt x="0" y="54"/>
                  </a:lnTo>
                  <a:lnTo>
                    <a:pt x="72" y="10"/>
                  </a:lnTo>
                </a:path>
              </a:pathLst>
            </a:custGeom>
            <a:solidFill>
              <a:srgbClr val="10C010"/>
            </a:solidFill>
            <a:ln w="9525" cap="rnd">
              <a:noFill/>
              <a:round/>
              <a:headEnd/>
              <a:tailEnd/>
            </a:ln>
            <a:effectLst/>
          </p:spPr>
          <p:txBody>
            <a:bodyPr>
              <a:prstTxWarp prst="textNoShape">
                <a:avLst/>
              </a:prstTxWarp>
            </a:bodyPr>
            <a:lstStyle/>
            <a:p>
              <a:endParaRPr lang="en-US"/>
            </a:p>
          </p:txBody>
        </p:sp>
        <p:sp>
          <p:nvSpPr>
            <p:cNvPr id="133" name="Freeform 128"/>
            <p:cNvSpPr>
              <a:spLocks/>
            </p:cNvSpPr>
            <p:nvPr/>
          </p:nvSpPr>
          <p:spPr bwMode="auto">
            <a:xfrm>
              <a:off x="7839075" y="1733550"/>
              <a:ext cx="61913" cy="61913"/>
            </a:xfrm>
            <a:custGeom>
              <a:avLst/>
              <a:gdLst/>
              <a:ahLst/>
              <a:cxnLst>
                <a:cxn ang="0">
                  <a:pos x="20" y="0"/>
                </a:cxn>
                <a:cxn ang="0">
                  <a:pos x="22" y="1"/>
                </a:cxn>
                <a:cxn ang="0">
                  <a:pos x="24" y="3"/>
                </a:cxn>
                <a:cxn ang="0">
                  <a:pos x="25" y="4"/>
                </a:cxn>
                <a:cxn ang="0">
                  <a:pos x="27" y="5"/>
                </a:cxn>
                <a:cxn ang="0">
                  <a:pos x="29" y="7"/>
                </a:cxn>
                <a:cxn ang="0">
                  <a:pos x="31" y="8"/>
                </a:cxn>
                <a:cxn ang="0">
                  <a:pos x="33" y="10"/>
                </a:cxn>
                <a:cxn ang="0">
                  <a:pos x="36" y="11"/>
                </a:cxn>
                <a:cxn ang="0">
                  <a:pos x="38" y="12"/>
                </a:cxn>
                <a:cxn ang="0">
                  <a:pos x="0" y="38"/>
                </a:cxn>
                <a:cxn ang="0">
                  <a:pos x="0" y="13"/>
                </a:cxn>
                <a:cxn ang="0">
                  <a:pos x="20" y="0"/>
                </a:cxn>
              </a:cxnLst>
              <a:rect l="0" t="0" r="r" b="b"/>
              <a:pathLst>
                <a:path w="39" h="39">
                  <a:moveTo>
                    <a:pt x="20" y="0"/>
                  </a:moveTo>
                  <a:lnTo>
                    <a:pt x="22" y="1"/>
                  </a:lnTo>
                  <a:lnTo>
                    <a:pt x="24" y="3"/>
                  </a:lnTo>
                  <a:lnTo>
                    <a:pt x="25" y="4"/>
                  </a:lnTo>
                  <a:lnTo>
                    <a:pt x="27" y="5"/>
                  </a:lnTo>
                  <a:lnTo>
                    <a:pt x="29" y="7"/>
                  </a:lnTo>
                  <a:lnTo>
                    <a:pt x="31" y="8"/>
                  </a:lnTo>
                  <a:lnTo>
                    <a:pt x="33" y="10"/>
                  </a:lnTo>
                  <a:lnTo>
                    <a:pt x="36" y="11"/>
                  </a:lnTo>
                  <a:lnTo>
                    <a:pt x="38" y="12"/>
                  </a:lnTo>
                  <a:lnTo>
                    <a:pt x="0" y="38"/>
                  </a:lnTo>
                  <a:lnTo>
                    <a:pt x="0" y="13"/>
                  </a:lnTo>
                  <a:lnTo>
                    <a:pt x="20" y="0"/>
                  </a:lnTo>
                </a:path>
              </a:pathLst>
            </a:custGeom>
            <a:solidFill>
              <a:srgbClr val="408040"/>
            </a:solidFill>
            <a:ln w="9525" cap="rnd">
              <a:noFill/>
              <a:round/>
              <a:headEnd/>
              <a:tailEnd/>
            </a:ln>
            <a:effectLst/>
          </p:spPr>
          <p:txBody>
            <a:bodyPr>
              <a:prstTxWarp prst="textNoShape">
                <a:avLst/>
              </a:prstTxWarp>
            </a:bodyPr>
            <a:lstStyle/>
            <a:p>
              <a:endParaRPr lang="en-US"/>
            </a:p>
          </p:txBody>
        </p:sp>
        <p:sp>
          <p:nvSpPr>
            <p:cNvPr id="134" name="Freeform 129"/>
            <p:cNvSpPr>
              <a:spLocks/>
            </p:cNvSpPr>
            <p:nvPr/>
          </p:nvSpPr>
          <p:spPr bwMode="auto">
            <a:xfrm>
              <a:off x="7839075" y="2011363"/>
              <a:ext cx="115888" cy="107950"/>
            </a:xfrm>
            <a:custGeom>
              <a:avLst/>
              <a:gdLst/>
              <a:ahLst/>
              <a:cxnLst>
                <a:cxn ang="0">
                  <a:pos x="0" y="15"/>
                </a:cxn>
                <a:cxn ang="0">
                  <a:pos x="0" y="67"/>
                </a:cxn>
                <a:cxn ang="0">
                  <a:pos x="72" y="24"/>
                </a:cxn>
                <a:cxn ang="0">
                  <a:pos x="70" y="24"/>
                </a:cxn>
                <a:cxn ang="0">
                  <a:pos x="67" y="23"/>
                </a:cxn>
                <a:cxn ang="0">
                  <a:pos x="64" y="22"/>
                </a:cxn>
                <a:cxn ang="0">
                  <a:pos x="62" y="21"/>
                </a:cxn>
                <a:cxn ang="0">
                  <a:pos x="59" y="21"/>
                </a:cxn>
                <a:cxn ang="0">
                  <a:pos x="56" y="19"/>
                </a:cxn>
                <a:cxn ang="0">
                  <a:pos x="53" y="18"/>
                </a:cxn>
                <a:cxn ang="0">
                  <a:pos x="50" y="17"/>
                </a:cxn>
                <a:cxn ang="0">
                  <a:pos x="46" y="15"/>
                </a:cxn>
                <a:cxn ang="0">
                  <a:pos x="43" y="13"/>
                </a:cxn>
                <a:cxn ang="0">
                  <a:pos x="40" y="12"/>
                </a:cxn>
                <a:cxn ang="0">
                  <a:pos x="37" y="10"/>
                </a:cxn>
                <a:cxn ang="0">
                  <a:pos x="33" y="7"/>
                </a:cxn>
                <a:cxn ang="0">
                  <a:pos x="30" y="5"/>
                </a:cxn>
                <a:cxn ang="0">
                  <a:pos x="26" y="3"/>
                </a:cxn>
                <a:cxn ang="0">
                  <a:pos x="23" y="0"/>
                </a:cxn>
                <a:cxn ang="0">
                  <a:pos x="0" y="15"/>
                </a:cxn>
              </a:cxnLst>
              <a:rect l="0" t="0" r="r" b="b"/>
              <a:pathLst>
                <a:path w="73" h="68">
                  <a:moveTo>
                    <a:pt x="0" y="15"/>
                  </a:moveTo>
                  <a:lnTo>
                    <a:pt x="0" y="67"/>
                  </a:lnTo>
                  <a:lnTo>
                    <a:pt x="72" y="24"/>
                  </a:lnTo>
                  <a:lnTo>
                    <a:pt x="70" y="24"/>
                  </a:lnTo>
                  <a:lnTo>
                    <a:pt x="67" y="23"/>
                  </a:lnTo>
                  <a:lnTo>
                    <a:pt x="64" y="22"/>
                  </a:lnTo>
                  <a:lnTo>
                    <a:pt x="62" y="21"/>
                  </a:lnTo>
                  <a:lnTo>
                    <a:pt x="59" y="21"/>
                  </a:lnTo>
                  <a:lnTo>
                    <a:pt x="56" y="19"/>
                  </a:lnTo>
                  <a:lnTo>
                    <a:pt x="53" y="18"/>
                  </a:lnTo>
                  <a:lnTo>
                    <a:pt x="50" y="17"/>
                  </a:lnTo>
                  <a:lnTo>
                    <a:pt x="46" y="15"/>
                  </a:lnTo>
                  <a:lnTo>
                    <a:pt x="43" y="13"/>
                  </a:lnTo>
                  <a:lnTo>
                    <a:pt x="40" y="12"/>
                  </a:lnTo>
                  <a:lnTo>
                    <a:pt x="37" y="10"/>
                  </a:lnTo>
                  <a:lnTo>
                    <a:pt x="33" y="7"/>
                  </a:lnTo>
                  <a:lnTo>
                    <a:pt x="30" y="5"/>
                  </a:lnTo>
                  <a:lnTo>
                    <a:pt x="26" y="3"/>
                  </a:lnTo>
                  <a:lnTo>
                    <a:pt x="23" y="0"/>
                  </a:lnTo>
                  <a:lnTo>
                    <a:pt x="0" y="15"/>
                  </a:lnTo>
                </a:path>
              </a:pathLst>
            </a:custGeom>
            <a:solidFill>
              <a:srgbClr val="10C010"/>
            </a:solidFill>
            <a:ln w="9525" cap="rnd">
              <a:noFill/>
              <a:round/>
              <a:headEnd/>
              <a:tailEnd/>
            </a:ln>
            <a:effectLst/>
          </p:spPr>
          <p:txBody>
            <a:bodyPr>
              <a:prstTxWarp prst="textNoShape">
                <a:avLst/>
              </a:prstTxWarp>
            </a:bodyPr>
            <a:lstStyle/>
            <a:p>
              <a:endParaRPr lang="en-US"/>
            </a:p>
          </p:txBody>
        </p:sp>
        <p:sp>
          <p:nvSpPr>
            <p:cNvPr id="135" name="Freeform 130"/>
            <p:cNvSpPr>
              <a:spLocks/>
            </p:cNvSpPr>
            <p:nvPr/>
          </p:nvSpPr>
          <p:spPr bwMode="auto">
            <a:xfrm>
              <a:off x="7839075" y="1776413"/>
              <a:ext cx="115888" cy="266700"/>
            </a:xfrm>
            <a:custGeom>
              <a:avLst/>
              <a:gdLst/>
              <a:ahLst/>
              <a:cxnLst>
                <a:cxn ang="0">
                  <a:pos x="0" y="157"/>
                </a:cxn>
                <a:cxn ang="0">
                  <a:pos x="23" y="141"/>
                </a:cxn>
                <a:cxn ang="0">
                  <a:pos x="26" y="144"/>
                </a:cxn>
                <a:cxn ang="0">
                  <a:pos x="30" y="146"/>
                </a:cxn>
                <a:cxn ang="0">
                  <a:pos x="33" y="149"/>
                </a:cxn>
                <a:cxn ang="0">
                  <a:pos x="37" y="151"/>
                </a:cxn>
                <a:cxn ang="0">
                  <a:pos x="40" y="154"/>
                </a:cxn>
                <a:cxn ang="0">
                  <a:pos x="43" y="155"/>
                </a:cxn>
                <a:cxn ang="0">
                  <a:pos x="46" y="158"/>
                </a:cxn>
                <a:cxn ang="0">
                  <a:pos x="50" y="159"/>
                </a:cxn>
                <a:cxn ang="0">
                  <a:pos x="53" y="160"/>
                </a:cxn>
                <a:cxn ang="0">
                  <a:pos x="56" y="161"/>
                </a:cxn>
                <a:cxn ang="0">
                  <a:pos x="59" y="163"/>
                </a:cxn>
                <a:cxn ang="0">
                  <a:pos x="62" y="164"/>
                </a:cxn>
                <a:cxn ang="0">
                  <a:pos x="64" y="165"/>
                </a:cxn>
                <a:cxn ang="0">
                  <a:pos x="67" y="165"/>
                </a:cxn>
                <a:cxn ang="0">
                  <a:pos x="70" y="166"/>
                </a:cxn>
                <a:cxn ang="0">
                  <a:pos x="72" y="167"/>
                </a:cxn>
                <a:cxn ang="0">
                  <a:pos x="72" y="0"/>
                </a:cxn>
                <a:cxn ang="0">
                  <a:pos x="0" y="48"/>
                </a:cxn>
                <a:cxn ang="0">
                  <a:pos x="0" y="157"/>
                </a:cxn>
              </a:cxnLst>
              <a:rect l="0" t="0" r="r" b="b"/>
              <a:pathLst>
                <a:path w="73" h="168">
                  <a:moveTo>
                    <a:pt x="0" y="157"/>
                  </a:moveTo>
                  <a:lnTo>
                    <a:pt x="23" y="141"/>
                  </a:lnTo>
                  <a:lnTo>
                    <a:pt x="26" y="144"/>
                  </a:lnTo>
                  <a:lnTo>
                    <a:pt x="30" y="146"/>
                  </a:lnTo>
                  <a:lnTo>
                    <a:pt x="33" y="149"/>
                  </a:lnTo>
                  <a:lnTo>
                    <a:pt x="37" y="151"/>
                  </a:lnTo>
                  <a:lnTo>
                    <a:pt x="40" y="154"/>
                  </a:lnTo>
                  <a:lnTo>
                    <a:pt x="43" y="155"/>
                  </a:lnTo>
                  <a:lnTo>
                    <a:pt x="46" y="158"/>
                  </a:lnTo>
                  <a:lnTo>
                    <a:pt x="50" y="159"/>
                  </a:lnTo>
                  <a:lnTo>
                    <a:pt x="53" y="160"/>
                  </a:lnTo>
                  <a:lnTo>
                    <a:pt x="56" y="161"/>
                  </a:lnTo>
                  <a:lnTo>
                    <a:pt x="59" y="163"/>
                  </a:lnTo>
                  <a:lnTo>
                    <a:pt x="62" y="164"/>
                  </a:lnTo>
                  <a:lnTo>
                    <a:pt x="64" y="165"/>
                  </a:lnTo>
                  <a:lnTo>
                    <a:pt x="67" y="165"/>
                  </a:lnTo>
                  <a:lnTo>
                    <a:pt x="70" y="166"/>
                  </a:lnTo>
                  <a:lnTo>
                    <a:pt x="72" y="167"/>
                  </a:lnTo>
                  <a:lnTo>
                    <a:pt x="72" y="0"/>
                  </a:lnTo>
                  <a:lnTo>
                    <a:pt x="0" y="48"/>
                  </a:lnTo>
                  <a:lnTo>
                    <a:pt x="0" y="157"/>
                  </a:lnTo>
                </a:path>
              </a:pathLst>
            </a:custGeom>
            <a:solidFill>
              <a:srgbClr val="20A020"/>
            </a:solidFill>
            <a:ln w="9525" cap="rnd">
              <a:noFill/>
              <a:round/>
              <a:headEnd/>
              <a:tailEnd/>
            </a:ln>
            <a:effectLst/>
          </p:spPr>
          <p:txBody>
            <a:bodyPr>
              <a:prstTxWarp prst="textNoShape">
                <a:avLst/>
              </a:prstTxWarp>
            </a:bodyPr>
            <a:lstStyle/>
            <a:p>
              <a:endParaRPr lang="en-US"/>
            </a:p>
          </p:txBody>
        </p:sp>
        <p:sp>
          <p:nvSpPr>
            <p:cNvPr id="136" name="Freeform 131"/>
            <p:cNvSpPr>
              <a:spLocks/>
            </p:cNvSpPr>
            <p:nvPr/>
          </p:nvSpPr>
          <p:spPr bwMode="auto">
            <a:xfrm>
              <a:off x="7262813" y="2016125"/>
              <a:ext cx="306387" cy="407988"/>
            </a:xfrm>
            <a:custGeom>
              <a:avLst/>
              <a:gdLst/>
              <a:ahLst/>
              <a:cxnLst>
                <a:cxn ang="0">
                  <a:pos x="192" y="121"/>
                </a:cxn>
                <a:cxn ang="0">
                  <a:pos x="7" y="246"/>
                </a:cxn>
                <a:cxn ang="0">
                  <a:pos x="4" y="249"/>
                </a:cxn>
                <a:cxn ang="0">
                  <a:pos x="2" y="251"/>
                </a:cxn>
                <a:cxn ang="0">
                  <a:pos x="1" y="254"/>
                </a:cxn>
                <a:cxn ang="0">
                  <a:pos x="0" y="256"/>
                </a:cxn>
                <a:cxn ang="0">
                  <a:pos x="0" y="87"/>
                </a:cxn>
                <a:cxn ang="0">
                  <a:pos x="1" y="89"/>
                </a:cxn>
                <a:cxn ang="0">
                  <a:pos x="1" y="90"/>
                </a:cxn>
                <a:cxn ang="0">
                  <a:pos x="3" y="93"/>
                </a:cxn>
                <a:cxn ang="0">
                  <a:pos x="4" y="93"/>
                </a:cxn>
                <a:cxn ang="0">
                  <a:pos x="6" y="95"/>
                </a:cxn>
                <a:cxn ang="0">
                  <a:pos x="8" y="96"/>
                </a:cxn>
                <a:cxn ang="0">
                  <a:pos x="11" y="97"/>
                </a:cxn>
                <a:cxn ang="0">
                  <a:pos x="13" y="98"/>
                </a:cxn>
                <a:cxn ang="0">
                  <a:pos x="16" y="99"/>
                </a:cxn>
                <a:cxn ang="0">
                  <a:pos x="20" y="99"/>
                </a:cxn>
                <a:cxn ang="0">
                  <a:pos x="23" y="99"/>
                </a:cxn>
                <a:cxn ang="0">
                  <a:pos x="26" y="99"/>
                </a:cxn>
                <a:cxn ang="0">
                  <a:pos x="30" y="98"/>
                </a:cxn>
                <a:cxn ang="0">
                  <a:pos x="33" y="97"/>
                </a:cxn>
                <a:cxn ang="0">
                  <a:pos x="36" y="96"/>
                </a:cxn>
                <a:cxn ang="0">
                  <a:pos x="39" y="94"/>
                </a:cxn>
                <a:cxn ang="0">
                  <a:pos x="192" y="0"/>
                </a:cxn>
                <a:cxn ang="0">
                  <a:pos x="192" y="121"/>
                </a:cxn>
              </a:cxnLst>
              <a:rect l="0" t="0" r="r" b="b"/>
              <a:pathLst>
                <a:path w="193" h="257">
                  <a:moveTo>
                    <a:pt x="192" y="121"/>
                  </a:moveTo>
                  <a:lnTo>
                    <a:pt x="7" y="246"/>
                  </a:lnTo>
                  <a:lnTo>
                    <a:pt x="4" y="249"/>
                  </a:lnTo>
                  <a:lnTo>
                    <a:pt x="2" y="251"/>
                  </a:lnTo>
                  <a:lnTo>
                    <a:pt x="1" y="254"/>
                  </a:lnTo>
                  <a:lnTo>
                    <a:pt x="0" y="256"/>
                  </a:lnTo>
                  <a:lnTo>
                    <a:pt x="0" y="87"/>
                  </a:lnTo>
                  <a:lnTo>
                    <a:pt x="1" y="89"/>
                  </a:lnTo>
                  <a:lnTo>
                    <a:pt x="1" y="90"/>
                  </a:lnTo>
                  <a:lnTo>
                    <a:pt x="3" y="93"/>
                  </a:lnTo>
                  <a:lnTo>
                    <a:pt x="4" y="93"/>
                  </a:lnTo>
                  <a:lnTo>
                    <a:pt x="6" y="95"/>
                  </a:lnTo>
                  <a:lnTo>
                    <a:pt x="8" y="96"/>
                  </a:lnTo>
                  <a:lnTo>
                    <a:pt x="11" y="97"/>
                  </a:lnTo>
                  <a:lnTo>
                    <a:pt x="13" y="98"/>
                  </a:lnTo>
                  <a:lnTo>
                    <a:pt x="16" y="99"/>
                  </a:lnTo>
                  <a:lnTo>
                    <a:pt x="20" y="99"/>
                  </a:lnTo>
                  <a:lnTo>
                    <a:pt x="23" y="99"/>
                  </a:lnTo>
                  <a:lnTo>
                    <a:pt x="26" y="99"/>
                  </a:lnTo>
                  <a:lnTo>
                    <a:pt x="30" y="98"/>
                  </a:lnTo>
                  <a:lnTo>
                    <a:pt x="33" y="97"/>
                  </a:lnTo>
                  <a:lnTo>
                    <a:pt x="36" y="96"/>
                  </a:lnTo>
                  <a:lnTo>
                    <a:pt x="39" y="94"/>
                  </a:lnTo>
                  <a:lnTo>
                    <a:pt x="192" y="0"/>
                  </a:lnTo>
                  <a:lnTo>
                    <a:pt x="192" y="121"/>
                  </a:lnTo>
                </a:path>
              </a:pathLst>
            </a:custGeom>
            <a:solidFill>
              <a:srgbClr val="80FF80"/>
            </a:solidFill>
            <a:ln w="9525" cap="rnd">
              <a:noFill/>
              <a:round/>
              <a:headEnd/>
              <a:tailEnd/>
            </a:ln>
            <a:effectLst/>
          </p:spPr>
          <p:txBody>
            <a:bodyPr>
              <a:prstTxWarp prst="textNoShape">
                <a:avLst/>
              </a:prstTxWarp>
            </a:bodyPr>
            <a:lstStyle/>
            <a:p>
              <a:endParaRPr lang="en-US"/>
            </a:p>
          </p:txBody>
        </p:sp>
        <p:sp>
          <p:nvSpPr>
            <p:cNvPr id="137" name="Freeform 132"/>
            <p:cNvSpPr>
              <a:spLocks/>
            </p:cNvSpPr>
            <p:nvPr/>
          </p:nvSpPr>
          <p:spPr bwMode="auto">
            <a:xfrm>
              <a:off x="7577138" y="2130425"/>
              <a:ext cx="250825" cy="530225"/>
            </a:xfrm>
            <a:custGeom>
              <a:avLst/>
              <a:gdLst/>
              <a:ahLst/>
              <a:cxnLst>
                <a:cxn ang="0">
                  <a:pos x="157" y="0"/>
                </a:cxn>
                <a:cxn ang="0">
                  <a:pos x="0" y="99"/>
                </a:cxn>
                <a:cxn ang="0">
                  <a:pos x="0" y="318"/>
                </a:cxn>
                <a:cxn ang="0">
                  <a:pos x="19" y="333"/>
                </a:cxn>
                <a:cxn ang="0">
                  <a:pos x="157" y="247"/>
                </a:cxn>
                <a:cxn ang="0">
                  <a:pos x="157" y="0"/>
                </a:cxn>
              </a:cxnLst>
              <a:rect l="0" t="0" r="r" b="b"/>
              <a:pathLst>
                <a:path w="158" h="334">
                  <a:moveTo>
                    <a:pt x="157" y="0"/>
                  </a:moveTo>
                  <a:lnTo>
                    <a:pt x="0" y="99"/>
                  </a:lnTo>
                  <a:lnTo>
                    <a:pt x="0" y="318"/>
                  </a:lnTo>
                  <a:lnTo>
                    <a:pt x="19" y="333"/>
                  </a:lnTo>
                  <a:lnTo>
                    <a:pt x="157" y="247"/>
                  </a:lnTo>
                  <a:lnTo>
                    <a:pt x="157" y="0"/>
                  </a:lnTo>
                </a:path>
              </a:pathLst>
            </a:custGeom>
            <a:solidFill>
              <a:srgbClr val="A0C080"/>
            </a:solidFill>
            <a:ln w="9525" cap="rnd">
              <a:noFill/>
              <a:round/>
              <a:headEnd/>
              <a:tailEnd/>
            </a:ln>
            <a:effectLst/>
          </p:spPr>
          <p:txBody>
            <a:bodyPr>
              <a:prstTxWarp prst="textNoShape">
                <a:avLst/>
              </a:prstTxWarp>
            </a:bodyPr>
            <a:lstStyle/>
            <a:p>
              <a:endParaRPr lang="en-US"/>
            </a:p>
          </p:txBody>
        </p:sp>
        <p:sp>
          <p:nvSpPr>
            <p:cNvPr id="138" name="Freeform 133"/>
            <p:cNvSpPr>
              <a:spLocks/>
            </p:cNvSpPr>
            <p:nvPr/>
          </p:nvSpPr>
          <p:spPr bwMode="auto">
            <a:xfrm>
              <a:off x="7839075" y="2054225"/>
              <a:ext cx="115888" cy="465138"/>
            </a:xfrm>
            <a:custGeom>
              <a:avLst/>
              <a:gdLst/>
              <a:ahLst/>
              <a:cxnLst>
                <a:cxn ang="0">
                  <a:pos x="72" y="0"/>
                </a:cxn>
                <a:cxn ang="0">
                  <a:pos x="0" y="47"/>
                </a:cxn>
                <a:cxn ang="0">
                  <a:pos x="0" y="292"/>
                </a:cxn>
                <a:cxn ang="0">
                  <a:pos x="72" y="245"/>
                </a:cxn>
                <a:cxn ang="0">
                  <a:pos x="72" y="0"/>
                </a:cxn>
              </a:cxnLst>
              <a:rect l="0" t="0" r="r" b="b"/>
              <a:pathLst>
                <a:path w="73" h="293">
                  <a:moveTo>
                    <a:pt x="72" y="0"/>
                  </a:moveTo>
                  <a:lnTo>
                    <a:pt x="0" y="47"/>
                  </a:lnTo>
                  <a:lnTo>
                    <a:pt x="0" y="292"/>
                  </a:lnTo>
                  <a:lnTo>
                    <a:pt x="72" y="245"/>
                  </a:lnTo>
                  <a:lnTo>
                    <a:pt x="72" y="0"/>
                  </a:lnTo>
                </a:path>
              </a:pathLst>
            </a:custGeom>
            <a:solidFill>
              <a:srgbClr val="20A020"/>
            </a:solidFill>
            <a:ln w="9525" cap="rnd">
              <a:noFill/>
              <a:round/>
              <a:headEnd/>
              <a:tailEnd/>
            </a:ln>
            <a:effectLst/>
          </p:spPr>
          <p:txBody>
            <a:bodyPr>
              <a:prstTxWarp prst="textNoShape">
                <a:avLst/>
              </a:prstTxWarp>
            </a:bodyPr>
            <a:lstStyle/>
            <a:p>
              <a:endParaRPr lang="en-US"/>
            </a:p>
          </p:txBody>
        </p:sp>
        <p:sp>
          <p:nvSpPr>
            <p:cNvPr id="139" name="Freeform 134"/>
            <p:cNvSpPr>
              <a:spLocks/>
            </p:cNvSpPr>
            <p:nvPr/>
          </p:nvSpPr>
          <p:spPr bwMode="auto">
            <a:xfrm>
              <a:off x="7883525" y="2062163"/>
              <a:ext cx="26988" cy="26987"/>
            </a:xfrm>
            <a:custGeom>
              <a:avLst/>
              <a:gdLst/>
              <a:ahLst/>
              <a:cxnLst>
                <a:cxn ang="0">
                  <a:pos x="16" y="2"/>
                </a:cxn>
                <a:cxn ang="0">
                  <a:pos x="12" y="1"/>
                </a:cxn>
                <a:cxn ang="0">
                  <a:pos x="8" y="0"/>
                </a:cxn>
                <a:cxn ang="0">
                  <a:pos x="7" y="1"/>
                </a:cxn>
                <a:cxn ang="0">
                  <a:pos x="3" y="1"/>
                </a:cxn>
                <a:cxn ang="0">
                  <a:pos x="1" y="2"/>
                </a:cxn>
                <a:cxn ang="0">
                  <a:pos x="0" y="3"/>
                </a:cxn>
                <a:cxn ang="0">
                  <a:pos x="0" y="5"/>
                </a:cxn>
                <a:cxn ang="0">
                  <a:pos x="0" y="7"/>
                </a:cxn>
                <a:cxn ang="0">
                  <a:pos x="0" y="9"/>
                </a:cxn>
                <a:cxn ang="0">
                  <a:pos x="0" y="11"/>
                </a:cxn>
                <a:cxn ang="0">
                  <a:pos x="1" y="13"/>
                </a:cxn>
                <a:cxn ang="0">
                  <a:pos x="3" y="16"/>
                </a:cxn>
                <a:cxn ang="0">
                  <a:pos x="16" y="10"/>
                </a:cxn>
                <a:cxn ang="0">
                  <a:pos x="16" y="2"/>
                </a:cxn>
              </a:cxnLst>
              <a:rect l="0" t="0" r="r" b="b"/>
              <a:pathLst>
                <a:path w="17" h="17">
                  <a:moveTo>
                    <a:pt x="16" y="2"/>
                  </a:moveTo>
                  <a:lnTo>
                    <a:pt x="12" y="1"/>
                  </a:lnTo>
                  <a:lnTo>
                    <a:pt x="8" y="0"/>
                  </a:lnTo>
                  <a:lnTo>
                    <a:pt x="7" y="1"/>
                  </a:lnTo>
                  <a:lnTo>
                    <a:pt x="3" y="1"/>
                  </a:lnTo>
                  <a:lnTo>
                    <a:pt x="1" y="2"/>
                  </a:lnTo>
                  <a:lnTo>
                    <a:pt x="0" y="3"/>
                  </a:lnTo>
                  <a:lnTo>
                    <a:pt x="0" y="5"/>
                  </a:lnTo>
                  <a:lnTo>
                    <a:pt x="0" y="7"/>
                  </a:lnTo>
                  <a:lnTo>
                    <a:pt x="0" y="9"/>
                  </a:lnTo>
                  <a:lnTo>
                    <a:pt x="0" y="11"/>
                  </a:lnTo>
                  <a:lnTo>
                    <a:pt x="1" y="13"/>
                  </a:lnTo>
                  <a:lnTo>
                    <a:pt x="3" y="16"/>
                  </a:lnTo>
                  <a:lnTo>
                    <a:pt x="16" y="10"/>
                  </a:lnTo>
                  <a:lnTo>
                    <a:pt x="16" y="2"/>
                  </a:lnTo>
                </a:path>
              </a:pathLst>
            </a:custGeom>
            <a:solidFill>
              <a:srgbClr val="308030"/>
            </a:solidFill>
            <a:ln w="9525" cap="rnd">
              <a:noFill/>
              <a:round/>
              <a:headEnd/>
              <a:tailEnd/>
            </a:ln>
            <a:effectLst/>
          </p:spPr>
          <p:txBody>
            <a:bodyPr>
              <a:prstTxWarp prst="textNoShape">
                <a:avLst/>
              </a:prstTxWarp>
            </a:bodyPr>
            <a:lstStyle/>
            <a:p>
              <a:endParaRPr lang="en-US"/>
            </a:p>
          </p:txBody>
        </p:sp>
        <p:sp>
          <p:nvSpPr>
            <p:cNvPr id="140" name="Freeform 135"/>
            <p:cNvSpPr>
              <a:spLocks/>
            </p:cNvSpPr>
            <p:nvPr/>
          </p:nvSpPr>
          <p:spPr bwMode="auto">
            <a:xfrm>
              <a:off x="7912100" y="2063750"/>
              <a:ext cx="26988" cy="26988"/>
            </a:xfrm>
            <a:custGeom>
              <a:avLst/>
              <a:gdLst/>
              <a:ahLst/>
              <a:cxnLst>
                <a:cxn ang="0">
                  <a:pos x="0" y="16"/>
                </a:cxn>
                <a:cxn ang="0">
                  <a:pos x="16" y="8"/>
                </a:cxn>
                <a:cxn ang="0">
                  <a:pos x="16" y="8"/>
                </a:cxn>
                <a:cxn ang="0">
                  <a:pos x="16" y="5"/>
                </a:cxn>
                <a:cxn ang="0">
                  <a:pos x="8" y="5"/>
                </a:cxn>
                <a:cxn ang="0">
                  <a:pos x="8" y="2"/>
                </a:cxn>
                <a:cxn ang="0">
                  <a:pos x="8" y="2"/>
                </a:cxn>
                <a:cxn ang="0">
                  <a:pos x="8" y="0"/>
                </a:cxn>
                <a:cxn ang="0">
                  <a:pos x="0" y="0"/>
                </a:cxn>
                <a:cxn ang="0">
                  <a:pos x="0" y="0"/>
                </a:cxn>
                <a:cxn ang="0">
                  <a:pos x="0" y="16"/>
                </a:cxn>
              </a:cxnLst>
              <a:rect l="0" t="0" r="r" b="b"/>
              <a:pathLst>
                <a:path w="17" h="17">
                  <a:moveTo>
                    <a:pt x="0" y="16"/>
                  </a:moveTo>
                  <a:lnTo>
                    <a:pt x="16" y="8"/>
                  </a:lnTo>
                  <a:lnTo>
                    <a:pt x="16" y="8"/>
                  </a:lnTo>
                  <a:lnTo>
                    <a:pt x="16" y="5"/>
                  </a:lnTo>
                  <a:lnTo>
                    <a:pt x="8" y="5"/>
                  </a:lnTo>
                  <a:lnTo>
                    <a:pt x="8" y="2"/>
                  </a:lnTo>
                  <a:lnTo>
                    <a:pt x="8" y="2"/>
                  </a:lnTo>
                  <a:lnTo>
                    <a:pt x="8" y="0"/>
                  </a:lnTo>
                  <a:lnTo>
                    <a:pt x="0" y="0"/>
                  </a:lnTo>
                  <a:lnTo>
                    <a:pt x="0" y="0"/>
                  </a:lnTo>
                  <a:lnTo>
                    <a:pt x="0" y="16"/>
                  </a:lnTo>
                </a:path>
              </a:pathLst>
            </a:custGeom>
            <a:solidFill>
              <a:srgbClr val="10A010"/>
            </a:solidFill>
            <a:ln w="9525" cap="rnd">
              <a:noFill/>
              <a:round/>
              <a:headEnd/>
              <a:tailEnd/>
            </a:ln>
            <a:effectLst/>
          </p:spPr>
          <p:txBody>
            <a:bodyPr>
              <a:prstTxWarp prst="textNoShape">
                <a:avLst/>
              </a:prstTxWarp>
            </a:bodyPr>
            <a:lstStyle/>
            <a:p>
              <a:endParaRPr lang="en-US"/>
            </a:p>
          </p:txBody>
        </p:sp>
        <p:sp>
          <p:nvSpPr>
            <p:cNvPr id="141" name="Freeform 136"/>
            <p:cNvSpPr>
              <a:spLocks/>
            </p:cNvSpPr>
            <p:nvPr/>
          </p:nvSpPr>
          <p:spPr bwMode="auto">
            <a:xfrm>
              <a:off x="7912100" y="1843088"/>
              <a:ext cx="26988" cy="46037"/>
            </a:xfrm>
            <a:custGeom>
              <a:avLst/>
              <a:gdLst/>
              <a:ahLst/>
              <a:cxnLst>
                <a:cxn ang="0">
                  <a:pos x="0" y="27"/>
                </a:cxn>
                <a:cxn ang="0">
                  <a:pos x="3" y="27"/>
                </a:cxn>
                <a:cxn ang="0">
                  <a:pos x="7" y="28"/>
                </a:cxn>
                <a:cxn ang="0">
                  <a:pos x="8" y="28"/>
                </a:cxn>
                <a:cxn ang="0">
                  <a:pos x="10" y="27"/>
                </a:cxn>
                <a:cxn ang="0">
                  <a:pos x="12" y="26"/>
                </a:cxn>
                <a:cxn ang="0">
                  <a:pos x="14" y="24"/>
                </a:cxn>
                <a:cxn ang="0">
                  <a:pos x="16" y="22"/>
                </a:cxn>
                <a:cxn ang="0">
                  <a:pos x="16" y="19"/>
                </a:cxn>
                <a:cxn ang="0">
                  <a:pos x="16" y="17"/>
                </a:cxn>
                <a:cxn ang="0">
                  <a:pos x="14" y="14"/>
                </a:cxn>
                <a:cxn ang="0">
                  <a:pos x="12" y="11"/>
                </a:cxn>
                <a:cxn ang="0">
                  <a:pos x="12" y="8"/>
                </a:cxn>
                <a:cxn ang="0">
                  <a:pos x="8" y="6"/>
                </a:cxn>
                <a:cxn ang="0">
                  <a:pos x="7" y="4"/>
                </a:cxn>
                <a:cxn ang="0">
                  <a:pos x="3" y="2"/>
                </a:cxn>
                <a:cxn ang="0">
                  <a:pos x="0" y="0"/>
                </a:cxn>
                <a:cxn ang="0">
                  <a:pos x="0" y="27"/>
                </a:cxn>
              </a:cxnLst>
              <a:rect l="0" t="0" r="r" b="b"/>
              <a:pathLst>
                <a:path w="17" h="29">
                  <a:moveTo>
                    <a:pt x="0" y="27"/>
                  </a:moveTo>
                  <a:lnTo>
                    <a:pt x="3" y="27"/>
                  </a:lnTo>
                  <a:lnTo>
                    <a:pt x="7" y="28"/>
                  </a:lnTo>
                  <a:lnTo>
                    <a:pt x="8" y="28"/>
                  </a:lnTo>
                  <a:lnTo>
                    <a:pt x="10" y="27"/>
                  </a:lnTo>
                  <a:lnTo>
                    <a:pt x="12" y="26"/>
                  </a:lnTo>
                  <a:lnTo>
                    <a:pt x="14" y="24"/>
                  </a:lnTo>
                  <a:lnTo>
                    <a:pt x="16" y="22"/>
                  </a:lnTo>
                  <a:lnTo>
                    <a:pt x="16" y="19"/>
                  </a:lnTo>
                  <a:lnTo>
                    <a:pt x="16" y="17"/>
                  </a:lnTo>
                  <a:lnTo>
                    <a:pt x="14" y="14"/>
                  </a:lnTo>
                  <a:lnTo>
                    <a:pt x="12" y="11"/>
                  </a:lnTo>
                  <a:lnTo>
                    <a:pt x="12" y="8"/>
                  </a:lnTo>
                  <a:lnTo>
                    <a:pt x="8" y="6"/>
                  </a:lnTo>
                  <a:lnTo>
                    <a:pt x="7" y="4"/>
                  </a:lnTo>
                  <a:lnTo>
                    <a:pt x="3" y="2"/>
                  </a:lnTo>
                  <a:lnTo>
                    <a:pt x="0" y="0"/>
                  </a:lnTo>
                  <a:lnTo>
                    <a:pt x="0" y="27"/>
                  </a:lnTo>
                </a:path>
              </a:pathLst>
            </a:custGeom>
            <a:solidFill>
              <a:srgbClr val="40A040"/>
            </a:solidFill>
            <a:ln w="9525" cap="rnd">
              <a:noFill/>
              <a:round/>
              <a:headEnd/>
              <a:tailEnd/>
            </a:ln>
            <a:effectLst/>
          </p:spPr>
          <p:txBody>
            <a:bodyPr>
              <a:prstTxWarp prst="textNoShape">
                <a:avLst/>
              </a:prstTxWarp>
            </a:bodyPr>
            <a:lstStyle/>
            <a:p>
              <a:endParaRPr lang="en-US"/>
            </a:p>
          </p:txBody>
        </p:sp>
        <p:sp>
          <p:nvSpPr>
            <p:cNvPr id="142" name="Freeform 137"/>
            <p:cNvSpPr>
              <a:spLocks/>
            </p:cNvSpPr>
            <p:nvPr/>
          </p:nvSpPr>
          <p:spPr bwMode="auto">
            <a:xfrm>
              <a:off x="7912100" y="1952625"/>
              <a:ext cx="26988" cy="49213"/>
            </a:xfrm>
            <a:custGeom>
              <a:avLst/>
              <a:gdLst/>
              <a:ahLst/>
              <a:cxnLst>
                <a:cxn ang="0">
                  <a:pos x="0" y="29"/>
                </a:cxn>
                <a:cxn ang="0">
                  <a:pos x="3" y="29"/>
                </a:cxn>
                <a:cxn ang="0">
                  <a:pos x="7" y="30"/>
                </a:cxn>
                <a:cxn ang="0">
                  <a:pos x="8" y="30"/>
                </a:cxn>
                <a:cxn ang="0">
                  <a:pos x="10" y="29"/>
                </a:cxn>
                <a:cxn ang="0">
                  <a:pos x="12" y="28"/>
                </a:cxn>
                <a:cxn ang="0">
                  <a:pos x="14" y="26"/>
                </a:cxn>
                <a:cxn ang="0">
                  <a:pos x="16" y="24"/>
                </a:cxn>
                <a:cxn ang="0">
                  <a:pos x="16" y="21"/>
                </a:cxn>
                <a:cxn ang="0">
                  <a:pos x="16" y="18"/>
                </a:cxn>
                <a:cxn ang="0">
                  <a:pos x="14" y="15"/>
                </a:cxn>
                <a:cxn ang="0">
                  <a:pos x="12" y="12"/>
                </a:cxn>
                <a:cxn ang="0">
                  <a:pos x="12" y="9"/>
                </a:cxn>
                <a:cxn ang="0">
                  <a:pos x="8" y="7"/>
                </a:cxn>
                <a:cxn ang="0">
                  <a:pos x="7" y="4"/>
                </a:cxn>
                <a:cxn ang="0">
                  <a:pos x="3" y="2"/>
                </a:cxn>
                <a:cxn ang="0">
                  <a:pos x="0" y="0"/>
                </a:cxn>
                <a:cxn ang="0">
                  <a:pos x="0" y="29"/>
                </a:cxn>
              </a:cxnLst>
              <a:rect l="0" t="0" r="r" b="b"/>
              <a:pathLst>
                <a:path w="17" h="31">
                  <a:moveTo>
                    <a:pt x="0" y="29"/>
                  </a:moveTo>
                  <a:lnTo>
                    <a:pt x="3" y="29"/>
                  </a:lnTo>
                  <a:lnTo>
                    <a:pt x="7" y="30"/>
                  </a:lnTo>
                  <a:lnTo>
                    <a:pt x="8" y="30"/>
                  </a:lnTo>
                  <a:lnTo>
                    <a:pt x="10" y="29"/>
                  </a:lnTo>
                  <a:lnTo>
                    <a:pt x="12" y="28"/>
                  </a:lnTo>
                  <a:lnTo>
                    <a:pt x="14" y="26"/>
                  </a:lnTo>
                  <a:lnTo>
                    <a:pt x="16" y="24"/>
                  </a:lnTo>
                  <a:lnTo>
                    <a:pt x="16" y="21"/>
                  </a:lnTo>
                  <a:lnTo>
                    <a:pt x="16" y="18"/>
                  </a:lnTo>
                  <a:lnTo>
                    <a:pt x="14" y="15"/>
                  </a:lnTo>
                  <a:lnTo>
                    <a:pt x="12" y="12"/>
                  </a:lnTo>
                  <a:lnTo>
                    <a:pt x="12" y="9"/>
                  </a:lnTo>
                  <a:lnTo>
                    <a:pt x="8" y="7"/>
                  </a:lnTo>
                  <a:lnTo>
                    <a:pt x="7" y="4"/>
                  </a:lnTo>
                  <a:lnTo>
                    <a:pt x="3" y="2"/>
                  </a:lnTo>
                  <a:lnTo>
                    <a:pt x="0" y="0"/>
                  </a:lnTo>
                  <a:lnTo>
                    <a:pt x="0" y="29"/>
                  </a:lnTo>
                </a:path>
              </a:pathLst>
            </a:custGeom>
            <a:solidFill>
              <a:srgbClr val="40A040"/>
            </a:solidFill>
            <a:ln w="9525" cap="rnd">
              <a:noFill/>
              <a:round/>
              <a:headEnd/>
              <a:tailEnd/>
            </a:ln>
            <a:effectLst/>
          </p:spPr>
          <p:txBody>
            <a:bodyPr>
              <a:prstTxWarp prst="textNoShape">
                <a:avLst/>
              </a:prstTxWarp>
            </a:bodyPr>
            <a:lstStyle/>
            <a:p>
              <a:endParaRPr lang="en-US"/>
            </a:p>
          </p:txBody>
        </p:sp>
        <p:sp>
          <p:nvSpPr>
            <p:cNvPr id="143" name="Freeform 138"/>
            <p:cNvSpPr>
              <a:spLocks/>
            </p:cNvSpPr>
            <p:nvPr/>
          </p:nvSpPr>
          <p:spPr bwMode="auto">
            <a:xfrm>
              <a:off x="7912100" y="2076450"/>
              <a:ext cx="26988" cy="34925"/>
            </a:xfrm>
            <a:custGeom>
              <a:avLst/>
              <a:gdLst/>
              <a:ahLst/>
              <a:cxnLst>
                <a:cxn ang="0">
                  <a:pos x="0" y="4"/>
                </a:cxn>
                <a:cxn ang="0">
                  <a:pos x="0" y="20"/>
                </a:cxn>
                <a:cxn ang="0">
                  <a:pos x="3" y="21"/>
                </a:cxn>
                <a:cxn ang="0">
                  <a:pos x="7" y="21"/>
                </a:cxn>
                <a:cxn ang="0">
                  <a:pos x="8" y="21"/>
                </a:cxn>
                <a:cxn ang="0">
                  <a:pos x="10" y="20"/>
                </a:cxn>
                <a:cxn ang="0">
                  <a:pos x="12" y="19"/>
                </a:cxn>
                <a:cxn ang="0">
                  <a:pos x="14" y="17"/>
                </a:cxn>
                <a:cxn ang="0">
                  <a:pos x="16" y="16"/>
                </a:cxn>
                <a:cxn ang="0">
                  <a:pos x="16" y="13"/>
                </a:cxn>
                <a:cxn ang="0">
                  <a:pos x="16" y="11"/>
                </a:cxn>
                <a:cxn ang="0">
                  <a:pos x="16" y="10"/>
                </a:cxn>
                <a:cxn ang="0">
                  <a:pos x="16" y="8"/>
                </a:cxn>
                <a:cxn ang="0">
                  <a:pos x="14" y="7"/>
                </a:cxn>
                <a:cxn ang="0">
                  <a:pos x="12" y="5"/>
                </a:cxn>
                <a:cxn ang="0">
                  <a:pos x="12" y="3"/>
                </a:cxn>
                <a:cxn ang="0">
                  <a:pos x="10" y="2"/>
                </a:cxn>
                <a:cxn ang="0">
                  <a:pos x="8" y="0"/>
                </a:cxn>
                <a:cxn ang="0">
                  <a:pos x="0" y="4"/>
                </a:cxn>
              </a:cxnLst>
              <a:rect l="0" t="0" r="r" b="b"/>
              <a:pathLst>
                <a:path w="17" h="22">
                  <a:moveTo>
                    <a:pt x="0" y="4"/>
                  </a:moveTo>
                  <a:lnTo>
                    <a:pt x="0" y="20"/>
                  </a:lnTo>
                  <a:lnTo>
                    <a:pt x="3" y="21"/>
                  </a:lnTo>
                  <a:lnTo>
                    <a:pt x="7" y="21"/>
                  </a:lnTo>
                  <a:lnTo>
                    <a:pt x="8" y="21"/>
                  </a:lnTo>
                  <a:lnTo>
                    <a:pt x="10" y="20"/>
                  </a:lnTo>
                  <a:lnTo>
                    <a:pt x="12" y="19"/>
                  </a:lnTo>
                  <a:lnTo>
                    <a:pt x="14" y="17"/>
                  </a:lnTo>
                  <a:lnTo>
                    <a:pt x="16" y="16"/>
                  </a:lnTo>
                  <a:lnTo>
                    <a:pt x="16" y="13"/>
                  </a:lnTo>
                  <a:lnTo>
                    <a:pt x="16" y="11"/>
                  </a:lnTo>
                  <a:lnTo>
                    <a:pt x="16" y="10"/>
                  </a:lnTo>
                  <a:lnTo>
                    <a:pt x="16" y="8"/>
                  </a:lnTo>
                  <a:lnTo>
                    <a:pt x="14" y="7"/>
                  </a:lnTo>
                  <a:lnTo>
                    <a:pt x="12" y="5"/>
                  </a:lnTo>
                  <a:lnTo>
                    <a:pt x="12" y="3"/>
                  </a:lnTo>
                  <a:lnTo>
                    <a:pt x="10" y="2"/>
                  </a:lnTo>
                  <a:lnTo>
                    <a:pt x="8" y="0"/>
                  </a:lnTo>
                  <a:lnTo>
                    <a:pt x="0" y="4"/>
                  </a:lnTo>
                </a:path>
              </a:pathLst>
            </a:custGeom>
            <a:solidFill>
              <a:srgbClr val="40A040"/>
            </a:solidFill>
            <a:ln w="9525" cap="rnd">
              <a:noFill/>
              <a:round/>
              <a:headEnd/>
              <a:tailEnd/>
            </a:ln>
            <a:effectLst/>
          </p:spPr>
          <p:txBody>
            <a:bodyPr>
              <a:prstTxWarp prst="textNoShape">
                <a:avLst/>
              </a:prstTxWarp>
            </a:bodyPr>
            <a:lstStyle/>
            <a:p>
              <a:endParaRPr lang="en-US"/>
            </a:p>
          </p:txBody>
        </p:sp>
        <p:sp>
          <p:nvSpPr>
            <p:cNvPr id="144" name="Freeform 139"/>
            <p:cNvSpPr>
              <a:spLocks/>
            </p:cNvSpPr>
            <p:nvPr/>
          </p:nvSpPr>
          <p:spPr bwMode="auto">
            <a:xfrm>
              <a:off x="7912100" y="2176463"/>
              <a:ext cx="26988" cy="46037"/>
            </a:xfrm>
            <a:custGeom>
              <a:avLst/>
              <a:gdLst/>
              <a:ahLst/>
              <a:cxnLst>
                <a:cxn ang="0">
                  <a:pos x="0" y="26"/>
                </a:cxn>
                <a:cxn ang="0">
                  <a:pos x="3" y="27"/>
                </a:cxn>
                <a:cxn ang="0">
                  <a:pos x="7" y="28"/>
                </a:cxn>
                <a:cxn ang="0">
                  <a:pos x="8" y="27"/>
                </a:cxn>
                <a:cxn ang="0">
                  <a:pos x="10" y="27"/>
                </a:cxn>
                <a:cxn ang="0">
                  <a:pos x="12" y="26"/>
                </a:cxn>
                <a:cxn ang="0">
                  <a:pos x="14" y="24"/>
                </a:cxn>
                <a:cxn ang="0">
                  <a:pos x="16" y="22"/>
                </a:cxn>
                <a:cxn ang="0">
                  <a:pos x="16" y="19"/>
                </a:cxn>
                <a:cxn ang="0">
                  <a:pos x="16" y="16"/>
                </a:cxn>
                <a:cxn ang="0">
                  <a:pos x="14" y="14"/>
                </a:cxn>
                <a:cxn ang="0">
                  <a:pos x="12" y="11"/>
                </a:cxn>
                <a:cxn ang="0">
                  <a:pos x="12" y="8"/>
                </a:cxn>
                <a:cxn ang="0">
                  <a:pos x="8" y="6"/>
                </a:cxn>
                <a:cxn ang="0">
                  <a:pos x="7" y="3"/>
                </a:cxn>
                <a:cxn ang="0">
                  <a:pos x="3" y="1"/>
                </a:cxn>
                <a:cxn ang="0">
                  <a:pos x="0" y="0"/>
                </a:cxn>
                <a:cxn ang="0">
                  <a:pos x="0" y="26"/>
                </a:cxn>
              </a:cxnLst>
              <a:rect l="0" t="0" r="r" b="b"/>
              <a:pathLst>
                <a:path w="17" h="29">
                  <a:moveTo>
                    <a:pt x="0" y="26"/>
                  </a:moveTo>
                  <a:lnTo>
                    <a:pt x="3" y="27"/>
                  </a:lnTo>
                  <a:lnTo>
                    <a:pt x="7" y="28"/>
                  </a:lnTo>
                  <a:lnTo>
                    <a:pt x="8" y="27"/>
                  </a:lnTo>
                  <a:lnTo>
                    <a:pt x="10" y="27"/>
                  </a:lnTo>
                  <a:lnTo>
                    <a:pt x="12" y="26"/>
                  </a:lnTo>
                  <a:lnTo>
                    <a:pt x="14" y="24"/>
                  </a:lnTo>
                  <a:lnTo>
                    <a:pt x="16" y="22"/>
                  </a:lnTo>
                  <a:lnTo>
                    <a:pt x="16" y="19"/>
                  </a:lnTo>
                  <a:lnTo>
                    <a:pt x="16" y="16"/>
                  </a:lnTo>
                  <a:lnTo>
                    <a:pt x="14" y="14"/>
                  </a:lnTo>
                  <a:lnTo>
                    <a:pt x="12" y="11"/>
                  </a:lnTo>
                  <a:lnTo>
                    <a:pt x="12" y="8"/>
                  </a:lnTo>
                  <a:lnTo>
                    <a:pt x="8" y="6"/>
                  </a:lnTo>
                  <a:lnTo>
                    <a:pt x="7" y="3"/>
                  </a:lnTo>
                  <a:lnTo>
                    <a:pt x="3" y="1"/>
                  </a:lnTo>
                  <a:lnTo>
                    <a:pt x="0" y="0"/>
                  </a:lnTo>
                  <a:lnTo>
                    <a:pt x="0" y="26"/>
                  </a:lnTo>
                </a:path>
              </a:pathLst>
            </a:custGeom>
            <a:solidFill>
              <a:srgbClr val="40A040"/>
            </a:solidFill>
            <a:ln w="9525" cap="rnd">
              <a:noFill/>
              <a:round/>
              <a:headEnd/>
              <a:tailEnd/>
            </a:ln>
            <a:effectLst/>
          </p:spPr>
          <p:txBody>
            <a:bodyPr>
              <a:prstTxWarp prst="textNoShape">
                <a:avLst/>
              </a:prstTxWarp>
            </a:bodyPr>
            <a:lstStyle/>
            <a:p>
              <a:endParaRPr lang="en-US"/>
            </a:p>
          </p:txBody>
        </p:sp>
        <p:sp>
          <p:nvSpPr>
            <p:cNvPr id="145" name="Freeform 140"/>
            <p:cNvSpPr>
              <a:spLocks/>
            </p:cNvSpPr>
            <p:nvPr/>
          </p:nvSpPr>
          <p:spPr bwMode="auto">
            <a:xfrm>
              <a:off x="7912100" y="2286000"/>
              <a:ext cx="26988" cy="49213"/>
            </a:xfrm>
            <a:custGeom>
              <a:avLst/>
              <a:gdLst/>
              <a:ahLst/>
              <a:cxnLst>
                <a:cxn ang="0">
                  <a:pos x="0" y="28"/>
                </a:cxn>
                <a:cxn ang="0">
                  <a:pos x="3" y="29"/>
                </a:cxn>
                <a:cxn ang="0">
                  <a:pos x="7" y="30"/>
                </a:cxn>
                <a:cxn ang="0">
                  <a:pos x="8" y="29"/>
                </a:cxn>
                <a:cxn ang="0">
                  <a:pos x="10" y="29"/>
                </a:cxn>
                <a:cxn ang="0">
                  <a:pos x="12" y="27"/>
                </a:cxn>
                <a:cxn ang="0">
                  <a:pos x="14" y="25"/>
                </a:cxn>
                <a:cxn ang="0">
                  <a:pos x="16" y="23"/>
                </a:cxn>
                <a:cxn ang="0">
                  <a:pos x="16" y="21"/>
                </a:cxn>
                <a:cxn ang="0">
                  <a:pos x="16" y="18"/>
                </a:cxn>
                <a:cxn ang="0">
                  <a:pos x="14" y="15"/>
                </a:cxn>
                <a:cxn ang="0">
                  <a:pos x="12" y="12"/>
                </a:cxn>
                <a:cxn ang="0">
                  <a:pos x="12" y="9"/>
                </a:cxn>
                <a:cxn ang="0">
                  <a:pos x="8" y="6"/>
                </a:cxn>
                <a:cxn ang="0">
                  <a:pos x="7" y="3"/>
                </a:cxn>
                <a:cxn ang="0">
                  <a:pos x="3" y="1"/>
                </a:cxn>
                <a:cxn ang="0">
                  <a:pos x="0" y="0"/>
                </a:cxn>
                <a:cxn ang="0">
                  <a:pos x="0" y="28"/>
                </a:cxn>
              </a:cxnLst>
              <a:rect l="0" t="0" r="r" b="b"/>
              <a:pathLst>
                <a:path w="17" h="31">
                  <a:moveTo>
                    <a:pt x="0" y="28"/>
                  </a:moveTo>
                  <a:lnTo>
                    <a:pt x="3" y="29"/>
                  </a:lnTo>
                  <a:lnTo>
                    <a:pt x="7" y="30"/>
                  </a:lnTo>
                  <a:lnTo>
                    <a:pt x="8" y="29"/>
                  </a:lnTo>
                  <a:lnTo>
                    <a:pt x="10" y="29"/>
                  </a:lnTo>
                  <a:lnTo>
                    <a:pt x="12" y="27"/>
                  </a:lnTo>
                  <a:lnTo>
                    <a:pt x="14" y="25"/>
                  </a:lnTo>
                  <a:lnTo>
                    <a:pt x="16" y="23"/>
                  </a:lnTo>
                  <a:lnTo>
                    <a:pt x="16" y="21"/>
                  </a:lnTo>
                  <a:lnTo>
                    <a:pt x="16" y="18"/>
                  </a:lnTo>
                  <a:lnTo>
                    <a:pt x="14" y="15"/>
                  </a:lnTo>
                  <a:lnTo>
                    <a:pt x="12" y="12"/>
                  </a:lnTo>
                  <a:lnTo>
                    <a:pt x="12" y="9"/>
                  </a:lnTo>
                  <a:lnTo>
                    <a:pt x="8" y="6"/>
                  </a:lnTo>
                  <a:lnTo>
                    <a:pt x="7" y="3"/>
                  </a:lnTo>
                  <a:lnTo>
                    <a:pt x="3" y="1"/>
                  </a:lnTo>
                  <a:lnTo>
                    <a:pt x="0" y="0"/>
                  </a:lnTo>
                  <a:lnTo>
                    <a:pt x="0" y="28"/>
                  </a:lnTo>
                </a:path>
              </a:pathLst>
            </a:custGeom>
            <a:solidFill>
              <a:srgbClr val="40A040"/>
            </a:solidFill>
            <a:ln w="9525" cap="rnd">
              <a:noFill/>
              <a:round/>
              <a:headEnd/>
              <a:tailEnd/>
            </a:ln>
            <a:effectLst/>
          </p:spPr>
          <p:txBody>
            <a:bodyPr>
              <a:prstTxWarp prst="textNoShape">
                <a:avLst/>
              </a:prstTxWarp>
            </a:bodyPr>
            <a:lstStyle/>
            <a:p>
              <a:endParaRPr lang="en-US"/>
            </a:p>
          </p:txBody>
        </p:sp>
        <p:sp>
          <p:nvSpPr>
            <p:cNvPr id="146" name="Freeform 141"/>
            <p:cNvSpPr>
              <a:spLocks/>
            </p:cNvSpPr>
            <p:nvPr/>
          </p:nvSpPr>
          <p:spPr bwMode="auto">
            <a:xfrm>
              <a:off x="7577138" y="1855788"/>
              <a:ext cx="250825" cy="346075"/>
            </a:xfrm>
            <a:custGeom>
              <a:avLst/>
              <a:gdLst/>
              <a:ahLst/>
              <a:cxnLst>
                <a:cxn ang="0">
                  <a:pos x="0" y="97"/>
                </a:cxn>
                <a:cxn ang="0">
                  <a:pos x="0" y="217"/>
                </a:cxn>
                <a:cxn ang="0">
                  <a:pos x="157" y="110"/>
                </a:cxn>
                <a:cxn ang="0">
                  <a:pos x="157" y="0"/>
                </a:cxn>
                <a:cxn ang="0">
                  <a:pos x="0" y="97"/>
                </a:cxn>
              </a:cxnLst>
              <a:rect l="0" t="0" r="r" b="b"/>
              <a:pathLst>
                <a:path w="158" h="218">
                  <a:moveTo>
                    <a:pt x="0" y="97"/>
                  </a:moveTo>
                  <a:lnTo>
                    <a:pt x="0" y="217"/>
                  </a:lnTo>
                  <a:lnTo>
                    <a:pt x="157" y="110"/>
                  </a:lnTo>
                  <a:lnTo>
                    <a:pt x="157" y="0"/>
                  </a:lnTo>
                  <a:lnTo>
                    <a:pt x="0" y="97"/>
                  </a:lnTo>
                </a:path>
              </a:pathLst>
            </a:custGeom>
            <a:solidFill>
              <a:srgbClr val="A0C080"/>
            </a:solidFill>
            <a:ln w="9525" cap="rnd">
              <a:noFill/>
              <a:round/>
              <a:headEnd/>
              <a:tailEnd/>
            </a:ln>
            <a:effectLst/>
          </p:spPr>
          <p:txBody>
            <a:bodyPr>
              <a:prstTxWarp prst="textNoShape">
                <a:avLst/>
              </a:prstTxWarp>
            </a:bodyPr>
            <a:lstStyle/>
            <a:p>
              <a:endParaRPr lang="en-US"/>
            </a:p>
          </p:txBody>
        </p:sp>
        <p:sp>
          <p:nvSpPr>
            <p:cNvPr id="147" name="Freeform 142"/>
            <p:cNvSpPr>
              <a:spLocks/>
            </p:cNvSpPr>
            <p:nvPr/>
          </p:nvSpPr>
          <p:spPr bwMode="auto">
            <a:xfrm>
              <a:off x="7883525" y="1839913"/>
              <a:ext cx="26988" cy="47625"/>
            </a:xfrm>
            <a:custGeom>
              <a:avLst/>
              <a:gdLst/>
              <a:ahLst/>
              <a:cxnLst>
                <a:cxn ang="0">
                  <a:pos x="16" y="1"/>
                </a:cxn>
                <a:cxn ang="0">
                  <a:pos x="12" y="0"/>
                </a:cxn>
                <a:cxn ang="0">
                  <a:pos x="8" y="0"/>
                </a:cxn>
                <a:cxn ang="0">
                  <a:pos x="7" y="0"/>
                </a:cxn>
                <a:cxn ang="0">
                  <a:pos x="3" y="1"/>
                </a:cxn>
                <a:cxn ang="0">
                  <a:pos x="1" y="2"/>
                </a:cxn>
                <a:cxn ang="0">
                  <a:pos x="0" y="4"/>
                </a:cxn>
                <a:cxn ang="0">
                  <a:pos x="0" y="6"/>
                </a:cxn>
                <a:cxn ang="0">
                  <a:pos x="0" y="8"/>
                </a:cxn>
                <a:cxn ang="0">
                  <a:pos x="0" y="12"/>
                </a:cxn>
                <a:cxn ang="0">
                  <a:pos x="0" y="14"/>
                </a:cxn>
                <a:cxn ang="0">
                  <a:pos x="1" y="17"/>
                </a:cxn>
                <a:cxn ang="0">
                  <a:pos x="3" y="20"/>
                </a:cxn>
                <a:cxn ang="0">
                  <a:pos x="7" y="23"/>
                </a:cxn>
                <a:cxn ang="0">
                  <a:pos x="8" y="25"/>
                </a:cxn>
                <a:cxn ang="0">
                  <a:pos x="12" y="27"/>
                </a:cxn>
                <a:cxn ang="0">
                  <a:pos x="16" y="29"/>
                </a:cxn>
                <a:cxn ang="0">
                  <a:pos x="16" y="1"/>
                </a:cxn>
              </a:cxnLst>
              <a:rect l="0" t="0" r="r" b="b"/>
              <a:pathLst>
                <a:path w="17" h="30">
                  <a:moveTo>
                    <a:pt x="16" y="1"/>
                  </a:moveTo>
                  <a:lnTo>
                    <a:pt x="12" y="0"/>
                  </a:lnTo>
                  <a:lnTo>
                    <a:pt x="8" y="0"/>
                  </a:lnTo>
                  <a:lnTo>
                    <a:pt x="7" y="0"/>
                  </a:lnTo>
                  <a:lnTo>
                    <a:pt x="3" y="1"/>
                  </a:lnTo>
                  <a:lnTo>
                    <a:pt x="1" y="2"/>
                  </a:lnTo>
                  <a:lnTo>
                    <a:pt x="0" y="4"/>
                  </a:lnTo>
                  <a:lnTo>
                    <a:pt x="0" y="6"/>
                  </a:lnTo>
                  <a:lnTo>
                    <a:pt x="0" y="8"/>
                  </a:lnTo>
                  <a:lnTo>
                    <a:pt x="0" y="12"/>
                  </a:lnTo>
                  <a:lnTo>
                    <a:pt x="0" y="14"/>
                  </a:lnTo>
                  <a:lnTo>
                    <a:pt x="1" y="17"/>
                  </a:lnTo>
                  <a:lnTo>
                    <a:pt x="3" y="20"/>
                  </a:lnTo>
                  <a:lnTo>
                    <a:pt x="7" y="23"/>
                  </a:lnTo>
                  <a:lnTo>
                    <a:pt x="8" y="25"/>
                  </a:lnTo>
                  <a:lnTo>
                    <a:pt x="12" y="27"/>
                  </a:lnTo>
                  <a:lnTo>
                    <a:pt x="16" y="29"/>
                  </a:lnTo>
                  <a:lnTo>
                    <a:pt x="16" y="1"/>
                  </a:lnTo>
                </a:path>
              </a:pathLst>
            </a:custGeom>
            <a:solidFill>
              <a:srgbClr val="508060"/>
            </a:solidFill>
            <a:ln w="9525" cap="rnd">
              <a:noFill/>
              <a:round/>
              <a:headEnd/>
              <a:tailEnd/>
            </a:ln>
            <a:effectLst/>
          </p:spPr>
          <p:txBody>
            <a:bodyPr>
              <a:prstTxWarp prst="textNoShape">
                <a:avLst/>
              </a:prstTxWarp>
            </a:bodyPr>
            <a:lstStyle/>
            <a:p>
              <a:endParaRPr lang="en-US"/>
            </a:p>
          </p:txBody>
        </p:sp>
        <p:sp>
          <p:nvSpPr>
            <p:cNvPr id="148" name="Freeform 143"/>
            <p:cNvSpPr>
              <a:spLocks/>
            </p:cNvSpPr>
            <p:nvPr/>
          </p:nvSpPr>
          <p:spPr bwMode="auto">
            <a:xfrm>
              <a:off x="7883525" y="1949450"/>
              <a:ext cx="26988" cy="49213"/>
            </a:xfrm>
            <a:custGeom>
              <a:avLst/>
              <a:gdLst/>
              <a:ahLst/>
              <a:cxnLst>
                <a:cxn ang="0">
                  <a:pos x="16" y="1"/>
                </a:cxn>
                <a:cxn ang="0">
                  <a:pos x="12" y="1"/>
                </a:cxn>
                <a:cxn ang="0">
                  <a:pos x="8" y="0"/>
                </a:cxn>
                <a:cxn ang="0">
                  <a:pos x="7" y="0"/>
                </a:cxn>
                <a:cxn ang="0">
                  <a:pos x="3" y="1"/>
                </a:cxn>
                <a:cxn ang="0">
                  <a:pos x="1" y="2"/>
                </a:cxn>
                <a:cxn ang="0">
                  <a:pos x="0" y="4"/>
                </a:cxn>
                <a:cxn ang="0">
                  <a:pos x="0" y="6"/>
                </a:cxn>
                <a:cxn ang="0">
                  <a:pos x="0" y="9"/>
                </a:cxn>
                <a:cxn ang="0">
                  <a:pos x="0" y="12"/>
                </a:cxn>
                <a:cxn ang="0">
                  <a:pos x="0" y="15"/>
                </a:cxn>
                <a:cxn ang="0">
                  <a:pos x="1" y="18"/>
                </a:cxn>
                <a:cxn ang="0">
                  <a:pos x="3" y="21"/>
                </a:cxn>
                <a:cxn ang="0">
                  <a:pos x="7" y="24"/>
                </a:cxn>
                <a:cxn ang="0">
                  <a:pos x="8" y="26"/>
                </a:cxn>
                <a:cxn ang="0">
                  <a:pos x="12" y="28"/>
                </a:cxn>
                <a:cxn ang="0">
                  <a:pos x="16" y="30"/>
                </a:cxn>
                <a:cxn ang="0">
                  <a:pos x="16" y="1"/>
                </a:cxn>
              </a:cxnLst>
              <a:rect l="0" t="0" r="r" b="b"/>
              <a:pathLst>
                <a:path w="17" h="31">
                  <a:moveTo>
                    <a:pt x="16" y="1"/>
                  </a:moveTo>
                  <a:lnTo>
                    <a:pt x="12" y="1"/>
                  </a:lnTo>
                  <a:lnTo>
                    <a:pt x="8" y="0"/>
                  </a:lnTo>
                  <a:lnTo>
                    <a:pt x="7" y="0"/>
                  </a:lnTo>
                  <a:lnTo>
                    <a:pt x="3" y="1"/>
                  </a:lnTo>
                  <a:lnTo>
                    <a:pt x="1" y="2"/>
                  </a:lnTo>
                  <a:lnTo>
                    <a:pt x="0" y="4"/>
                  </a:lnTo>
                  <a:lnTo>
                    <a:pt x="0" y="6"/>
                  </a:lnTo>
                  <a:lnTo>
                    <a:pt x="0" y="9"/>
                  </a:lnTo>
                  <a:lnTo>
                    <a:pt x="0" y="12"/>
                  </a:lnTo>
                  <a:lnTo>
                    <a:pt x="0" y="15"/>
                  </a:lnTo>
                  <a:lnTo>
                    <a:pt x="1" y="18"/>
                  </a:lnTo>
                  <a:lnTo>
                    <a:pt x="3" y="21"/>
                  </a:lnTo>
                  <a:lnTo>
                    <a:pt x="7" y="24"/>
                  </a:lnTo>
                  <a:lnTo>
                    <a:pt x="8" y="26"/>
                  </a:lnTo>
                  <a:lnTo>
                    <a:pt x="12" y="28"/>
                  </a:lnTo>
                  <a:lnTo>
                    <a:pt x="16" y="30"/>
                  </a:lnTo>
                  <a:lnTo>
                    <a:pt x="16" y="1"/>
                  </a:lnTo>
                </a:path>
              </a:pathLst>
            </a:custGeom>
            <a:solidFill>
              <a:srgbClr val="508060"/>
            </a:solidFill>
            <a:ln w="9525" cap="rnd">
              <a:noFill/>
              <a:round/>
              <a:headEnd/>
              <a:tailEnd/>
            </a:ln>
            <a:effectLst/>
          </p:spPr>
          <p:txBody>
            <a:bodyPr>
              <a:prstTxWarp prst="textNoShape">
                <a:avLst/>
              </a:prstTxWarp>
            </a:bodyPr>
            <a:lstStyle/>
            <a:p>
              <a:endParaRPr lang="en-US"/>
            </a:p>
          </p:txBody>
        </p:sp>
        <p:sp>
          <p:nvSpPr>
            <p:cNvPr id="149" name="Freeform 144"/>
            <p:cNvSpPr>
              <a:spLocks/>
            </p:cNvSpPr>
            <p:nvPr/>
          </p:nvSpPr>
          <p:spPr bwMode="auto">
            <a:xfrm>
              <a:off x="7883525" y="2171700"/>
              <a:ext cx="26988" cy="49213"/>
            </a:xfrm>
            <a:custGeom>
              <a:avLst/>
              <a:gdLst/>
              <a:ahLst/>
              <a:cxnLst>
                <a:cxn ang="0">
                  <a:pos x="16" y="2"/>
                </a:cxn>
                <a:cxn ang="0">
                  <a:pos x="12" y="1"/>
                </a:cxn>
                <a:cxn ang="0">
                  <a:pos x="8" y="0"/>
                </a:cxn>
                <a:cxn ang="0">
                  <a:pos x="7" y="1"/>
                </a:cxn>
                <a:cxn ang="0">
                  <a:pos x="3" y="1"/>
                </a:cxn>
                <a:cxn ang="0">
                  <a:pos x="1" y="3"/>
                </a:cxn>
                <a:cxn ang="0">
                  <a:pos x="0" y="5"/>
                </a:cxn>
                <a:cxn ang="0">
                  <a:pos x="0" y="7"/>
                </a:cxn>
                <a:cxn ang="0">
                  <a:pos x="0" y="9"/>
                </a:cxn>
                <a:cxn ang="0">
                  <a:pos x="0" y="12"/>
                </a:cxn>
                <a:cxn ang="0">
                  <a:pos x="0" y="15"/>
                </a:cxn>
                <a:cxn ang="0">
                  <a:pos x="1" y="19"/>
                </a:cxn>
                <a:cxn ang="0">
                  <a:pos x="3" y="21"/>
                </a:cxn>
                <a:cxn ang="0">
                  <a:pos x="7" y="24"/>
                </a:cxn>
                <a:cxn ang="0">
                  <a:pos x="8" y="27"/>
                </a:cxn>
                <a:cxn ang="0">
                  <a:pos x="12" y="29"/>
                </a:cxn>
                <a:cxn ang="0">
                  <a:pos x="16" y="30"/>
                </a:cxn>
                <a:cxn ang="0">
                  <a:pos x="16" y="2"/>
                </a:cxn>
              </a:cxnLst>
              <a:rect l="0" t="0" r="r" b="b"/>
              <a:pathLst>
                <a:path w="17" h="31">
                  <a:moveTo>
                    <a:pt x="16" y="2"/>
                  </a:moveTo>
                  <a:lnTo>
                    <a:pt x="12" y="1"/>
                  </a:lnTo>
                  <a:lnTo>
                    <a:pt x="8" y="0"/>
                  </a:lnTo>
                  <a:lnTo>
                    <a:pt x="7" y="1"/>
                  </a:lnTo>
                  <a:lnTo>
                    <a:pt x="3" y="1"/>
                  </a:lnTo>
                  <a:lnTo>
                    <a:pt x="1" y="3"/>
                  </a:lnTo>
                  <a:lnTo>
                    <a:pt x="0" y="5"/>
                  </a:lnTo>
                  <a:lnTo>
                    <a:pt x="0" y="7"/>
                  </a:lnTo>
                  <a:lnTo>
                    <a:pt x="0" y="9"/>
                  </a:lnTo>
                  <a:lnTo>
                    <a:pt x="0" y="12"/>
                  </a:lnTo>
                  <a:lnTo>
                    <a:pt x="0" y="15"/>
                  </a:lnTo>
                  <a:lnTo>
                    <a:pt x="1" y="19"/>
                  </a:lnTo>
                  <a:lnTo>
                    <a:pt x="3" y="21"/>
                  </a:lnTo>
                  <a:lnTo>
                    <a:pt x="7" y="24"/>
                  </a:lnTo>
                  <a:lnTo>
                    <a:pt x="8" y="27"/>
                  </a:lnTo>
                  <a:lnTo>
                    <a:pt x="12" y="29"/>
                  </a:lnTo>
                  <a:lnTo>
                    <a:pt x="16" y="30"/>
                  </a:lnTo>
                  <a:lnTo>
                    <a:pt x="16" y="2"/>
                  </a:lnTo>
                </a:path>
              </a:pathLst>
            </a:custGeom>
            <a:solidFill>
              <a:srgbClr val="508060"/>
            </a:solidFill>
            <a:ln w="9525" cap="rnd">
              <a:noFill/>
              <a:round/>
              <a:headEnd/>
              <a:tailEnd/>
            </a:ln>
            <a:effectLst/>
          </p:spPr>
          <p:txBody>
            <a:bodyPr>
              <a:prstTxWarp prst="textNoShape">
                <a:avLst/>
              </a:prstTxWarp>
            </a:bodyPr>
            <a:lstStyle/>
            <a:p>
              <a:endParaRPr lang="en-US"/>
            </a:p>
          </p:txBody>
        </p:sp>
        <p:sp>
          <p:nvSpPr>
            <p:cNvPr id="150" name="Freeform 145"/>
            <p:cNvSpPr>
              <a:spLocks/>
            </p:cNvSpPr>
            <p:nvPr/>
          </p:nvSpPr>
          <p:spPr bwMode="auto">
            <a:xfrm>
              <a:off x="7883525" y="2284413"/>
              <a:ext cx="26988" cy="46037"/>
            </a:xfrm>
            <a:custGeom>
              <a:avLst/>
              <a:gdLst/>
              <a:ahLst/>
              <a:cxnLst>
                <a:cxn ang="0">
                  <a:pos x="16" y="1"/>
                </a:cxn>
                <a:cxn ang="0">
                  <a:pos x="12" y="0"/>
                </a:cxn>
                <a:cxn ang="0">
                  <a:pos x="8" y="0"/>
                </a:cxn>
                <a:cxn ang="0">
                  <a:pos x="7" y="0"/>
                </a:cxn>
                <a:cxn ang="0">
                  <a:pos x="3" y="1"/>
                </a:cxn>
                <a:cxn ang="0">
                  <a:pos x="1" y="2"/>
                </a:cxn>
                <a:cxn ang="0">
                  <a:pos x="0" y="4"/>
                </a:cxn>
                <a:cxn ang="0">
                  <a:pos x="0" y="6"/>
                </a:cxn>
                <a:cxn ang="0">
                  <a:pos x="0" y="8"/>
                </a:cxn>
                <a:cxn ang="0">
                  <a:pos x="0" y="11"/>
                </a:cxn>
                <a:cxn ang="0">
                  <a:pos x="0" y="14"/>
                </a:cxn>
                <a:cxn ang="0">
                  <a:pos x="1" y="17"/>
                </a:cxn>
                <a:cxn ang="0">
                  <a:pos x="3" y="20"/>
                </a:cxn>
                <a:cxn ang="0">
                  <a:pos x="7" y="22"/>
                </a:cxn>
                <a:cxn ang="0">
                  <a:pos x="8" y="25"/>
                </a:cxn>
                <a:cxn ang="0">
                  <a:pos x="12" y="27"/>
                </a:cxn>
                <a:cxn ang="0">
                  <a:pos x="16" y="28"/>
                </a:cxn>
                <a:cxn ang="0">
                  <a:pos x="16" y="1"/>
                </a:cxn>
              </a:cxnLst>
              <a:rect l="0" t="0" r="r" b="b"/>
              <a:pathLst>
                <a:path w="17" h="29">
                  <a:moveTo>
                    <a:pt x="16" y="1"/>
                  </a:moveTo>
                  <a:lnTo>
                    <a:pt x="12" y="0"/>
                  </a:lnTo>
                  <a:lnTo>
                    <a:pt x="8" y="0"/>
                  </a:lnTo>
                  <a:lnTo>
                    <a:pt x="7" y="0"/>
                  </a:lnTo>
                  <a:lnTo>
                    <a:pt x="3" y="1"/>
                  </a:lnTo>
                  <a:lnTo>
                    <a:pt x="1" y="2"/>
                  </a:lnTo>
                  <a:lnTo>
                    <a:pt x="0" y="4"/>
                  </a:lnTo>
                  <a:lnTo>
                    <a:pt x="0" y="6"/>
                  </a:lnTo>
                  <a:lnTo>
                    <a:pt x="0" y="8"/>
                  </a:lnTo>
                  <a:lnTo>
                    <a:pt x="0" y="11"/>
                  </a:lnTo>
                  <a:lnTo>
                    <a:pt x="0" y="14"/>
                  </a:lnTo>
                  <a:lnTo>
                    <a:pt x="1" y="17"/>
                  </a:lnTo>
                  <a:lnTo>
                    <a:pt x="3" y="20"/>
                  </a:lnTo>
                  <a:lnTo>
                    <a:pt x="7" y="22"/>
                  </a:lnTo>
                  <a:lnTo>
                    <a:pt x="8" y="25"/>
                  </a:lnTo>
                  <a:lnTo>
                    <a:pt x="12" y="27"/>
                  </a:lnTo>
                  <a:lnTo>
                    <a:pt x="16" y="28"/>
                  </a:lnTo>
                  <a:lnTo>
                    <a:pt x="16" y="1"/>
                  </a:lnTo>
                </a:path>
              </a:pathLst>
            </a:custGeom>
            <a:solidFill>
              <a:srgbClr val="508060"/>
            </a:solidFill>
            <a:ln w="9525" cap="rnd">
              <a:noFill/>
              <a:round/>
              <a:headEnd/>
              <a:tailEnd/>
            </a:ln>
            <a:effectLst/>
          </p:spPr>
          <p:txBody>
            <a:bodyPr>
              <a:prstTxWarp prst="textNoShape">
                <a:avLst/>
              </a:prstTxWarp>
            </a:bodyPr>
            <a:lstStyle/>
            <a:p>
              <a:endParaRPr lang="en-US"/>
            </a:p>
          </p:txBody>
        </p:sp>
        <p:sp>
          <p:nvSpPr>
            <p:cNvPr id="151" name="Freeform 146"/>
            <p:cNvSpPr>
              <a:spLocks/>
            </p:cNvSpPr>
            <p:nvPr/>
          </p:nvSpPr>
          <p:spPr bwMode="auto">
            <a:xfrm>
              <a:off x="7888288" y="2085975"/>
              <a:ext cx="26987" cy="26988"/>
            </a:xfrm>
            <a:custGeom>
              <a:avLst/>
              <a:gdLst/>
              <a:ahLst/>
              <a:cxnLst>
                <a:cxn ang="0">
                  <a:pos x="16" y="0"/>
                </a:cxn>
                <a:cxn ang="0">
                  <a:pos x="0" y="6"/>
                </a:cxn>
                <a:cxn ang="0">
                  <a:pos x="2" y="8"/>
                </a:cxn>
                <a:cxn ang="0">
                  <a:pos x="2" y="9"/>
                </a:cxn>
                <a:cxn ang="0">
                  <a:pos x="5" y="11"/>
                </a:cxn>
                <a:cxn ang="0">
                  <a:pos x="8" y="12"/>
                </a:cxn>
                <a:cxn ang="0">
                  <a:pos x="8" y="13"/>
                </a:cxn>
                <a:cxn ang="0">
                  <a:pos x="10" y="14"/>
                </a:cxn>
                <a:cxn ang="0">
                  <a:pos x="13" y="16"/>
                </a:cxn>
                <a:cxn ang="0">
                  <a:pos x="16" y="16"/>
                </a:cxn>
                <a:cxn ang="0">
                  <a:pos x="16" y="0"/>
                </a:cxn>
              </a:cxnLst>
              <a:rect l="0" t="0" r="r" b="b"/>
              <a:pathLst>
                <a:path w="17" h="17">
                  <a:moveTo>
                    <a:pt x="16" y="0"/>
                  </a:moveTo>
                  <a:lnTo>
                    <a:pt x="0" y="6"/>
                  </a:lnTo>
                  <a:lnTo>
                    <a:pt x="2" y="8"/>
                  </a:lnTo>
                  <a:lnTo>
                    <a:pt x="2" y="9"/>
                  </a:lnTo>
                  <a:lnTo>
                    <a:pt x="5" y="11"/>
                  </a:lnTo>
                  <a:lnTo>
                    <a:pt x="8" y="12"/>
                  </a:lnTo>
                  <a:lnTo>
                    <a:pt x="8" y="13"/>
                  </a:lnTo>
                  <a:lnTo>
                    <a:pt x="10" y="14"/>
                  </a:lnTo>
                  <a:lnTo>
                    <a:pt x="13" y="16"/>
                  </a:lnTo>
                  <a:lnTo>
                    <a:pt x="16" y="16"/>
                  </a:lnTo>
                  <a:lnTo>
                    <a:pt x="16" y="0"/>
                  </a:lnTo>
                </a:path>
              </a:pathLst>
            </a:custGeom>
            <a:solidFill>
              <a:srgbClr val="508060"/>
            </a:solidFill>
            <a:ln w="9525" cap="rnd">
              <a:noFill/>
              <a:round/>
              <a:headEnd/>
              <a:tailEnd/>
            </a:ln>
            <a:effectLst/>
          </p:spPr>
          <p:txBody>
            <a:bodyPr>
              <a:prstTxWarp prst="textNoShape">
                <a:avLst/>
              </a:prstTxWarp>
            </a:bodyPr>
            <a:lstStyle/>
            <a:p>
              <a:endParaRPr lang="en-US"/>
            </a:p>
          </p:txBody>
        </p:sp>
        <p:sp>
          <p:nvSpPr>
            <p:cNvPr id="152" name="Freeform 147"/>
            <p:cNvSpPr>
              <a:spLocks/>
            </p:cNvSpPr>
            <p:nvPr/>
          </p:nvSpPr>
          <p:spPr bwMode="auto">
            <a:xfrm>
              <a:off x="8239125" y="1350963"/>
              <a:ext cx="212725" cy="179387"/>
            </a:xfrm>
            <a:custGeom>
              <a:avLst/>
              <a:gdLst/>
              <a:ahLst/>
              <a:cxnLst>
                <a:cxn ang="0">
                  <a:pos x="0" y="82"/>
                </a:cxn>
                <a:cxn ang="0">
                  <a:pos x="133" y="0"/>
                </a:cxn>
                <a:cxn ang="0">
                  <a:pos x="133" y="27"/>
                </a:cxn>
                <a:cxn ang="0">
                  <a:pos x="0" y="112"/>
                </a:cxn>
                <a:cxn ang="0">
                  <a:pos x="0" y="82"/>
                </a:cxn>
              </a:cxnLst>
              <a:rect l="0" t="0" r="r" b="b"/>
              <a:pathLst>
                <a:path w="134" h="113">
                  <a:moveTo>
                    <a:pt x="0" y="82"/>
                  </a:moveTo>
                  <a:lnTo>
                    <a:pt x="133" y="0"/>
                  </a:lnTo>
                  <a:lnTo>
                    <a:pt x="133" y="27"/>
                  </a:lnTo>
                  <a:lnTo>
                    <a:pt x="0" y="112"/>
                  </a:lnTo>
                  <a:lnTo>
                    <a:pt x="0" y="82"/>
                  </a:lnTo>
                </a:path>
              </a:pathLst>
            </a:custGeom>
            <a:solidFill>
              <a:srgbClr val="80C040"/>
            </a:solidFill>
            <a:ln w="9525" cap="rnd">
              <a:noFill/>
              <a:round/>
              <a:headEnd/>
              <a:tailEnd/>
            </a:ln>
            <a:effectLst/>
          </p:spPr>
          <p:txBody>
            <a:bodyPr>
              <a:prstTxWarp prst="textNoShape">
                <a:avLst/>
              </a:prstTxWarp>
            </a:bodyPr>
            <a:lstStyle/>
            <a:p>
              <a:endParaRPr lang="en-US"/>
            </a:p>
          </p:txBody>
        </p:sp>
        <p:sp>
          <p:nvSpPr>
            <p:cNvPr id="153" name="Freeform 148"/>
            <p:cNvSpPr>
              <a:spLocks/>
            </p:cNvSpPr>
            <p:nvPr/>
          </p:nvSpPr>
          <p:spPr bwMode="auto">
            <a:xfrm>
              <a:off x="8239125" y="1735138"/>
              <a:ext cx="212725" cy="515937"/>
            </a:xfrm>
            <a:custGeom>
              <a:avLst/>
              <a:gdLst/>
              <a:ahLst/>
              <a:cxnLst>
                <a:cxn ang="0">
                  <a:pos x="0" y="78"/>
                </a:cxn>
                <a:cxn ang="0">
                  <a:pos x="111" y="0"/>
                </a:cxn>
                <a:cxn ang="0">
                  <a:pos x="111" y="189"/>
                </a:cxn>
                <a:cxn ang="0">
                  <a:pos x="133" y="205"/>
                </a:cxn>
                <a:cxn ang="0">
                  <a:pos x="133" y="231"/>
                </a:cxn>
                <a:cxn ang="0">
                  <a:pos x="0" y="324"/>
                </a:cxn>
                <a:cxn ang="0">
                  <a:pos x="0" y="78"/>
                </a:cxn>
              </a:cxnLst>
              <a:rect l="0" t="0" r="r" b="b"/>
              <a:pathLst>
                <a:path w="134" h="325">
                  <a:moveTo>
                    <a:pt x="0" y="78"/>
                  </a:moveTo>
                  <a:lnTo>
                    <a:pt x="111" y="0"/>
                  </a:lnTo>
                  <a:lnTo>
                    <a:pt x="111" y="189"/>
                  </a:lnTo>
                  <a:lnTo>
                    <a:pt x="133" y="205"/>
                  </a:lnTo>
                  <a:lnTo>
                    <a:pt x="133" y="231"/>
                  </a:lnTo>
                  <a:lnTo>
                    <a:pt x="0" y="324"/>
                  </a:lnTo>
                  <a:lnTo>
                    <a:pt x="0" y="78"/>
                  </a:lnTo>
                </a:path>
              </a:pathLst>
            </a:custGeom>
            <a:solidFill>
              <a:srgbClr val="A0C080"/>
            </a:solidFill>
            <a:ln w="9525" cap="rnd">
              <a:noFill/>
              <a:round/>
              <a:headEnd/>
              <a:tailEnd/>
            </a:ln>
            <a:effectLst/>
          </p:spPr>
          <p:txBody>
            <a:bodyPr>
              <a:prstTxWarp prst="textNoShape">
                <a:avLst/>
              </a:prstTxWarp>
            </a:bodyPr>
            <a:lstStyle/>
            <a:p>
              <a:endParaRPr lang="en-US"/>
            </a:p>
          </p:txBody>
        </p:sp>
        <p:sp>
          <p:nvSpPr>
            <p:cNvPr id="154" name="Freeform 149"/>
            <p:cNvSpPr>
              <a:spLocks/>
            </p:cNvSpPr>
            <p:nvPr/>
          </p:nvSpPr>
          <p:spPr bwMode="auto">
            <a:xfrm>
              <a:off x="7262813" y="2292350"/>
              <a:ext cx="334962" cy="552450"/>
            </a:xfrm>
            <a:custGeom>
              <a:avLst/>
              <a:gdLst/>
              <a:ahLst/>
              <a:cxnLst>
                <a:cxn ang="0">
                  <a:pos x="210" y="205"/>
                </a:cxn>
                <a:cxn ang="0">
                  <a:pos x="210" y="233"/>
                </a:cxn>
                <a:cxn ang="0">
                  <a:pos x="39" y="343"/>
                </a:cxn>
                <a:cxn ang="0">
                  <a:pos x="36" y="345"/>
                </a:cxn>
                <a:cxn ang="0">
                  <a:pos x="32" y="345"/>
                </a:cxn>
                <a:cxn ang="0">
                  <a:pos x="29" y="346"/>
                </a:cxn>
                <a:cxn ang="0">
                  <a:pos x="26" y="347"/>
                </a:cxn>
                <a:cxn ang="0">
                  <a:pos x="23" y="347"/>
                </a:cxn>
                <a:cxn ang="0">
                  <a:pos x="20" y="347"/>
                </a:cxn>
                <a:cxn ang="0">
                  <a:pos x="17" y="347"/>
                </a:cxn>
                <a:cxn ang="0">
                  <a:pos x="14" y="346"/>
                </a:cxn>
                <a:cxn ang="0">
                  <a:pos x="11" y="345"/>
                </a:cxn>
                <a:cxn ang="0">
                  <a:pos x="9" y="345"/>
                </a:cxn>
                <a:cxn ang="0">
                  <a:pos x="7" y="343"/>
                </a:cxn>
                <a:cxn ang="0">
                  <a:pos x="4" y="342"/>
                </a:cxn>
                <a:cxn ang="0">
                  <a:pos x="3" y="340"/>
                </a:cxn>
                <a:cxn ang="0">
                  <a:pos x="1" y="339"/>
                </a:cxn>
                <a:cxn ang="0">
                  <a:pos x="1" y="337"/>
                </a:cxn>
                <a:cxn ang="0">
                  <a:pos x="1" y="335"/>
                </a:cxn>
                <a:cxn ang="0">
                  <a:pos x="0" y="335"/>
                </a:cxn>
                <a:cxn ang="0">
                  <a:pos x="0" y="89"/>
                </a:cxn>
                <a:cxn ang="0">
                  <a:pos x="1" y="90"/>
                </a:cxn>
                <a:cxn ang="0">
                  <a:pos x="1" y="93"/>
                </a:cxn>
                <a:cxn ang="0">
                  <a:pos x="3" y="94"/>
                </a:cxn>
                <a:cxn ang="0">
                  <a:pos x="4" y="96"/>
                </a:cxn>
                <a:cxn ang="0">
                  <a:pos x="6" y="97"/>
                </a:cxn>
                <a:cxn ang="0">
                  <a:pos x="8" y="98"/>
                </a:cxn>
                <a:cxn ang="0">
                  <a:pos x="11" y="99"/>
                </a:cxn>
                <a:cxn ang="0">
                  <a:pos x="13" y="100"/>
                </a:cxn>
                <a:cxn ang="0">
                  <a:pos x="16" y="101"/>
                </a:cxn>
                <a:cxn ang="0">
                  <a:pos x="20" y="101"/>
                </a:cxn>
                <a:cxn ang="0">
                  <a:pos x="23" y="101"/>
                </a:cxn>
                <a:cxn ang="0">
                  <a:pos x="26" y="101"/>
                </a:cxn>
                <a:cxn ang="0">
                  <a:pos x="29" y="100"/>
                </a:cxn>
                <a:cxn ang="0">
                  <a:pos x="32" y="99"/>
                </a:cxn>
                <a:cxn ang="0">
                  <a:pos x="36" y="98"/>
                </a:cxn>
                <a:cxn ang="0">
                  <a:pos x="39" y="97"/>
                </a:cxn>
                <a:cxn ang="0">
                  <a:pos x="191" y="0"/>
                </a:cxn>
                <a:cxn ang="0">
                  <a:pos x="191" y="189"/>
                </a:cxn>
                <a:cxn ang="0">
                  <a:pos x="210" y="205"/>
                </a:cxn>
              </a:cxnLst>
              <a:rect l="0" t="0" r="r" b="b"/>
              <a:pathLst>
                <a:path w="211" h="348">
                  <a:moveTo>
                    <a:pt x="210" y="205"/>
                  </a:moveTo>
                  <a:lnTo>
                    <a:pt x="210" y="233"/>
                  </a:lnTo>
                  <a:lnTo>
                    <a:pt x="39" y="343"/>
                  </a:lnTo>
                  <a:lnTo>
                    <a:pt x="36" y="345"/>
                  </a:lnTo>
                  <a:lnTo>
                    <a:pt x="32" y="345"/>
                  </a:lnTo>
                  <a:lnTo>
                    <a:pt x="29" y="346"/>
                  </a:lnTo>
                  <a:lnTo>
                    <a:pt x="26" y="347"/>
                  </a:lnTo>
                  <a:lnTo>
                    <a:pt x="23" y="347"/>
                  </a:lnTo>
                  <a:lnTo>
                    <a:pt x="20" y="347"/>
                  </a:lnTo>
                  <a:lnTo>
                    <a:pt x="17" y="347"/>
                  </a:lnTo>
                  <a:lnTo>
                    <a:pt x="14" y="346"/>
                  </a:lnTo>
                  <a:lnTo>
                    <a:pt x="11" y="345"/>
                  </a:lnTo>
                  <a:lnTo>
                    <a:pt x="9" y="345"/>
                  </a:lnTo>
                  <a:lnTo>
                    <a:pt x="7" y="343"/>
                  </a:lnTo>
                  <a:lnTo>
                    <a:pt x="4" y="342"/>
                  </a:lnTo>
                  <a:lnTo>
                    <a:pt x="3" y="340"/>
                  </a:lnTo>
                  <a:lnTo>
                    <a:pt x="1" y="339"/>
                  </a:lnTo>
                  <a:lnTo>
                    <a:pt x="1" y="337"/>
                  </a:lnTo>
                  <a:lnTo>
                    <a:pt x="1" y="335"/>
                  </a:lnTo>
                  <a:lnTo>
                    <a:pt x="0" y="335"/>
                  </a:lnTo>
                  <a:lnTo>
                    <a:pt x="0" y="89"/>
                  </a:lnTo>
                  <a:lnTo>
                    <a:pt x="1" y="90"/>
                  </a:lnTo>
                  <a:lnTo>
                    <a:pt x="1" y="93"/>
                  </a:lnTo>
                  <a:lnTo>
                    <a:pt x="3" y="94"/>
                  </a:lnTo>
                  <a:lnTo>
                    <a:pt x="4" y="96"/>
                  </a:lnTo>
                  <a:lnTo>
                    <a:pt x="6" y="97"/>
                  </a:lnTo>
                  <a:lnTo>
                    <a:pt x="8" y="98"/>
                  </a:lnTo>
                  <a:lnTo>
                    <a:pt x="11" y="99"/>
                  </a:lnTo>
                  <a:lnTo>
                    <a:pt x="13" y="100"/>
                  </a:lnTo>
                  <a:lnTo>
                    <a:pt x="16" y="101"/>
                  </a:lnTo>
                  <a:lnTo>
                    <a:pt x="20" y="101"/>
                  </a:lnTo>
                  <a:lnTo>
                    <a:pt x="23" y="101"/>
                  </a:lnTo>
                  <a:lnTo>
                    <a:pt x="26" y="101"/>
                  </a:lnTo>
                  <a:lnTo>
                    <a:pt x="29" y="100"/>
                  </a:lnTo>
                  <a:lnTo>
                    <a:pt x="32" y="99"/>
                  </a:lnTo>
                  <a:lnTo>
                    <a:pt x="36" y="98"/>
                  </a:lnTo>
                  <a:lnTo>
                    <a:pt x="39" y="97"/>
                  </a:lnTo>
                  <a:lnTo>
                    <a:pt x="191" y="0"/>
                  </a:lnTo>
                  <a:lnTo>
                    <a:pt x="191" y="189"/>
                  </a:lnTo>
                  <a:lnTo>
                    <a:pt x="210" y="205"/>
                  </a:lnTo>
                </a:path>
              </a:pathLst>
            </a:custGeom>
            <a:solidFill>
              <a:srgbClr val="80FF80"/>
            </a:solidFill>
            <a:ln w="9525" cap="rnd">
              <a:noFill/>
              <a:round/>
              <a:headEnd/>
              <a:tailEnd/>
            </a:ln>
            <a:effectLst/>
          </p:spPr>
          <p:txBody>
            <a:bodyPr>
              <a:prstTxWarp prst="textNoShape">
                <a:avLst/>
              </a:prstTxWarp>
            </a:bodyPr>
            <a:lstStyle/>
            <a:p>
              <a:endParaRPr lang="en-US"/>
            </a:p>
          </p:txBody>
        </p:sp>
        <p:sp>
          <p:nvSpPr>
            <p:cNvPr id="155" name="Freeform 150"/>
            <p:cNvSpPr>
              <a:spLocks/>
            </p:cNvSpPr>
            <p:nvPr/>
          </p:nvSpPr>
          <p:spPr bwMode="auto">
            <a:xfrm>
              <a:off x="7262813" y="2036763"/>
              <a:ext cx="565150" cy="406400"/>
            </a:xfrm>
            <a:custGeom>
              <a:avLst/>
              <a:gdLst/>
              <a:ahLst/>
              <a:cxnLst>
                <a:cxn ang="0">
                  <a:pos x="355" y="57"/>
                </a:cxn>
                <a:cxn ang="0">
                  <a:pos x="40" y="251"/>
                </a:cxn>
                <a:cxn ang="0">
                  <a:pos x="35" y="253"/>
                </a:cxn>
                <a:cxn ang="0">
                  <a:pos x="31" y="254"/>
                </a:cxn>
                <a:cxn ang="0">
                  <a:pos x="26" y="255"/>
                </a:cxn>
                <a:cxn ang="0">
                  <a:pos x="22" y="255"/>
                </a:cxn>
                <a:cxn ang="0">
                  <a:pos x="18" y="255"/>
                </a:cxn>
                <a:cxn ang="0">
                  <a:pos x="14" y="254"/>
                </a:cxn>
                <a:cxn ang="0">
                  <a:pos x="11" y="253"/>
                </a:cxn>
                <a:cxn ang="0">
                  <a:pos x="7" y="252"/>
                </a:cxn>
                <a:cxn ang="0">
                  <a:pos x="5" y="250"/>
                </a:cxn>
                <a:cxn ang="0">
                  <a:pos x="2" y="248"/>
                </a:cxn>
                <a:cxn ang="0">
                  <a:pos x="1" y="245"/>
                </a:cxn>
                <a:cxn ang="0">
                  <a:pos x="0" y="244"/>
                </a:cxn>
                <a:cxn ang="0">
                  <a:pos x="1" y="241"/>
                </a:cxn>
                <a:cxn ang="0">
                  <a:pos x="2" y="238"/>
                </a:cxn>
                <a:cxn ang="0">
                  <a:pos x="4" y="236"/>
                </a:cxn>
                <a:cxn ang="0">
                  <a:pos x="8" y="233"/>
                </a:cxn>
                <a:cxn ang="0">
                  <a:pos x="355" y="0"/>
                </a:cxn>
                <a:cxn ang="0">
                  <a:pos x="355" y="57"/>
                </a:cxn>
              </a:cxnLst>
              <a:rect l="0" t="0" r="r" b="b"/>
              <a:pathLst>
                <a:path w="356" h="256">
                  <a:moveTo>
                    <a:pt x="355" y="57"/>
                  </a:moveTo>
                  <a:lnTo>
                    <a:pt x="40" y="251"/>
                  </a:lnTo>
                  <a:lnTo>
                    <a:pt x="35" y="253"/>
                  </a:lnTo>
                  <a:lnTo>
                    <a:pt x="31" y="254"/>
                  </a:lnTo>
                  <a:lnTo>
                    <a:pt x="26" y="255"/>
                  </a:lnTo>
                  <a:lnTo>
                    <a:pt x="22" y="255"/>
                  </a:lnTo>
                  <a:lnTo>
                    <a:pt x="18" y="255"/>
                  </a:lnTo>
                  <a:lnTo>
                    <a:pt x="14" y="254"/>
                  </a:lnTo>
                  <a:lnTo>
                    <a:pt x="11" y="253"/>
                  </a:lnTo>
                  <a:lnTo>
                    <a:pt x="7" y="252"/>
                  </a:lnTo>
                  <a:lnTo>
                    <a:pt x="5" y="250"/>
                  </a:lnTo>
                  <a:lnTo>
                    <a:pt x="2" y="248"/>
                  </a:lnTo>
                  <a:lnTo>
                    <a:pt x="1" y="245"/>
                  </a:lnTo>
                  <a:lnTo>
                    <a:pt x="0" y="244"/>
                  </a:lnTo>
                  <a:lnTo>
                    <a:pt x="1" y="241"/>
                  </a:lnTo>
                  <a:lnTo>
                    <a:pt x="2" y="238"/>
                  </a:lnTo>
                  <a:lnTo>
                    <a:pt x="4" y="236"/>
                  </a:lnTo>
                  <a:lnTo>
                    <a:pt x="8" y="233"/>
                  </a:lnTo>
                  <a:lnTo>
                    <a:pt x="355" y="0"/>
                  </a:lnTo>
                  <a:lnTo>
                    <a:pt x="355" y="57"/>
                  </a:lnTo>
                </a:path>
              </a:pathLst>
            </a:custGeom>
            <a:solidFill>
              <a:srgbClr val="40FF40"/>
            </a:solidFill>
            <a:ln w="9525" cap="rnd">
              <a:noFill/>
              <a:round/>
              <a:headEnd/>
              <a:tailEnd/>
            </a:ln>
            <a:effectLst/>
          </p:spPr>
          <p:txBody>
            <a:bodyPr>
              <a:prstTxWarp prst="textNoShape">
                <a:avLst/>
              </a:prstTxWarp>
            </a:bodyPr>
            <a:lstStyle/>
            <a:p>
              <a:endParaRPr lang="en-US"/>
            </a:p>
          </p:txBody>
        </p:sp>
        <p:sp>
          <p:nvSpPr>
            <p:cNvPr id="156" name="Freeform 151"/>
            <p:cNvSpPr>
              <a:spLocks/>
            </p:cNvSpPr>
            <p:nvPr/>
          </p:nvSpPr>
          <p:spPr bwMode="auto">
            <a:xfrm>
              <a:off x="6777038" y="1897063"/>
              <a:ext cx="547687" cy="179387"/>
            </a:xfrm>
            <a:custGeom>
              <a:avLst/>
              <a:gdLst/>
              <a:ahLst/>
              <a:cxnLst>
                <a:cxn ang="0">
                  <a:pos x="291" y="56"/>
                </a:cxn>
                <a:cxn ang="0">
                  <a:pos x="276" y="49"/>
                </a:cxn>
                <a:cxn ang="0">
                  <a:pos x="260" y="42"/>
                </a:cxn>
                <a:cxn ang="0">
                  <a:pos x="245" y="36"/>
                </a:cxn>
                <a:cxn ang="0">
                  <a:pos x="228" y="30"/>
                </a:cxn>
                <a:cxn ang="0">
                  <a:pos x="212" y="25"/>
                </a:cxn>
                <a:cxn ang="0">
                  <a:pos x="196" y="20"/>
                </a:cxn>
                <a:cxn ang="0">
                  <a:pos x="179" y="15"/>
                </a:cxn>
                <a:cxn ang="0">
                  <a:pos x="163" y="12"/>
                </a:cxn>
                <a:cxn ang="0">
                  <a:pos x="145" y="8"/>
                </a:cxn>
                <a:cxn ang="0">
                  <a:pos x="129" y="5"/>
                </a:cxn>
                <a:cxn ang="0">
                  <a:pos x="99" y="2"/>
                </a:cxn>
                <a:cxn ang="0">
                  <a:pos x="72" y="1"/>
                </a:cxn>
                <a:cxn ang="0">
                  <a:pos x="47" y="1"/>
                </a:cxn>
                <a:cxn ang="0">
                  <a:pos x="25" y="2"/>
                </a:cxn>
                <a:cxn ang="0">
                  <a:pos x="6" y="6"/>
                </a:cxn>
                <a:cxn ang="0">
                  <a:pos x="3" y="11"/>
                </a:cxn>
                <a:cxn ang="0">
                  <a:pos x="11" y="13"/>
                </a:cxn>
                <a:cxn ang="0">
                  <a:pos x="30" y="13"/>
                </a:cxn>
                <a:cxn ang="0">
                  <a:pos x="50" y="15"/>
                </a:cxn>
                <a:cxn ang="0">
                  <a:pos x="72" y="19"/>
                </a:cxn>
                <a:cxn ang="0">
                  <a:pos x="95" y="23"/>
                </a:cxn>
                <a:cxn ang="0">
                  <a:pos x="119" y="30"/>
                </a:cxn>
                <a:cxn ang="0">
                  <a:pos x="144" y="38"/>
                </a:cxn>
                <a:cxn ang="0">
                  <a:pos x="167" y="47"/>
                </a:cxn>
                <a:cxn ang="0">
                  <a:pos x="190" y="57"/>
                </a:cxn>
                <a:cxn ang="0">
                  <a:pos x="213" y="68"/>
                </a:cxn>
                <a:cxn ang="0">
                  <a:pos x="235" y="80"/>
                </a:cxn>
                <a:cxn ang="0">
                  <a:pos x="235" y="87"/>
                </a:cxn>
                <a:cxn ang="0">
                  <a:pos x="224" y="92"/>
                </a:cxn>
                <a:cxn ang="0">
                  <a:pos x="215" y="96"/>
                </a:cxn>
                <a:cxn ang="0">
                  <a:pos x="225" y="97"/>
                </a:cxn>
                <a:cxn ang="0">
                  <a:pos x="234" y="99"/>
                </a:cxn>
                <a:cxn ang="0">
                  <a:pos x="245" y="100"/>
                </a:cxn>
                <a:cxn ang="0">
                  <a:pos x="254" y="101"/>
                </a:cxn>
                <a:cxn ang="0">
                  <a:pos x="265" y="103"/>
                </a:cxn>
                <a:cxn ang="0">
                  <a:pos x="276" y="104"/>
                </a:cxn>
                <a:cxn ang="0">
                  <a:pos x="287" y="107"/>
                </a:cxn>
                <a:cxn ang="0">
                  <a:pos x="297" y="107"/>
                </a:cxn>
                <a:cxn ang="0">
                  <a:pos x="309" y="109"/>
                </a:cxn>
                <a:cxn ang="0">
                  <a:pos x="320" y="111"/>
                </a:cxn>
                <a:cxn ang="0">
                  <a:pos x="327" y="108"/>
                </a:cxn>
                <a:cxn ang="0">
                  <a:pos x="330" y="98"/>
                </a:cxn>
                <a:cxn ang="0">
                  <a:pos x="333" y="87"/>
                </a:cxn>
                <a:cxn ang="0">
                  <a:pos x="336" y="74"/>
                </a:cxn>
                <a:cxn ang="0">
                  <a:pos x="340" y="59"/>
                </a:cxn>
                <a:cxn ang="0">
                  <a:pos x="344" y="43"/>
                </a:cxn>
                <a:cxn ang="0">
                  <a:pos x="335" y="47"/>
                </a:cxn>
                <a:cxn ang="0">
                  <a:pos x="327" y="50"/>
                </a:cxn>
                <a:cxn ang="0">
                  <a:pos x="318" y="54"/>
                </a:cxn>
                <a:cxn ang="0">
                  <a:pos x="310" y="57"/>
                </a:cxn>
                <a:cxn ang="0">
                  <a:pos x="303" y="60"/>
                </a:cxn>
              </a:cxnLst>
              <a:rect l="0" t="0" r="r" b="b"/>
              <a:pathLst>
                <a:path w="345" h="113">
                  <a:moveTo>
                    <a:pt x="300" y="61"/>
                  </a:moveTo>
                  <a:lnTo>
                    <a:pt x="295" y="59"/>
                  </a:lnTo>
                  <a:lnTo>
                    <a:pt x="291" y="56"/>
                  </a:lnTo>
                  <a:lnTo>
                    <a:pt x="285" y="54"/>
                  </a:lnTo>
                  <a:lnTo>
                    <a:pt x="281" y="52"/>
                  </a:lnTo>
                  <a:lnTo>
                    <a:pt x="276" y="49"/>
                  </a:lnTo>
                  <a:lnTo>
                    <a:pt x="270" y="47"/>
                  </a:lnTo>
                  <a:lnTo>
                    <a:pt x="265" y="45"/>
                  </a:lnTo>
                  <a:lnTo>
                    <a:pt x="260" y="42"/>
                  </a:lnTo>
                  <a:lnTo>
                    <a:pt x="255" y="40"/>
                  </a:lnTo>
                  <a:lnTo>
                    <a:pt x="250" y="38"/>
                  </a:lnTo>
                  <a:lnTo>
                    <a:pt x="245" y="36"/>
                  </a:lnTo>
                  <a:lnTo>
                    <a:pt x="239" y="34"/>
                  </a:lnTo>
                  <a:lnTo>
                    <a:pt x="233" y="32"/>
                  </a:lnTo>
                  <a:lnTo>
                    <a:pt x="228" y="30"/>
                  </a:lnTo>
                  <a:lnTo>
                    <a:pt x="223" y="29"/>
                  </a:lnTo>
                  <a:lnTo>
                    <a:pt x="218" y="26"/>
                  </a:lnTo>
                  <a:lnTo>
                    <a:pt x="212" y="25"/>
                  </a:lnTo>
                  <a:lnTo>
                    <a:pt x="206" y="23"/>
                  </a:lnTo>
                  <a:lnTo>
                    <a:pt x="201" y="22"/>
                  </a:lnTo>
                  <a:lnTo>
                    <a:pt x="196" y="20"/>
                  </a:lnTo>
                  <a:lnTo>
                    <a:pt x="190" y="19"/>
                  </a:lnTo>
                  <a:lnTo>
                    <a:pt x="184" y="17"/>
                  </a:lnTo>
                  <a:lnTo>
                    <a:pt x="179" y="15"/>
                  </a:lnTo>
                  <a:lnTo>
                    <a:pt x="173" y="15"/>
                  </a:lnTo>
                  <a:lnTo>
                    <a:pt x="168" y="13"/>
                  </a:lnTo>
                  <a:lnTo>
                    <a:pt x="163" y="12"/>
                  </a:lnTo>
                  <a:lnTo>
                    <a:pt x="157" y="11"/>
                  </a:lnTo>
                  <a:lnTo>
                    <a:pt x="151" y="9"/>
                  </a:lnTo>
                  <a:lnTo>
                    <a:pt x="145" y="8"/>
                  </a:lnTo>
                  <a:lnTo>
                    <a:pt x="140" y="8"/>
                  </a:lnTo>
                  <a:lnTo>
                    <a:pt x="135" y="6"/>
                  </a:lnTo>
                  <a:lnTo>
                    <a:pt x="129" y="5"/>
                  </a:lnTo>
                  <a:lnTo>
                    <a:pt x="119" y="4"/>
                  </a:lnTo>
                  <a:lnTo>
                    <a:pt x="109" y="3"/>
                  </a:lnTo>
                  <a:lnTo>
                    <a:pt x="99" y="2"/>
                  </a:lnTo>
                  <a:lnTo>
                    <a:pt x="90" y="2"/>
                  </a:lnTo>
                  <a:lnTo>
                    <a:pt x="81" y="1"/>
                  </a:lnTo>
                  <a:lnTo>
                    <a:pt x="72" y="1"/>
                  </a:lnTo>
                  <a:lnTo>
                    <a:pt x="64" y="0"/>
                  </a:lnTo>
                  <a:lnTo>
                    <a:pt x="56" y="0"/>
                  </a:lnTo>
                  <a:lnTo>
                    <a:pt x="47" y="1"/>
                  </a:lnTo>
                  <a:lnTo>
                    <a:pt x="40" y="1"/>
                  </a:lnTo>
                  <a:lnTo>
                    <a:pt x="32" y="2"/>
                  </a:lnTo>
                  <a:lnTo>
                    <a:pt x="25" y="2"/>
                  </a:lnTo>
                  <a:lnTo>
                    <a:pt x="18" y="3"/>
                  </a:lnTo>
                  <a:lnTo>
                    <a:pt x="12" y="5"/>
                  </a:lnTo>
                  <a:lnTo>
                    <a:pt x="6" y="6"/>
                  </a:lnTo>
                  <a:lnTo>
                    <a:pt x="0" y="8"/>
                  </a:lnTo>
                  <a:lnTo>
                    <a:pt x="2" y="9"/>
                  </a:lnTo>
                  <a:lnTo>
                    <a:pt x="3" y="11"/>
                  </a:lnTo>
                  <a:lnTo>
                    <a:pt x="5" y="12"/>
                  </a:lnTo>
                  <a:lnTo>
                    <a:pt x="5" y="14"/>
                  </a:lnTo>
                  <a:lnTo>
                    <a:pt x="11" y="13"/>
                  </a:lnTo>
                  <a:lnTo>
                    <a:pt x="17" y="13"/>
                  </a:lnTo>
                  <a:lnTo>
                    <a:pt x="23" y="13"/>
                  </a:lnTo>
                  <a:lnTo>
                    <a:pt x="30" y="13"/>
                  </a:lnTo>
                  <a:lnTo>
                    <a:pt x="37" y="14"/>
                  </a:lnTo>
                  <a:lnTo>
                    <a:pt x="44" y="15"/>
                  </a:lnTo>
                  <a:lnTo>
                    <a:pt x="50" y="15"/>
                  </a:lnTo>
                  <a:lnTo>
                    <a:pt x="58" y="16"/>
                  </a:lnTo>
                  <a:lnTo>
                    <a:pt x="65" y="17"/>
                  </a:lnTo>
                  <a:lnTo>
                    <a:pt x="72" y="19"/>
                  </a:lnTo>
                  <a:lnTo>
                    <a:pt x="80" y="20"/>
                  </a:lnTo>
                  <a:lnTo>
                    <a:pt x="87" y="22"/>
                  </a:lnTo>
                  <a:lnTo>
                    <a:pt x="95" y="23"/>
                  </a:lnTo>
                  <a:lnTo>
                    <a:pt x="103" y="25"/>
                  </a:lnTo>
                  <a:lnTo>
                    <a:pt x="111" y="28"/>
                  </a:lnTo>
                  <a:lnTo>
                    <a:pt x="119" y="30"/>
                  </a:lnTo>
                  <a:lnTo>
                    <a:pt x="127" y="32"/>
                  </a:lnTo>
                  <a:lnTo>
                    <a:pt x="135" y="35"/>
                  </a:lnTo>
                  <a:lnTo>
                    <a:pt x="144" y="38"/>
                  </a:lnTo>
                  <a:lnTo>
                    <a:pt x="151" y="40"/>
                  </a:lnTo>
                  <a:lnTo>
                    <a:pt x="160" y="44"/>
                  </a:lnTo>
                  <a:lnTo>
                    <a:pt x="167" y="47"/>
                  </a:lnTo>
                  <a:lnTo>
                    <a:pt x="175" y="50"/>
                  </a:lnTo>
                  <a:lnTo>
                    <a:pt x="183" y="53"/>
                  </a:lnTo>
                  <a:lnTo>
                    <a:pt x="190" y="57"/>
                  </a:lnTo>
                  <a:lnTo>
                    <a:pt x="199" y="61"/>
                  </a:lnTo>
                  <a:lnTo>
                    <a:pt x="206" y="64"/>
                  </a:lnTo>
                  <a:lnTo>
                    <a:pt x="213" y="68"/>
                  </a:lnTo>
                  <a:lnTo>
                    <a:pt x="221" y="72"/>
                  </a:lnTo>
                  <a:lnTo>
                    <a:pt x="228" y="76"/>
                  </a:lnTo>
                  <a:lnTo>
                    <a:pt x="235" y="80"/>
                  </a:lnTo>
                  <a:lnTo>
                    <a:pt x="242" y="84"/>
                  </a:lnTo>
                  <a:lnTo>
                    <a:pt x="238" y="86"/>
                  </a:lnTo>
                  <a:lnTo>
                    <a:pt x="235" y="87"/>
                  </a:lnTo>
                  <a:lnTo>
                    <a:pt x="231" y="89"/>
                  </a:lnTo>
                  <a:lnTo>
                    <a:pt x="228" y="90"/>
                  </a:lnTo>
                  <a:lnTo>
                    <a:pt x="224" y="92"/>
                  </a:lnTo>
                  <a:lnTo>
                    <a:pt x="221" y="93"/>
                  </a:lnTo>
                  <a:lnTo>
                    <a:pt x="218" y="94"/>
                  </a:lnTo>
                  <a:lnTo>
                    <a:pt x="215" y="96"/>
                  </a:lnTo>
                  <a:lnTo>
                    <a:pt x="218" y="96"/>
                  </a:lnTo>
                  <a:lnTo>
                    <a:pt x="221" y="97"/>
                  </a:lnTo>
                  <a:lnTo>
                    <a:pt x="225" y="97"/>
                  </a:lnTo>
                  <a:lnTo>
                    <a:pt x="228" y="97"/>
                  </a:lnTo>
                  <a:lnTo>
                    <a:pt x="231" y="98"/>
                  </a:lnTo>
                  <a:lnTo>
                    <a:pt x="234" y="99"/>
                  </a:lnTo>
                  <a:lnTo>
                    <a:pt x="238" y="99"/>
                  </a:lnTo>
                  <a:lnTo>
                    <a:pt x="241" y="100"/>
                  </a:lnTo>
                  <a:lnTo>
                    <a:pt x="245" y="100"/>
                  </a:lnTo>
                  <a:lnTo>
                    <a:pt x="248" y="100"/>
                  </a:lnTo>
                  <a:lnTo>
                    <a:pt x="251" y="101"/>
                  </a:lnTo>
                  <a:lnTo>
                    <a:pt x="254" y="101"/>
                  </a:lnTo>
                  <a:lnTo>
                    <a:pt x="258" y="102"/>
                  </a:lnTo>
                  <a:lnTo>
                    <a:pt x="261" y="103"/>
                  </a:lnTo>
                  <a:lnTo>
                    <a:pt x="265" y="103"/>
                  </a:lnTo>
                  <a:lnTo>
                    <a:pt x="269" y="104"/>
                  </a:lnTo>
                  <a:lnTo>
                    <a:pt x="272" y="104"/>
                  </a:lnTo>
                  <a:lnTo>
                    <a:pt x="276" y="104"/>
                  </a:lnTo>
                  <a:lnTo>
                    <a:pt x="279" y="105"/>
                  </a:lnTo>
                  <a:lnTo>
                    <a:pt x="283" y="106"/>
                  </a:lnTo>
                  <a:lnTo>
                    <a:pt x="287" y="107"/>
                  </a:lnTo>
                  <a:lnTo>
                    <a:pt x="291" y="107"/>
                  </a:lnTo>
                  <a:lnTo>
                    <a:pt x="294" y="107"/>
                  </a:lnTo>
                  <a:lnTo>
                    <a:pt x="297" y="107"/>
                  </a:lnTo>
                  <a:lnTo>
                    <a:pt x="301" y="108"/>
                  </a:lnTo>
                  <a:lnTo>
                    <a:pt x="305" y="109"/>
                  </a:lnTo>
                  <a:lnTo>
                    <a:pt x="309" y="109"/>
                  </a:lnTo>
                  <a:lnTo>
                    <a:pt x="312" y="110"/>
                  </a:lnTo>
                  <a:lnTo>
                    <a:pt x="316" y="110"/>
                  </a:lnTo>
                  <a:lnTo>
                    <a:pt x="320" y="111"/>
                  </a:lnTo>
                  <a:lnTo>
                    <a:pt x="324" y="111"/>
                  </a:lnTo>
                  <a:lnTo>
                    <a:pt x="327" y="112"/>
                  </a:lnTo>
                  <a:lnTo>
                    <a:pt x="327" y="108"/>
                  </a:lnTo>
                  <a:lnTo>
                    <a:pt x="329" y="105"/>
                  </a:lnTo>
                  <a:lnTo>
                    <a:pt x="330" y="102"/>
                  </a:lnTo>
                  <a:lnTo>
                    <a:pt x="330" y="98"/>
                  </a:lnTo>
                  <a:lnTo>
                    <a:pt x="331" y="94"/>
                  </a:lnTo>
                  <a:lnTo>
                    <a:pt x="333" y="91"/>
                  </a:lnTo>
                  <a:lnTo>
                    <a:pt x="333" y="87"/>
                  </a:lnTo>
                  <a:lnTo>
                    <a:pt x="334" y="83"/>
                  </a:lnTo>
                  <a:lnTo>
                    <a:pt x="336" y="79"/>
                  </a:lnTo>
                  <a:lnTo>
                    <a:pt x="336" y="74"/>
                  </a:lnTo>
                  <a:lnTo>
                    <a:pt x="338" y="70"/>
                  </a:lnTo>
                  <a:lnTo>
                    <a:pt x="339" y="64"/>
                  </a:lnTo>
                  <a:lnTo>
                    <a:pt x="340" y="59"/>
                  </a:lnTo>
                  <a:lnTo>
                    <a:pt x="341" y="54"/>
                  </a:lnTo>
                  <a:lnTo>
                    <a:pt x="342" y="49"/>
                  </a:lnTo>
                  <a:lnTo>
                    <a:pt x="344" y="43"/>
                  </a:lnTo>
                  <a:lnTo>
                    <a:pt x="341" y="45"/>
                  </a:lnTo>
                  <a:lnTo>
                    <a:pt x="338" y="46"/>
                  </a:lnTo>
                  <a:lnTo>
                    <a:pt x="335" y="47"/>
                  </a:lnTo>
                  <a:lnTo>
                    <a:pt x="332" y="48"/>
                  </a:lnTo>
                  <a:lnTo>
                    <a:pt x="329" y="49"/>
                  </a:lnTo>
                  <a:lnTo>
                    <a:pt x="327" y="50"/>
                  </a:lnTo>
                  <a:lnTo>
                    <a:pt x="324" y="52"/>
                  </a:lnTo>
                  <a:lnTo>
                    <a:pt x="321" y="53"/>
                  </a:lnTo>
                  <a:lnTo>
                    <a:pt x="318" y="54"/>
                  </a:lnTo>
                  <a:lnTo>
                    <a:pt x="315" y="55"/>
                  </a:lnTo>
                  <a:lnTo>
                    <a:pt x="313" y="56"/>
                  </a:lnTo>
                  <a:lnTo>
                    <a:pt x="310" y="57"/>
                  </a:lnTo>
                  <a:lnTo>
                    <a:pt x="308" y="58"/>
                  </a:lnTo>
                  <a:lnTo>
                    <a:pt x="305" y="59"/>
                  </a:lnTo>
                  <a:lnTo>
                    <a:pt x="303" y="60"/>
                  </a:lnTo>
                  <a:lnTo>
                    <a:pt x="300" y="61"/>
                  </a:lnTo>
                </a:path>
              </a:pathLst>
            </a:custGeom>
            <a:solidFill>
              <a:srgbClr val="FFFFFF"/>
            </a:solidFill>
            <a:ln w="9525" cap="rnd">
              <a:noFill/>
              <a:round/>
              <a:headEnd/>
              <a:tailEnd/>
            </a:ln>
            <a:effectLst>
              <a:outerShdw blurRad="63500" dist="35921" dir="2700000" algn="ctr" rotWithShape="0">
                <a:schemeClr val="bg2"/>
              </a:outerShdw>
            </a:effectLst>
          </p:spPr>
          <p:txBody>
            <a:bodyPr>
              <a:prstTxWarp prst="textNoShape">
                <a:avLst/>
              </a:prstTxWarp>
            </a:bodyPr>
            <a:lstStyle/>
            <a:p>
              <a:endParaRPr lang="en-US"/>
            </a:p>
          </p:txBody>
        </p:sp>
        <p:sp>
          <p:nvSpPr>
            <p:cNvPr id="157" name="Freeform 152"/>
            <p:cNvSpPr>
              <a:spLocks/>
            </p:cNvSpPr>
            <p:nvPr/>
          </p:nvSpPr>
          <p:spPr bwMode="auto">
            <a:xfrm>
              <a:off x="7431088" y="2432050"/>
              <a:ext cx="523875" cy="309563"/>
            </a:xfrm>
            <a:custGeom>
              <a:avLst/>
              <a:gdLst/>
              <a:ahLst/>
              <a:cxnLst>
                <a:cxn ang="0">
                  <a:pos x="126" y="19"/>
                </a:cxn>
                <a:cxn ang="0">
                  <a:pos x="142" y="25"/>
                </a:cxn>
                <a:cxn ang="0">
                  <a:pos x="157" y="31"/>
                </a:cxn>
                <a:cxn ang="0">
                  <a:pos x="171" y="37"/>
                </a:cxn>
                <a:cxn ang="0">
                  <a:pos x="184" y="45"/>
                </a:cxn>
                <a:cxn ang="0">
                  <a:pos x="196" y="52"/>
                </a:cxn>
                <a:cxn ang="0">
                  <a:pos x="209" y="60"/>
                </a:cxn>
                <a:cxn ang="0">
                  <a:pos x="221" y="68"/>
                </a:cxn>
                <a:cxn ang="0">
                  <a:pos x="233" y="77"/>
                </a:cxn>
                <a:cxn ang="0">
                  <a:pos x="247" y="88"/>
                </a:cxn>
                <a:cxn ang="0">
                  <a:pos x="260" y="100"/>
                </a:cxn>
                <a:cxn ang="0">
                  <a:pos x="273" y="114"/>
                </a:cxn>
                <a:cxn ang="0">
                  <a:pos x="287" y="129"/>
                </a:cxn>
                <a:cxn ang="0">
                  <a:pos x="300" y="145"/>
                </a:cxn>
                <a:cxn ang="0">
                  <a:pos x="313" y="163"/>
                </a:cxn>
                <a:cxn ang="0">
                  <a:pos x="326" y="182"/>
                </a:cxn>
                <a:cxn ang="0">
                  <a:pos x="326" y="190"/>
                </a:cxn>
                <a:cxn ang="0">
                  <a:pos x="322" y="192"/>
                </a:cxn>
                <a:cxn ang="0">
                  <a:pos x="310" y="180"/>
                </a:cxn>
                <a:cxn ang="0">
                  <a:pos x="296" y="163"/>
                </a:cxn>
                <a:cxn ang="0">
                  <a:pos x="282" y="147"/>
                </a:cxn>
                <a:cxn ang="0">
                  <a:pos x="267" y="133"/>
                </a:cxn>
                <a:cxn ang="0">
                  <a:pos x="253" y="120"/>
                </a:cxn>
                <a:cxn ang="0">
                  <a:pos x="238" y="109"/>
                </a:cxn>
                <a:cxn ang="0">
                  <a:pos x="224" y="98"/>
                </a:cxn>
                <a:cxn ang="0">
                  <a:pos x="209" y="88"/>
                </a:cxn>
                <a:cxn ang="0">
                  <a:pos x="194" y="80"/>
                </a:cxn>
                <a:cxn ang="0">
                  <a:pos x="180" y="73"/>
                </a:cxn>
                <a:cxn ang="0">
                  <a:pos x="164" y="66"/>
                </a:cxn>
                <a:cxn ang="0">
                  <a:pos x="148" y="60"/>
                </a:cxn>
                <a:cxn ang="0">
                  <a:pos x="131" y="53"/>
                </a:cxn>
                <a:cxn ang="0">
                  <a:pos x="112" y="48"/>
                </a:cxn>
                <a:cxn ang="0">
                  <a:pos x="92" y="41"/>
                </a:cxn>
                <a:cxn ang="0">
                  <a:pos x="72" y="36"/>
                </a:cxn>
                <a:cxn ang="0">
                  <a:pos x="58" y="38"/>
                </a:cxn>
                <a:cxn ang="0">
                  <a:pos x="47" y="43"/>
                </a:cxn>
                <a:cxn ang="0">
                  <a:pos x="35" y="48"/>
                </a:cxn>
                <a:cxn ang="0">
                  <a:pos x="21" y="52"/>
                </a:cxn>
                <a:cxn ang="0">
                  <a:pos x="14" y="42"/>
                </a:cxn>
                <a:cxn ang="0">
                  <a:pos x="8" y="27"/>
                </a:cxn>
                <a:cxn ang="0">
                  <a:pos x="5" y="14"/>
                </a:cxn>
                <a:cxn ang="0">
                  <a:pos x="1" y="2"/>
                </a:cxn>
                <a:cxn ang="0">
                  <a:pos x="15" y="1"/>
                </a:cxn>
                <a:cxn ang="0">
                  <a:pos x="35" y="2"/>
                </a:cxn>
                <a:cxn ang="0">
                  <a:pos x="53" y="3"/>
                </a:cxn>
                <a:cxn ang="0">
                  <a:pos x="71" y="4"/>
                </a:cxn>
                <a:cxn ang="0">
                  <a:pos x="87" y="5"/>
                </a:cxn>
                <a:cxn ang="0">
                  <a:pos x="101" y="6"/>
                </a:cxn>
                <a:cxn ang="0">
                  <a:pos x="115" y="6"/>
                </a:cxn>
                <a:cxn ang="0">
                  <a:pos x="128" y="7"/>
                </a:cxn>
                <a:cxn ang="0">
                  <a:pos x="125" y="10"/>
                </a:cxn>
                <a:cxn ang="0">
                  <a:pos x="116" y="14"/>
                </a:cxn>
              </a:cxnLst>
              <a:rect l="0" t="0" r="r" b="b"/>
              <a:pathLst>
                <a:path w="330" h="195">
                  <a:moveTo>
                    <a:pt x="114" y="15"/>
                  </a:moveTo>
                  <a:lnTo>
                    <a:pt x="118" y="17"/>
                  </a:lnTo>
                  <a:lnTo>
                    <a:pt x="122" y="18"/>
                  </a:lnTo>
                  <a:lnTo>
                    <a:pt x="126" y="19"/>
                  </a:lnTo>
                  <a:lnTo>
                    <a:pt x="129" y="21"/>
                  </a:lnTo>
                  <a:lnTo>
                    <a:pt x="134" y="22"/>
                  </a:lnTo>
                  <a:lnTo>
                    <a:pt x="138" y="24"/>
                  </a:lnTo>
                  <a:lnTo>
                    <a:pt x="142" y="25"/>
                  </a:lnTo>
                  <a:lnTo>
                    <a:pt x="145" y="27"/>
                  </a:lnTo>
                  <a:lnTo>
                    <a:pt x="149" y="28"/>
                  </a:lnTo>
                  <a:lnTo>
                    <a:pt x="153" y="29"/>
                  </a:lnTo>
                  <a:lnTo>
                    <a:pt x="157" y="31"/>
                  </a:lnTo>
                  <a:lnTo>
                    <a:pt x="160" y="33"/>
                  </a:lnTo>
                  <a:lnTo>
                    <a:pt x="163" y="35"/>
                  </a:lnTo>
                  <a:lnTo>
                    <a:pt x="167" y="36"/>
                  </a:lnTo>
                  <a:lnTo>
                    <a:pt x="171" y="37"/>
                  </a:lnTo>
                  <a:lnTo>
                    <a:pt x="174" y="40"/>
                  </a:lnTo>
                  <a:lnTo>
                    <a:pt x="178" y="41"/>
                  </a:lnTo>
                  <a:lnTo>
                    <a:pt x="181" y="43"/>
                  </a:lnTo>
                  <a:lnTo>
                    <a:pt x="184" y="45"/>
                  </a:lnTo>
                  <a:lnTo>
                    <a:pt x="187" y="46"/>
                  </a:lnTo>
                  <a:lnTo>
                    <a:pt x="190" y="49"/>
                  </a:lnTo>
                  <a:lnTo>
                    <a:pt x="193" y="50"/>
                  </a:lnTo>
                  <a:lnTo>
                    <a:pt x="196" y="52"/>
                  </a:lnTo>
                  <a:lnTo>
                    <a:pt x="200" y="54"/>
                  </a:lnTo>
                  <a:lnTo>
                    <a:pt x="203" y="56"/>
                  </a:lnTo>
                  <a:lnTo>
                    <a:pt x="206" y="58"/>
                  </a:lnTo>
                  <a:lnTo>
                    <a:pt x="209" y="60"/>
                  </a:lnTo>
                  <a:lnTo>
                    <a:pt x="212" y="61"/>
                  </a:lnTo>
                  <a:lnTo>
                    <a:pt x="215" y="64"/>
                  </a:lnTo>
                  <a:lnTo>
                    <a:pt x="218" y="66"/>
                  </a:lnTo>
                  <a:lnTo>
                    <a:pt x="221" y="68"/>
                  </a:lnTo>
                  <a:lnTo>
                    <a:pt x="224" y="70"/>
                  </a:lnTo>
                  <a:lnTo>
                    <a:pt x="227" y="72"/>
                  </a:lnTo>
                  <a:lnTo>
                    <a:pt x="230" y="75"/>
                  </a:lnTo>
                  <a:lnTo>
                    <a:pt x="233" y="77"/>
                  </a:lnTo>
                  <a:lnTo>
                    <a:pt x="237" y="80"/>
                  </a:lnTo>
                  <a:lnTo>
                    <a:pt x="240" y="83"/>
                  </a:lnTo>
                  <a:lnTo>
                    <a:pt x="244" y="85"/>
                  </a:lnTo>
                  <a:lnTo>
                    <a:pt x="247" y="88"/>
                  </a:lnTo>
                  <a:lnTo>
                    <a:pt x="251" y="91"/>
                  </a:lnTo>
                  <a:lnTo>
                    <a:pt x="254" y="95"/>
                  </a:lnTo>
                  <a:lnTo>
                    <a:pt x="257" y="98"/>
                  </a:lnTo>
                  <a:lnTo>
                    <a:pt x="260" y="100"/>
                  </a:lnTo>
                  <a:lnTo>
                    <a:pt x="264" y="104"/>
                  </a:lnTo>
                  <a:lnTo>
                    <a:pt x="267" y="107"/>
                  </a:lnTo>
                  <a:lnTo>
                    <a:pt x="270" y="111"/>
                  </a:lnTo>
                  <a:lnTo>
                    <a:pt x="273" y="114"/>
                  </a:lnTo>
                  <a:lnTo>
                    <a:pt x="277" y="118"/>
                  </a:lnTo>
                  <a:lnTo>
                    <a:pt x="280" y="121"/>
                  </a:lnTo>
                  <a:lnTo>
                    <a:pt x="283" y="125"/>
                  </a:lnTo>
                  <a:lnTo>
                    <a:pt x="287" y="129"/>
                  </a:lnTo>
                  <a:lnTo>
                    <a:pt x="290" y="133"/>
                  </a:lnTo>
                  <a:lnTo>
                    <a:pt x="293" y="137"/>
                  </a:lnTo>
                  <a:lnTo>
                    <a:pt x="297" y="141"/>
                  </a:lnTo>
                  <a:lnTo>
                    <a:pt x="300" y="145"/>
                  </a:lnTo>
                  <a:lnTo>
                    <a:pt x="303" y="149"/>
                  </a:lnTo>
                  <a:lnTo>
                    <a:pt x="306" y="153"/>
                  </a:lnTo>
                  <a:lnTo>
                    <a:pt x="309" y="158"/>
                  </a:lnTo>
                  <a:lnTo>
                    <a:pt x="313" y="163"/>
                  </a:lnTo>
                  <a:lnTo>
                    <a:pt x="316" y="167"/>
                  </a:lnTo>
                  <a:lnTo>
                    <a:pt x="319" y="173"/>
                  </a:lnTo>
                  <a:lnTo>
                    <a:pt x="323" y="177"/>
                  </a:lnTo>
                  <a:lnTo>
                    <a:pt x="326" y="182"/>
                  </a:lnTo>
                  <a:lnTo>
                    <a:pt x="329" y="188"/>
                  </a:lnTo>
                  <a:lnTo>
                    <a:pt x="328" y="188"/>
                  </a:lnTo>
                  <a:lnTo>
                    <a:pt x="327" y="189"/>
                  </a:lnTo>
                  <a:lnTo>
                    <a:pt x="326" y="190"/>
                  </a:lnTo>
                  <a:lnTo>
                    <a:pt x="325" y="190"/>
                  </a:lnTo>
                  <a:lnTo>
                    <a:pt x="324" y="191"/>
                  </a:lnTo>
                  <a:lnTo>
                    <a:pt x="324" y="192"/>
                  </a:lnTo>
                  <a:lnTo>
                    <a:pt x="322" y="192"/>
                  </a:lnTo>
                  <a:lnTo>
                    <a:pt x="321" y="194"/>
                  </a:lnTo>
                  <a:lnTo>
                    <a:pt x="318" y="189"/>
                  </a:lnTo>
                  <a:lnTo>
                    <a:pt x="314" y="184"/>
                  </a:lnTo>
                  <a:lnTo>
                    <a:pt x="310" y="180"/>
                  </a:lnTo>
                  <a:lnTo>
                    <a:pt x="307" y="175"/>
                  </a:lnTo>
                  <a:lnTo>
                    <a:pt x="303" y="171"/>
                  </a:lnTo>
                  <a:lnTo>
                    <a:pt x="300" y="167"/>
                  </a:lnTo>
                  <a:lnTo>
                    <a:pt x="296" y="163"/>
                  </a:lnTo>
                  <a:lnTo>
                    <a:pt x="292" y="159"/>
                  </a:lnTo>
                  <a:lnTo>
                    <a:pt x="288" y="155"/>
                  </a:lnTo>
                  <a:lnTo>
                    <a:pt x="285" y="151"/>
                  </a:lnTo>
                  <a:lnTo>
                    <a:pt x="282" y="147"/>
                  </a:lnTo>
                  <a:lnTo>
                    <a:pt x="278" y="144"/>
                  </a:lnTo>
                  <a:lnTo>
                    <a:pt x="274" y="140"/>
                  </a:lnTo>
                  <a:lnTo>
                    <a:pt x="271" y="136"/>
                  </a:lnTo>
                  <a:lnTo>
                    <a:pt x="267" y="133"/>
                  </a:lnTo>
                  <a:lnTo>
                    <a:pt x="264" y="130"/>
                  </a:lnTo>
                  <a:lnTo>
                    <a:pt x="260" y="126"/>
                  </a:lnTo>
                  <a:lnTo>
                    <a:pt x="257" y="123"/>
                  </a:lnTo>
                  <a:lnTo>
                    <a:pt x="253" y="120"/>
                  </a:lnTo>
                  <a:lnTo>
                    <a:pt x="249" y="118"/>
                  </a:lnTo>
                  <a:lnTo>
                    <a:pt x="245" y="114"/>
                  </a:lnTo>
                  <a:lnTo>
                    <a:pt x="242" y="111"/>
                  </a:lnTo>
                  <a:lnTo>
                    <a:pt x="238" y="109"/>
                  </a:lnTo>
                  <a:lnTo>
                    <a:pt x="235" y="106"/>
                  </a:lnTo>
                  <a:lnTo>
                    <a:pt x="230" y="103"/>
                  </a:lnTo>
                  <a:lnTo>
                    <a:pt x="227" y="100"/>
                  </a:lnTo>
                  <a:lnTo>
                    <a:pt x="224" y="98"/>
                  </a:lnTo>
                  <a:lnTo>
                    <a:pt x="220" y="95"/>
                  </a:lnTo>
                  <a:lnTo>
                    <a:pt x="216" y="93"/>
                  </a:lnTo>
                  <a:lnTo>
                    <a:pt x="212" y="91"/>
                  </a:lnTo>
                  <a:lnTo>
                    <a:pt x="209" y="88"/>
                  </a:lnTo>
                  <a:lnTo>
                    <a:pt x="205" y="86"/>
                  </a:lnTo>
                  <a:lnTo>
                    <a:pt x="201" y="84"/>
                  </a:lnTo>
                  <a:lnTo>
                    <a:pt x="198" y="82"/>
                  </a:lnTo>
                  <a:lnTo>
                    <a:pt x="194" y="80"/>
                  </a:lnTo>
                  <a:lnTo>
                    <a:pt x="191" y="79"/>
                  </a:lnTo>
                  <a:lnTo>
                    <a:pt x="187" y="76"/>
                  </a:lnTo>
                  <a:lnTo>
                    <a:pt x="184" y="75"/>
                  </a:lnTo>
                  <a:lnTo>
                    <a:pt x="180" y="73"/>
                  </a:lnTo>
                  <a:lnTo>
                    <a:pt x="176" y="72"/>
                  </a:lnTo>
                  <a:lnTo>
                    <a:pt x="172" y="70"/>
                  </a:lnTo>
                  <a:lnTo>
                    <a:pt x="169" y="68"/>
                  </a:lnTo>
                  <a:lnTo>
                    <a:pt x="164" y="66"/>
                  </a:lnTo>
                  <a:lnTo>
                    <a:pt x="160" y="64"/>
                  </a:lnTo>
                  <a:lnTo>
                    <a:pt x="157" y="63"/>
                  </a:lnTo>
                  <a:lnTo>
                    <a:pt x="152" y="61"/>
                  </a:lnTo>
                  <a:lnTo>
                    <a:pt x="148" y="60"/>
                  </a:lnTo>
                  <a:lnTo>
                    <a:pt x="144" y="58"/>
                  </a:lnTo>
                  <a:lnTo>
                    <a:pt x="140" y="56"/>
                  </a:lnTo>
                  <a:lnTo>
                    <a:pt x="136" y="55"/>
                  </a:lnTo>
                  <a:lnTo>
                    <a:pt x="131" y="53"/>
                  </a:lnTo>
                  <a:lnTo>
                    <a:pt x="126" y="52"/>
                  </a:lnTo>
                  <a:lnTo>
                    <a:pt x="121" y="51"/>
                  </a:lnTo>
                  <a:lnTo>
                    <a:pt x="117" y="49"/>
                  </a:lnTo>
                  <a:lnTo>
                    <a:pt x="112" y="48"/>
                  </a:lnTo>
                  <a:lnTo>
                    <a:pt x="107" y="46"/>
                  </a:lnTo>
                  <a:lnTo>
                    <a:pt x="102" y="45"/>
                  </a:lnTo>
                  <a:lnTo>
                    <a:pt x="97" y="43"/>
                  </a:lnTo>
                  <a:lnTo>
                    <a:pt x="92" y="41"/>
                  </a:lnTo>
                  <a:lnTo>
                    <a:pt x="87" y="41"/>
                  </a:lnTo>
                  <a:lnTo>
                    <a:pt x="82" y="39"/>
                  </a:lnTo>
                  <a:lnTo>
                    <a:pt x="77" y="37"/>
                  </a:lnTo>
                  <a:lnTo>
                    <a:pt x="72" y="36"/>
                  </a:lnTo>
                  <a:lnTo>
                    <a:pt x="65" y="35"/>
                  </a:lnTo>
                  <a:lnTo>
                    <a:pt x="63" y="36"/>
                  </a:lnTo>
                  <a:lnTo>
                    <a:pt x="60" y="37"/>
                  </a:lnTo>
                  <a:lnTo>
                    <a:pt x="58" y="38"/>
                  </a:lnTo>
                  <a:lnTo>
                    <a:pt x="55" y="39"/>
                  </a:lnTo>
                  <a:lnTo>
                    <a:pt x="52" y="41"/>
                  </a:lnTo>
                  <a:lnTo>
                    <a:pt x="50" y="41"/>
                  </a:lnTo>
                  <a:lnTo>
                    <a:pt x="47" y="43"/>
                  </a:lnTo>
                  <a:lnTo>
                    <a:pt x="44" y="44"/>
                  </a:lnTo>
                  <a:lnTo>
                    <a:pt x="41" y="45"/>
                  </a:lnTo>
                  <a:lnTo>
                    <a:pt x="38" y="46"/>
                  </a:lnTo>
                  <a:lnTo>
                    <a:pt x="35" y="48"/>
                  </a:lnTo>
                  <a:lnTo>
                    <a:pt x="32" y="49"/>
                  </a:lnTo>
                  <a:lnTo>
                    <a:pt x="28" y="50"/>
                  </a:lnTo>
                  <a:lnTo>
                    <a:pt x="25" y="52"/>
                  </a:lnTo>
                  <a:lnTo>
                    <a:pt x="21" y="52"/>
                  </a:lnTo>
                  <a:lnTo>
                    <a:pt x="18" y="54"/>
                  </a:lnTo>
                  <a:lnTo>
                    <a:pt x="17" y="50"/>
                  </a:lnTo>
                  <a:lnTo>
                    <a:pt x="15" y="45"/>
                  </a:lnTo>
                  <a:lnTo>
                    <a:pt x="14" y="42"/>
                  </a:lnTo>
                  <a:lnTo>
                    <a:pt x="12" y="37"/>
                  </a:lnTo>
                  <a:lnTo>
                    <a:pt x="11" y="34"/>
                  </a:lnTo>
                  <a:lnTo>
                    <a:pt x="10" y="30"/>
                  </a:lnTo>
                  <a:lnTo>
                    <a:pt x="8" y="27"/>
                  </a:lnTo>
                  <a:lnTo>
                    <a:pt x="8" y="24"/>
                  </a:lnTo>
                  <a:lnTo>
                    <a:pt x="7" y="21"/>
                  </a:lnTo>
                  <a:lnTo>
                    <a:pt x="5" y="17"/>
                  </a:lnTo>
                  <a:lnTo>
                    <a:pt x="5" y="14"/>
                  </a:lnTo>
                  <a:lnTo>
                    <a:pt x="3" y="11"/>
                  </a:lnTo>
                  <a:lnTo>
                    <a:pt x="2" y="8"/>
                  </a:lnTo>
                  <a:lnTo>
                    <a:pt x="2" y="5"/>
                  </a:lnTo>
                  <a:lnTo>
                    <a:pt x="1" y="2"/>
                  </a:lnTo>
                  <a:lnTo>
                    <a:pt x="0" y="0"/>
                  </a:lnTo>
                  <a:lnTo>
                    <a:pt x="5" y="0"/>
                  </a:lnTo>
                  <a:lnTo>
                    <a:pt x="11" y="1"/>
                  </a:lnTo>
                  <a:lnTo>
                    <a:pt x="15" y="1"/>
                  </a:lnTo>
                  <a:lnTo>
                    <a:pt x="20" y="1"/>
                  </a:lnTo>
                  <a:lnTo>
                    <a:pt x="25" y="2"/>
                  </a:lnTo>
                  <a:lnTo>
                    <a:pt x="30" y="2"/>
                  </a:lnTo>
                  <a:lnTo>
                    <a:pt x="35" y="2"/>
                  </a:lnTo>
                  <a:lnTo>
                    <a:pt x="40" y="2"/>
                  </a:lnTo>
                  <a:lnTo>
                    <a:pt x="44" y="2"/>
                  </a:lnTo>
                  <a:lnTo>
                    <a:pt x="49" y="3"/>
                  </a:lnTo>
                  <a:lnTo>
                    <a:pt x="53" y="3"/>
                  </a:lnTo>
                  <a:lnTo>
                    <a:pt x="58" y="3"/>
                  </a:lnTo>
                  <a:lnTo>
                    <a:pt x="62" y="4"/>
                  </a:lnTo>
                  <a:lnTo>
                    <a:pt x="67" y="4"/>
                  </a:lnTo>
                  <a:lnTo>
                    <a:pt x="71" y="4"/>
                  </a:lnTo>
                  <a:lnTo>
                    <a:pt x="75" y="4"/>
                  </a:lnTo>
                  <a:lnTo>
                    <a:pt x="79" y="5"/>
                  </a:lnTo>
                  <a:lnTo>
                    <a:pt x="83" y="5"/>
                  </a:lnTo>
                  <a:lnTo>
                    <a:pt x="87" y="5"/>
                  </a:lnTo>
                  <a:lnTo>
                    <a:pt x="90" y="5"/>
                  </a:lnTo>
                  <a:lnTo>
                    <a:pt x="94" y="5"/>
                  </a:lnTo>
                  <a:lnTo>
                    <a:pt x="98" y="6"/>
                  </a:lnTo>
                  <a:lnTo>
                    <a:pt x="101" y="6"/>
                  </a:lnTo>
                  <a:lnTo>
                    <a:pt x="105" y="6"/>
                  </a:lnTo>
                  <a:lnTo>
                    <a:pt x="108" y="6"/>
                  </a:lnTo>
                  <a:lnTo>
                    <a:pt x="111" y="6"/>
                  </a:lnTo>
                  <a:lnTo>
                    <a:pt x="115" y="6"/>
                  </a:lnTo>
                  <a:lnTo>
                    <a:pt x="118" y="6"/>
                  </a:lnTo>
                  <a:lnTo>
                    <a:pt x="121" y="7"/>
                  </a:lnTo>
                  <a:lnTo>
                    <a:pt x="125" y="7"/>
                  </a:lnTo>
                  <a:lnTo>
                    <a:pt x="128" y="7"/>
                  </a:lnTo>
                  <a:lnTo>
                    <a:pt x="132" y="8"/>
                  </a:lnTo>
                  <a:lnTo>
                    <a:pt x="129" y="9"/>
                  </a:lnTo>
                  <a:lnTo>
                    <a:pt x="127" y="10"/>
                  </a:lnTo>
                  <a:lnTo>
                    <a:pt x="125" y="10"/>
                  </a:lnTo>
                  <a:lnTo>
                    <a:pt x="123" y="11"/>
                  </a:lnTo>
                  <a:lnTo>
                    <a:pt x="120" y="13"/>
                  </a:lnTo>
                  <a:lnTo>
                    <a:pt x="119" y="13"/>
                  </a:lnTo>
                  <a:lnTo>
                    <a:pt x="116" y="14"/>
                  </a:lnTo>
                  <a:lnTo>
                    <a:pt x="114" y="15"/>
                  </a:lnTo>
                </a:path>
              </a:pathLst>
            </a:custGeom>
            <a:solidFill>
              <a:srgbClr val="FFFFFF"/>
            </a:solidFill>
            <a:ln w="9525" cap="rnd">
              <a:noFill/>
              <a:round/>
              <a:headEnd/>
              <a:tailEnd/>
            </a:ln>
            <a:effectLst>
              <a:outerShdw blurRad="63500" dist="35921" dir="2700000" algn="ctr" rotWithShape="0">
                <a:schemeClr val="bg2"/>
              </a:outerShdw>
            </a:effectLst>
          </p:spPr>
          <p:txBody>
            <a:bodyPr>
              <a:prstTxWarp prst="textNoShape">
                <a:avLst/>
              </a:prstTxWarp>
            </a:bodyPr>
            <a:lstStyle/>
            <a:p>
              <a:endParaRPr lang="en-US"/>
            </a:p>
          </p:txBody>
        </p:sp>
        <p:sp>
          <p:nvSpPr>
            <p:cNvPr id="158" name="Freeform 153"/>
            <p:cNvSpPr>
              <a:spLocks/>
            </p:cNvSpPr>
            <p:nvPr/>
          </p:nvSpPr>
          <p:spPr bwMode="auto">
            <a:xfrm>
              <a:off x="8740775" y="1550988"/>
              <a:ext cx="522288" cy="311150"/>
            </a:xfrm>
            <a:custGeom>
              <a:avLst/>
              <a:gdLst/>
              <a:ahLst/>
              <a:cxnLst>
                <a:cxn ang="0">
                  <a:pos x="126" y="20"/>
                </a:cxn>
                <a:cxn ang="0">
                  <a:pos x="141" y="26"/>
                </a:cxn>
                <a:cxn ang="0">
                  <a:pos x="156" y="32"/>
                </a:cxn>
                <a:cxn ang="0">
                  <a:pos x="170" y="38"/>
                </a:cxn>
                <a:cxn ang="0">
                  <a:pos x="183" y="46"/>
                </a:cxn>
                <a:cxn ang="0">
                  <a:pos x="195" y="53"/>
                </a:cxn>
                <a:cxn ang="0">
                  <a:pos x="208" y="61"/>
                </a:cxn>
                <a:cxn ang="0">
                  <a:pos x="220" y="69"/>
                </a:cxn>
                <a:cxn ang="0">
                  <a:pos x="233" y="78"/>
                </a:cxn>
                <a:cxn ang="0">
                  <a:pos x="246" y="90"/>
                </a:cxn>
                <a:cxn ang="0">
                  <a:pos x="259" y="101"/>
                </a:cxn>
                <a:cxn ang="0">
                  <a:pos x="272" y="115"/>
                </a:cxn>
                <a:cxn ang="0">
                  <a:pos x="285" y="130"/>
                </a:cxn>
                <a:cxn ang="0">
                  <a:pos x="298" y="146"/>
                </a:cxn>
                <a:cxn ang="0">
                  <a:pos x="312" y="164"/>
                </a:cxn>
                <a:cxn ang="0">
                  <a:pos x="324" y="184"/>
                </a:cxn>
                <a:cxn ang="0">
                  <a:pos x="325" y="191"/>
                </a:cxn>
                <a:cxn ang="0">
                  <a:pos x="321" y="194"/>
                </a:cxn>
                <a:cxn ang="0">
                  <a:pos x="309" y="181"/>
                </a:cxn>
                <a:cxn ang="0">
                  <a:pos x="294" y="164"/>
                </a:cxn>
                <a:cxn ang="0">
                  <a:pos x="280" y="149"/>
                </a:cxn>
                <a:cxn ang="0">
                  <a:pos x="266" y="134"/>
                </a:cxn>
                <a:cxn ang="0">
                  <a:pos x="252" y="121"/>
                </a:cxn>
                <a:cxn ang="0">
                  <a:pos x="237" y="109"/>
                </a:cxn>
                <a:cxn ang="0">
                  <a:pos x="222" y="99"/>
                </a:cxn>
                <a:cxn ang="0">
                  <a:pos x="207" y="90"/>
                </a:cxn>
                <a:cxn ang="0">
                  <a:pos x="194" y="82"/>
                </a:cxn>
                <a:cxn ang="0">
                  <a:pos x="179" y="74"/>
                </a:cxn>
                <a:cxn ang="0">
                  <a:pos x="164" y="67"/>
                </a:cxn>
                <a:cxn ang="0">
                  <a:pos x="148" y="61"/>
                </a:cxn>
                <a:cxn ang="0">
                  <a:pos x="130" y="54"/>
                </a:cxn>
                <a:cxn ang="0">
                  <a:pos x="112" y="48"/>
                </a:cxn>
                <a:cxn ang="0">
                  <a:pos x="92" y="42"/>
                </a:cxn>
                <a:cxn ang="0">
                  <a:pos x="71" y="37"/>
                </a:cxn>
                <a:cxn ang="0">
                  <a:pos x="58" y="38"/>
                </a:cxn>
                <a:cxn ang="0">
                  <a:pos x="46" y="43"/>
                </a:cxn>
                <a:cxn ang="0">
                  <a:pos x="34" y="48"/>
                </a:cxn>
                <a:cxn ang="0">
                  <a:pos x="22" y="54"/>
                </a:cxn>
                <a:cxn ang="0">
                  <a:pos x="13" y="42"/>
                </a:cxn>
                <a:cxn ang="0">
                  <a:pos x="9" y="27"/>
                </a:cxn>
                <a:cxn ang="0">
                  <a:pos x="4" y="14"/>
                </a:cxn>
                <a:cxn ang="0">
                  <a:pos x="1" y="3"/>
                </a:cxn>
                <a:cxn ang="0">
                  <a:pos x="16" y="2"/>
                </a:cxn>
                <a:cxn ang="0">
                  <a:pos x="35" y="2"/>
                </a:cxn>
                <a:cxn ang="0">
                  <a:pos x="54" y="3"/>
                </a:cxn>
                <a:cxn ang="0">
                  <a:pos x="71" y="4"/>
                </a:cxn>
                <a:cxn ang="0">
                  <a:pos x="86" y="5"/>
                </a:cxn>
                <a:cxn ang="0">
                  <a:pos x="100" y="6"/>
                </a:cxn>
                <a:cxn ang="0">
                  <a:pos x="115" y="7"/>
                </a:cxn>
                <a:cxn ang="0">
                  <a:pos x="128" y="8"/>
                </a:cxn>
                <a:cxn ang="0">
                  <a:pos x="125" y="11"/>
                </a:cxn>
                <a:cxn ang="0">
                  <a:pos x="116" y="14"/>
                </a:cxn>
              </a:cxnLst>
              <a:rect l="0" t="0" r="r" b="b"/>
              <a:pathLst>
                <a:path w="329" h="196">
                  <a:moveTo>
                    <a:pt x="113" y="16"/>
                  </a:moveTo>
                  <a:lnTo>
                    <a:pt x="118" y="17"/>
                  </a:lnTo>
                  <a:lnTo>
                    <a:pt x="121" y="18"/>
                  </a:lnTo>
                  <a:lnTo>
                    <a:pt x="126" y="20"/>
                  </a:lnTo>
                  <a:lnTo>
                    <a:pt x="130" y="22"/>
                  </a:lnTo>
                  <a:lnTo>
                    <a:pt x="133" y="22"/>
                  </a:lnTo>
                  <a:lnTo>
                    <a:pt x="137" y="24"/>
                  </a:lnTo>
                  <a:lnTo>
                    <a:pt x="141" y="26"/>
                  </a:lnTo>
                  <a:lnTo>
                    <a:pt x="145" y="27"/>
                  </a:lnTo>
                  <a:lnTo>
                    <a:pt x="148" y="29"/>
                  </a:lnTo>
                  <a:lnTo>
                    <a:pt x="152" y="30"/>
                  </a:lnTo>
                  <a:lnTo>
                    <a:pt x="156" y="32"/>
                  </a:lnTo>
                  <a:lnTo>
                    <a:pt x="160" y="34"/>
                  </a:lnTo>
                  <a:lnTo>
                    <a:pt x="163" y="35"/>
                  </a:lnTo>
                  <a:lnTo>
                    <a:pt x="166" y="37"/>
                  </a:lnTo>
                  <a:lnTo>
                    <a:pt x="170" y="38"/>
                  </a:lnTo>
                  <a:lnTo>
                    <a:pt x="173" y="40"/>
                  </a:lnTo>
                  <a:lnTo>
                    <a:pt x="177" y="42"/>
                  </a:lnTo>
                  <a:lnTo>
                    <a:pt x="180" y="43"/>
                  </a:lnTo>
                  <a:lnTo>
                    <a:pt x="183" y="46"/>
                  </a:lnTo>
                  <a:lnTo>
                    <a:pt x="186" y="47"/>
                  </a:lnTo>
                  <a:lnTo>
                    <a:pt x="189" y="49"/>
                  </a:lnTo>
                  <a:lnTo>
                    <a:pt x="192" y="50"/>
                  </a:lnTo>
                  <a:lnTo>
                    <a:pt x="195" y="53"/>
                  </a:lnTo>
                  <a:lnTo>
                    <a:pt x="199" y="54"/>
                  </a:lnTo>
                  <a:lnTo>
                    <a:pt x="202" y="57"/>
                  </a:lnTo>
                  <a:lnTo>
                    <a:pt x="205" y="58"/>
                  </a:lnTo>
                  <a:lnTo>
                    <a:pt x="208" y="61"/>
                  </a:lnTo>
                  <a:lnTo>
                    <a:pt x="211" y="62"/>
                  </a:lnTo>
                  <a:lnTo>
                    <a:pt x="214" y="65"/>
                  </a:lnTo>
                  <a:lnTo>
                    <a:pt x="217" y="66"/>
                  </a:lnTo>
                  <a:lnTo>
                    <a:pt x="220" y="69"/>
                  </a:lnTo>
                  <a:lnTo>
                    <a:pt x="222" y="70"/>
                  </a:lnTo>
                  <a:lnTo>
                    <a:pt x="226" y="73"/>
                  </a:lnTo>
                  <a:lnTo>
                    <a:pt x="229" y="75"/>
                  </a:lnTo>
                  <a:lnTo>
                    <a:pt x="233" y="78"/>
                  </a:lnTo>
                  <a:lnTo>
                    <a:pt x="236" y="81"/>
                  </a:lnTo>
                  <a:lnTo>
                    <a:pt x="240" y="83"/>
                  </a:lnTo>
                  <a:lnTo>
                    <a:pt x="243" y="86"/>
                  </a:lnTo>
                  <a:lnTo>
                    <a:pt x="246" y="90"/>
                  </a:lnTo>
                  <a:lnTo>
                    <a:pt x="249" y="92"/>
                  </a:lnTo>
                  <a:lnTo>
                    <a:pt x="252" y="95"/>
                  </a:lnTo>
                  <a:lnTo>
                    <a:pt x="256" y="98"/>
                  </a:lnTo>
                  <a:lnTo>
                    <a:pt x="259" y="101"/>
                  </a:lnTo>
                  <a:lnTo>
                    <a:pt x="263" y="105"/>
                  </a:lnTo>
                  <a:lnTo>
                    <a:pt x="266" y="108"/>
                  </a:lnTo>
                  <a:lnTo>
                    <a:pt x="269" y="112"/>
                  </a:lnTo>
                  <a:lnTo>
                    <a:pt x="272" y="115"/>
                  </a:lnTo>
                  <a:lnTo>
                    <a:pt x="276" y="119"/>
                  </a:lnTo>
                  <a:lnTo>
                    <a:pt x="279" y="122"/>
                  </a:lnTo>
                  <a:lnTo>
                    <a:pt x="282" y="126"/>
                  </a:lnTo>
                  <a:lnTo>
                    <a:pt x="285" y="130"/>
                  </a:lnTo>
                  <a:lnTo>
                    <a:pt x="288" y="134"/>
                  </a:lnTo>
                  <a:lnTo>
                    <a:pt x="292" y="138"/>
                  </a:lnTo>
                  <a:lnTo>
                    <a:pt x="295" y="142"/>
                  </a:lnTo>
                  <a:lnTo>
                    <a:pt x="298" y="146"/>
                  </a:lnTo>
                  <a:lnTo>
                    <a:pt x="302" y="150"/>
                  </a:lnTo>
                  <a:lnTo>
                    <a:pt x="305" y="155"/>
                  </a:lnTo>
                  <a:lnTo>
                    <a:pt x="309" y="159"/>
                  </a:lnTo>
                  <a:lnTo>
                    <a:pt x="312" y="164"/>
                  </a:lnTo>
                  <a:lnTo>
                    <a:pt x="315" y="169"/>
                  </a:lnTo>
                  <a:lnTo>
                    <a:pt x="318" y="173"/>
                  </a:lnTo>
                  <a:lnTo>
                    <a:pt x="321" y="178"/>
                  </a:lnTo>
                  <a:lnTo>
                    <a:pt x="324" y="184"/>
                  </a:lnTo>
                  <a:lnTo>
                    <a:pt x="328" y="189"/>
                  </a:lnTo>
                  <a:lnTo>
                    <a:pt x="327" y="189"/>
                  </a:lnTo>
                  <a:lnTo>
                    <a:pt x="326" y="190"/>
                  </a:lnTo>
                  <a:lnTo>
                    <a:pt x="325" y="191"/>
                  </a:lnTo>
                  <a:lnTo>
                    <a:pt x="324" y="192"/>
                  </a:lnTo>
                  <a:lnTo>
                    <a:pt x="323" y="193"/>
                  </a:lnTo>
                  <a:lnTo>
                    <a:pt x="322" y="193"/>
                  </a:lnTo>
                  <a:lnTo>
                    <a:pt x="321" y="194"/>
                  </a:lnTo>
                  <a:lnTo>
                    <a:pt x="320" y="195"/>
                  </a:lnTo>
                  <a:lnTo>
                    <a:pt x="316" y="190"/>
                  </a:lnTo>
                  <a:lnTo>
                    <a:pt x="312" y="185"/>
                  </a:lnTo>
                  <a:lnTo>
                    <a:pt x="309" y="181"/>
                  </a:lnTo>
                  <a:lnTo>
                    <a:pt x="306" y="177"/>
                  </a:lnTo>
                  <a:lnTo>
                    <a:pt x="302" y="173"/>
                  </a:lnTo>
                  <a:lnTo>
                    <a:pt x="298" y="168"/>
                  </a:lnTo>
                  <a:lnTo>
                    <a:pt x="294" y="164"/>
                  </a:lnTo>
                  <a:lnTo>
                    <a:pt x="291" y="160"/>
                  </a:lnTo>
                  <a:lnTo>
                    <a:pt x="288" y="156"/>
                  </a:lnTo>
                  <a:lnTo>
                    <a:pt x="284" y="152"/>
                  </a:lnTo>
                  <a:lnTo>
                    <a:pt x="280" y="149"/>
                  </a:lnTo>
                  <a:lnTo>
                    <a:pt x="276" y="145"/>
                  </a:lnTo>
                  <a:lnTo>
                    <a:pt x="273" y="141"/>
                  </a:lnTo>
                  <a:lnTo>
                    <a:pt x="270" y="137"/>
                  </a:lnTo>
                  <a:lnTo>
                    <a:pt x="266" y="134"/>
                  </a:lnTo>
                  <a:lnTo>
                    <a:pt x="262" y="131"/>
                  </a:lnTo>
                  <a:lnTo>
                    <a:pt x="258" y="128"/>
                  </a:lnTo>
                  <a:lnTo>
                    <a:pt x="255" y="125"/>
                  </a:lnTo>
                  <a:lnTo>
                    <a:pt x="252" y="121"/>
                  </a:lnTo>
                  <a:lnTo>
                    <a:pt x="248" y="118"/>
                  </a:lnTo>
                  <a:lnTo>
                    <a:pt x="244" y="115"/>
                  </a:lnTo>
                  <a:lnTo>
                    <a:pt x="241" y="113"/>
                  </a:lnTo>
                  <a:lnTo>
                    <a:pt x="237" y="109"/>
                  </a:lnTo>
                  <a:lnTo>
                    <a:pt x="234" y="107"/>
                  </a:lnTo>
                  <a:lnTo>
                    <a:pt x="230" y="104"/>
                  </a:lnTo>
                  <a:lnTo>
                    <a:pt x="226" y="101"/>
                  </a:lnTo>
                  <a:lnTo>
                    <a:pt x="222" y="99"/>
                  </a:lnTo>
                  <a:lnTo>
                    <a:pt x="219" y="97"/>
                  </a:lnTo>
                  <a:lnTo>
                    <a:pt x="215" y="94"/>
                  </a:lnTo>
                  <a:lnTo>
                    <a:pt x="211" y="92"/>
                  </a:lnTo>
                  <a:lnTo>
                    <a:pt x="207" y="90"/>
                  </a:lnTo>
                  <a:lnTo>
                    <a:pt x="204" y="87"/>
                  </a:lnTo>
                  <a:lnTo>
                    <a:pt x="201" y="86"/>
                  </a:lnTo>
                  <a:lnTo>
                    <a:pt x="197" y="83"/>
                  </a:lnTo>
                  <a:lnTo>
                    <a:pt x="194" y="82"/>
                  </a:lnTo>
                  <a:lnTo>
                    <a:pt x="190" y="80"/>
                  </a:lnTo>
                  <a:lnTo>
                    <a:pt x="186" y="78"/>
                  </a:lnTo>
                  <a:lnTo>
                    <a:pt x="183" y="76"/>
                  </a:lnTo>
                  <a:lnTo>
                    <a:pt x="179" y="74"/>
                  </a:lnTo>
                  <a:lnTo>
                    <a:pt x="175" y="72"/>
                  </a:lnTo>
                  <a:lnTo>
                    <a:pt x="171" y="70"/>
                  </a:lnTo>
                  <a:lnTo>
                    <a:pt x="168" y="69"/>
                  </a:lnTo>
                  <a:lnTo>
                    <a:pt x="164" y="67"/>
                  </a:lnTo>
                  <a:lnTo>
                    <a:pt x="160" y="66"/>
                  </a:lnTo>
                  <a:lnTo>
                    <a:pt x="156" y="64"/>
                  </a:lnTo>
                  <a:lnTo>
                    <a:pt x="152" y="62"/>
                  </a:lnTo>
                  <a:lnTo>
                    <a:pt x="148" y="61"/>
                  </a:lnTo>
                  <a:lnTo>
                    <a:pt x="144" y="59"/>
                  </a:lnTo>
                  <a:lnTo>
                    <a:pt x="139" y="58"/>
                  </a:lnTo>
                  <a:lnTo>
                    <a:pt x="135" y="56"/>
                  </a:lnTo>
                  <a:lnTo>
                    <a:pt x="130" y="54"/>
                  </a:lnTo>
                  <a:lnTo>
                    <a:pt x="126" y="53"/>
                  </a:lnTo>
                  <a:lnTo>
                    <a:pt x="121" y="51"/>
                  </a:lnTo>
                  <a:lnTo>
                    <a:pt x="117" y="50"/>
                  </a:lnTo>
                  <a:lnTo>
                    <a:pt x="112" y="48"/>
                  </a:lnTo>
                  <a:lnTo>
                    <a:pt x="107" y="46"/>
                  </a:lnTo>
                  <a:lnTo>
                    <a:pt x="102" y="46"/>
                  </a:lnTo>
                  <a:lnTo>
                    <a:pt x="97" y="44"/>
                  </a:lnTo>
                  <a:lnTo>
                    <a:pt x="92" y="42"/>
                  </a:lnTo>
                  <a:lnTo>
                    <a:pt x="87" y="41"/>
                  </a:lnTo>
                  <a:lnTo>
                    <a:pt x="82" y="39"/>
                  </a:lnTo>
                  <a:lnTo>
                    <a:pt x="76" y="38"/>
                  </a:lnTo>
                  <a:lnTo>
                    <a:pt x="71" y="37"/>
                  </a:lnTo>
                  <a:lnTo>
                    <a:pt x="66" y="35"/>
                  </a:lnTo>
                  <a:lnTo>
                    <a:pt x="63" y="36"/>
                  </a:lnTo>
                  <a:lnTo>
                    <a:pt x="61" y="38"/>
                  </a:lnTo>
                  <a:lnTo>
                    <a:pt x="58" y="38"/>
                  </a:lnTo>
                  <a:lnTo>
                    <a:pt x="55" y="40"/>
                  </a:lnTo>
                  <a:lnTo>
                    <a:pt x="52" y="41"/>
                  </a:lnTo>
                  <a:lnTo>
                    <a:pt x="49" y="42"/>
                  </a:lnTo>
                  <a:lnTo>
                    <a:pt x="46" y="43"/>
                  </a:lnTo>
                  <a:lnTo>
                    <a:pt x="43" y="45"/>
                  </a:lnTo>
                  <a:lnTo>
                    <a:pt x="40" y="46"/>
                  </a:lnTo>
                  <a:lnTo>
                    <a:pt x="37" y="47"/>
                  </a:lnTo>
                  <a:lnTo>
                    <a:pt x="34" y="48"/>
                  </a:lnTo>
                  <a:lnTo>
                    <a:pt x="31" y="50"/>
                  </a:lnTo>
                  <a:lnTo>
                    <a:pt x="28" y="50"/>
                  </a:lnTo>
                  <a:lnTo>
                    <a:pt x="25" y="52"/>
                  </a:lnTo>
                  <a:lnTo>
                    <a:pt x="22" y="54"/>
                  </a:lnTo>
                  <a:lnTo>
                    <a:pt x="18" y="55"/>
                  </a:lnTo>
                  <a:lnTo>
                    <a:pt x="16" y="50"/>
                  </a:lnTo>
                  <a:lnTo>
                    <a:pt x="15" y="46"/>
                  </a:lnTo>
                  <a:lnTo>
                    <a:pt x="13" y="42"/>
                  </a:lnTo>
                  <a:lnTo>
                    <a:pt x="13" y="38"/>
                  </a:lnTo>
                  <a:lnTo>
                    <a:pt x="11" y="34"/>
                  </a:lnTo>
                  <a:lnTo>
                    <a:pt x="10" y="31"/>
                  </a:lnTo>
                  <a:lnTo>
                    <a:pt x="9" y="27"/>
                  </a:lnTo>
                  <a:lnTo>
                    <a:pt x="7" y="24"/>
                  </a:lnTo>
                  <a:lnTo>
                    <a:pt x="7" y="21"/>
                  </a:lnTo>
                  <a:lnTo>
                    <a:pt x="5" y="18"/>
                  </a:lnTo>
                  <a:lnTo>
                    <a:pt x="4" y="14"/>
                  </a:lnTo>
                  <a:lnTo>
                    <a:pt x="4" y="11"/>
                  </a:lnTo>
                  <a:lnTo>
                    <a:pt x="2" y="9"/>
                  </a:lnTo>
                  <a:lnTo>
                    <a:pt x="1" y="6"/>
                  </a:lnTo>
                  <a:lnTo>
                    <a:pt x="1" y="3"/>
                  </a:lnTo>
                  <a:lnTo>
                    <a:pt x="0" y="0"/>
                  </a:lnTo>
                  <a:lnTo>
                    <a:pt x="5" y="1"/>
                  </a:lnTo>
                  <a:lnTo>
                    <a:pt x="10" y="1"/>
                  </a:lnTo>
                  <a:lnTo>
                    <a:pt x="16" y="2"/>
                  </a:lnTo>
                  <a:lnTo>
                    <a:pt x="20" y="2"/>
                  </a:lnTo>
                  <a:lnTo>
                    <a:pt x="25" y="2"/>
                  </a:lnTo>
                  <a:lnTo>
                    <a:pt x="30" y="2"/>
                  </a:lnTo>
                  <a:lnTo>
                    <a:pt x="35" y="2"/>
                  </a:lnTo>
                  <a:lnTo>
                    <a:pt x="40" y="3"/>
                  </a:lnTo>
                  <a:lnTo>
                    <a:pt x="44" y="3"/>
                  </a:lnTo>
                  <a:lnTo>
                    <a:pt x="49" y="3"/>
                  </a:lnTo>
                  <a:lnTo>
                    <a:pt x="54" y="3"/>
                  </a:lnTo>
                  <a:lnTo>
                    <a:pt x="58" y="4"/>
                  </a:lnTo>
                  <a:lnTo>
                    <a:pt x="62" y="4"/>
                  </a:lnTo>
                  <a:lnTo>
                    <a:pt x="67" y="4"/>
                  </a:lnTo>
                  <a:lnTo>
                    <a:pt x="71" y="4"/>
                  </a:lnTo>
                  <a:lnTo>
                    <a:pt x="75" y="5"/>
                  </a:lnTo>
                  <a:lnTo>
                    <a:pt x="79" y="5"/>
                  </a:lnTo>
                  <a:lnTo>
                    <a:pt x="82" y="5"/>
                  </a:lnTo>
                  <a:lnTo>
                    <a:pt x="86" y="5"/>
                  </a:lnTo>
                  <a:lnTo>
                    <a:pt x="90" y="6"/>
                  </a:lnTo>
                  <a:lnTo>
                    <a:pt x="94" y="6"/>
                  </a:lnTo>
                  <a:lnTo>
                    <a:pt x="97" y="6"/>
                  </a:lnTo>
                  <a:lnTo>
                    <a:pt x="100" y="6"/>
                  </a:lnTo>
                  <a:lnTo>
                    <a:pt x="104" y="6"/>
                  </a:lnTo>
                  <a:lnTo>
                    <a:pt x="108" y="6"/>
                  </a:lnTo>
                  <a:lnTo>
                    <a:pt x="112" y="6"/>
                  </a:lnTo>
                  <a:lnTo>
                    <a:pt x="115" y="7"/>
                  </a:lnTo>
                  <a:lnTo>
                    <a:pt x="118" y="7"/>
                  </a:lnTo>
                  <a:lnTo>
                    <a:pt x="121" y="7"/>
                  </a:lnTo>
                  <a:lnTo>
                    <a:pt x="124" y="8"/>
                  </a:lnTo>
                  <a:lnTo>
                    <a:pt x="128" y="8"/>
                  </a:lnTo>
                  <a:lnTo>
                    <a:pt x="131" y="8"/>
                  </a:lnTo>
                  <a:lnTo>
                    <a:pt x="129" y="9"/>
                  </a:lnTo>
                  <a:lnTo>
                    <a:pt x="127" y="10"/>
                  </a:lnTo>
                  <a:lnTo>
                    <a:pt x="125" y="11"/>
                  </a:lnTo>
                  <a:lnTo>
                    <a:pt x="123" y="12"/>
                  </a:lnTo>
                  <a:lnTo>
                    <a:pt x="121" y="13"/>
                  </a:lnTo>
                  <a:lnTo>
                    <a:pt x="118" y="14"/>
                  </a:lnTo>
                  <a:lnTo>
                    <a:pt x="116" y="14"/>
                  </a:lnTo>
                  <a:lnTo>
                    <a:pt x="113" y="16"/>
                  </a:lnTo>
                </a:path>
              </a:pathLst>
            </a:custGeom>
            <a:solidFill>
              <a:srgbClr val="FFFFFF"/>
            </a:solidFill>
            <a:ln w="9525" cap="rnd">
              <a:noFill/>
              <a:round/>
              <a:headEnd/>
              <a:tailEnd/>
            </a:ln>
            <a:effectLst>
              <a:outerShdw blurRad="63500" dist="35921" dir="2700000" algn="ctr" rotWithShape="0">
                <a:schemeClr val="bg2"/>
              </a:outerShdw>
            </a:effectLst>
          </p:spPr>
          <p:txBody>
            <a:bodyPr>
              <a:prstTxWarp prst="textNoShape">
                <a:avLst/>
              </a:prstTxWarp>
            </a:bodyPr>
            <a:lstStyle/>
            <a:p>
              <a:endParaRPr lang="en-US"/>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2873529"/>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AB23B49-E5F4-4990-A7BA-AAEE8AFE360F}" type="datetime1">
              <a:rPr lang="en-US" smtClean="0"/>
              <a:pPr/>
              <a:t>24-02-2015</a:t>
            </a:fld>
            <a:endParaRPr lang="en-US"/>
          </a:p>
        </p:txBody>
      </p:sp>
      <p:sp>
        <p:nvSpPr>
          <p:cNvPr id="3" name="Tijdelijke aanduiding voor dianummer 2"/>
          <p:cNvSpPr>
            <a:spLocks noGrp="1"/>
          </p:cNvSpPr>
          <p:nvPr>
            <p:ph type="sldNum" sz="quarter" idx="12"/>
          </p:nvPr>
        </p:nvSpPr>
        <p:spPr/>
        <p:txBody>
          <a:bodyPr/>
          <a:lstStyle/>
          <a:p>
            <a:fld id="{D5F176DB-5BE7-4658-A172-7CE8068A7787}" type="slidenum">
              <a:rPr lang="en-US" smtClean="0"/>
              <a:pPr/>
              <a:t>28</a:t>
            </a:fld>
            <a:endParaRPr lang="en-US"/>
          </a:p>
        </p:txBody>
      </p:sp>
      <p:sp>
        <p:nvSpPr>
          <p:cNvPr id="6" name="Tekstvak 5"/>
          <p:cNvSpPr txBox="1"/>
          <p:nvPr/>
        </p:nvSpPr>
        <p:spPr>
          <a:xfrm>
            <a:off x="2674961" y="2183642"/>
            <a:ext cx="2743200" cy="369332"/>
          </a:xfrm>
          <a:prstGeom prst="rect">
            <a:avLst/>
          </a:prstGeom>
          <a:noFill/>
        </p:spPr>
        <p:txBody>
          <a:bodyPr wrap="square" rtlCol="0">
            <a:spAutoFit/>
          </a:bodyPr>
          <a:lstStyle/>
          <a:p>
            <a:r>
              <a:rPr lang="nl-NL" dirty="0" smtClean="0"/>
              <a:t>Pictures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4581273"/>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6289432" y="708337"/>
            <a:ext cx="4819046" cy="5998335"/>
          </a:xfrm>
          <a:prstGeom prst="rect">
            <a:avLst/>
          </a:prstGeom>
        </p:spPr>
      </p:pic>
      <p:sp>
        <p:nvSpPr>
          <p:cNvPr id="2" name="Titel 1"/>
          <p:cNvSpPr>
            <a:spLocks noGrp="1"/>
          </p:cNvSpPr>
          <p:nvPr>
            <p:ph type="title"/>
          </p:nvPr>
        </p:nvSpPr>
        <p:spPr/>
        <p:txBody>
          <a:bodyPr/>
          <a:lstStyle/>
          <a:p>
            <a:r>
              <a:rPr lang="nl-NL" dirty="0" err="1" smtClean="0"/>
              <a:t>Earthquakes</a:t>
            </a:r>
            <a:endParaRPr lang="nl-NL" dirty="0"/>
          </a:p>
        </p:txBody>
      </p:sp>
      <p:sp>
        <p:nvSpPr>
          <p:cNvPr id="3" name="Tijdelijke aanduiding voor inhoud 2"/>
          <p:cNvSpPr>
            <a:spLocks noGrp="1"/>
          </p:cNvSpPr>
          <p:nvPr>
            <p:ph idx="1"/>
          </p:nvPr>
        </p:nvSpPr>
        <p:spPr>
          <a:xfrm>
            <a:off x="331331" y="378732"/>
            <a:ext cx="8887281" cy="1694766"/>
          </a:xfrm>
        </p:spPr>
        <p:txBody>
          <a:bodyPr/>
          <a:lstStyle/>
          <a:p>
            <a:r>
              <a:rPr lang="nl-NL" b="1" dirty="0" err="1" smtClean="0">
                <a:solidFill>
                  <a:schemeClr val="bg1"/>
                </a:solidFill>
              </a:rPr>
              <a:t>Fracs</a:t>
            </a:r>
            <a:r>
              <a:rPr lang="nl-NL" b="1" dirty="0" smtClean="0">
                <a:solidFill>
                  <a:schemeClr val="bg1"/>
                </a:solidFill>
              </a:rPr>
              <a:t> have </a:t>
            </a:r>
            <a:r>
              <a:rPr lang="nl-NL" b="1" dirty="0" err="1" smtClean="0">
                <a:solidFill>
                  <a:schemeClr val="bg1"/>
                </a:solidFill>
              </a:rPr>
              <a:t>triggered</a:t>
            </a:r>
            <a:r>
              <a:rPr lang="nl-NL" b="1" dirty="0" smtClean="0">
                <a:solidFill>
                  <a:schemeClr val="bg1"/>
                </a:solidFill>
              </a:rPr>
              <a:t> minor </a:t>
            </a:r>
            <a:r>
              <a:rPr lang="nl-NL" b="1" dirty="0" err="1" smtClean="0">
                <a:solidFill>
                  <a:schemeClr val="bg1"/>
                </a:solidFill>
              </a:rPr>
              <a:t>earthquakes</a:t>
            </a:r>
            <a:r>
              <a:rPr lang="nl-NL" b="1" dirty="0" smtClean="0">
                <a:solidFill>
                  <a:schemeClr val="bg1"/>
                </a:solidFill>
              </a:rPr>
              <a:t>, up </a:t>
            </a:r>
            <a:r>
              <a:rPr lang="nl-NL" b="1" dirty="0" err="1" smtClean="0">
                <a:solidFill>
                  <a:schemeClr val="bg1"/>
                </a:solidFill>
              </a:rPr>
              <a:t>to</a:t>
            </a:r>
            <a:r>
              <a:rPr lang="nl-NL" b="1" dirty="0" smtClean="0">
                <a:solidFill>
                  <a:schemeClr val="bg1"/>
                </a:solidFill>
              </a:rPr>
              <a:t> 3 on the Richter </a:t>
            </a:r>
            <a:r>
              <a:rPr lang="nl-NL" b="1" dirty="0" err="1" smtClean="0">
                <a:solidFill>
                  <a:schemeClr val="bg1"/>
                </a:solidFill>
              </a:rPr>
              <a:t>scale</a:t>
            </a:r>
            <a:endParaRPr lang="nl-NL" b="1" dirty="0" smtClean="0">
              <a:solidFill>
                <a:schemeClr val="bg1"/>
              </a:solidFill>
            </a:endParaRPr>
          </a:p>
          <a:p>
            <a:r>
              <a:rPr lang="nl-NL" b="1" dirty="0" err="1" smtClean="0">
                <a:solidFill>
                  <a:schemeClr val="bg1"/>
                </a:solidFill>
              </a:rPr>
              <a:t>Only</a:t>
            </a:r>
            <a:r>
              <a:rPr lang="nl-NL" b="1" dirty="0" smtClean="0">
                <a:solidFill>
                  <a:schemeClr val="bg1"/>
                </a:solidFill>
              </a:rPr>
              <a:t> in </a:t>
            </a:r>
            <a:r>
              <a:rPr lang="nl-NL" b="1" dirty="0" err="1" smtClean="0">
                <a:solidFill>
                  <a:schemeClr val="bg1"/>
                </a:solidFill>
              </a:rPr>
              <a:t>techtonically</a:t>
            </a:r>
            <a:r>
              <a:rPr lang="nl-NL" b="1" dirty="0" smtClean="0">
                <a:solidFill>
                  <a:schemeClr val="bg1"/>
                </a:solidFill>
              </a:rPr>
              <a:t> </a:t>
            </a:r>
            <a:r>
              <a:rPr lang="nl-NL" b="1" dirty="0" err="1" smtClean="0">
                <a:solidFill>
                  <a:schemeClr val="bg1"/>
                </a:solidFill>
              </a:rPr>
              <a:t>active</a:t>
            </a:r>
            <a:r>
              <a:rPr lang="nl-NL" b="1" dirty="0" smtClean="0">
                <a:solidFill>
                  <a:schemeClr val="bg1"/>
                </a:solidFill>
              </a:rPr>
              <a:t> </a:t>
            </a:r>
            <a:r>
              <a:rPr lang="nl-NL" b="1" dirty="0" err="1" smtClean="0">
                <a:solidFill>
                  <a:schemeClr val="bg1"/>
                </a:solidFill>
              </a:rPr>
              <a:t>areas</a:t>
            </a:r>
            <a:endParaRPr lang="nl-NL" b="1" dirty="0" smtClean="0">
              <a:solidFill>
                <a:schemeClr val="bg1"/>
              </a:solidFill>
            </a:endParaRPr>
          </a:p>
          <a:p>
            <a:r>
              <a:rPr lang="nl-NL" b="1" dirty="0" smtClean="0">
                <a:solidFill>
                  <a:schemeClr val="bg1"/>
                </a:solidFill>
              </a:rPr>
              <a:t>Large </a:t>
            </a:r>
            <a:r>
              <a:rPr lang="nl-NL" b="1" dirty="0" err="1" smtClean="0">
                <a:solidFill>
                  <a:schemeClr val="bg1"/>
                </a:solidFill>
              </a:rPr>
              <a:t>scale</a:t>
            </a:r>
            <a:r>
              <a:rPr lang="nl-NL" b="1" dirty="0" smtClean="0">
                <a:solidFill>
                  <a:schemeClr val="bg1"/>
                </a:solidFill>
              </a:rPr>
              <a:t> </a:t>
            </a:r>
            <a:r>
              <a:rPr lang="nl-NL" b="1" dirty="0" err="1" smtClean="0">
                <a:solidFill>
                  <a:schemeClr val="bg1"/>
                </a:solidFill>
              </a:rPr>
              <a:t>injections</a:t>
            </a:r>
            <a:endParaRPr lang="nl-NL" b="1" dirty="0" smtClean="0">
              <a:solidFill>
                <a:schemeClr val="bg1"/>
              </a:solidFill>
            </a:endParaRPr>
          </a:p>
          <a:p>
            <a:endParaRPr lang="nl-NL" b="1" dirty="0">
              <a:solidFill>
                <a:schemeClr val="bg1"/>
              </a:solidFill>
            </a:endParaRPr>
          </a:p>
        </p:txBody>
      </p:sp>
      <p:sp>
        <p:nvSpPr>
          <p:cNvPr id="5" name="Tijdelijke aanduiding voor datum 4"/>
          <p:cNvSpPr>
            <a:spLocks noGrp="1"/>
          </p:cNvSpPr>
          <p:nvPr>
            <p:ph type="dt" sz="half" idx="10"/>
          </p:nvPr>
        </p:nvSpPr>
        <p:spPr/>
        <p:txBody>
          <a:bodyPr/>
          <a:lstStyle/>
          <a:p>
            <a:fld id="{D897D66E-51D5-4B16-9F0C-06CC63B8FBA1}" type="datetime1">
              <a:rPr lang="en-US" smtClean="0"/>
              <a:pPr/>
              <a:t>24-02-2015</a:t>
            </a:fld>
            <a:endParaRPr lang="en-US"/>
          </a:p>
        </p:txBody>
      </p:sp>
      <p:sp>
        <p:nvSpPr>
          <p:cNvPr id="6" name="Tijdelijke aanduiding voor dianummer 5"/>
          <p:cNvSpPr>
            <a:spLocks noGrp="1"/>
          </p:cNvSpPr>
          <p:nvPr>
            <p:ph type="sldNum" sz="quarter" idx="12"/>
          </p:nvPr>
        </p:nvSpPr>
        <p:spPr/>
        <p:txBody>
          <a:bodyPr/>
          <a:lstStyle/>
          <a:p>
            <a:fld id="{D5F176DB-5BE7-4658-A172-7CE8068A7787}"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3295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C7CAD6-5912-F34E-9F66-206554AC1126}" type="slidenum">
              <a:rPr lang="en-US" smtClean="0"/>
              <a:pPr/>
              <a:t>3</a:t>
            </a:fld>
            <a:endParaRPr lang="en-US" dirty="0"/>
          </a:p>
        </p:txBody>
      </p:sp>
      <p:sp>
        <p:nvSpPr>
          <p:cNvPr id="5" name="Rectangle 2"/>
          <p:cNvSpPr txBox="1">
            <a:spLocks noChangeArrowheads="1"/>
          </p:cNvSpPr>
          <p:nvPr/>
        </p:nvSpPr>
        <p:spPr>
          <a:xfrm>
            <a:off x="-144560" y="287073"/>
            <a:ext cx="5381625" cy="583040"/>
          </a:xfrm>
          <a:prstGeom prst="rect">
            <a:avLst/>
          </a:prstGeom>
        </p:spPr>
        <p:txBody>
          <a:bodyPr vert="horz" lIns="0" tIns="37138" rIns="0" bIns="0" anchor="ctr">
            <a:normAutofit/>
          </a:bodyPr>
          <a:lstStyle/>
          <a:p>
            <a:pPr algn="ctr" defTabSz="633062">
              <a:spcBef>
                <a:spcPct val="0"/>
              </a:spcBef>
              <a:tabLst>
                <a:tab pos="0" algn="l"/>
                <a:tab pos="309937" algn="l"/>
                <a:tab pos="620972" algn="l"/>
                <a:tab pos="932008" algn="l"/>
                <a:tab pos="1243044" algn="l"/>
                <a:tab pos="1554080" algn="l"/>
                <a:tab pos="1865115" algn="l"/>
                <a:tab pos="2176151" algn="l"/>
                <a:tab pos="2487187" algn="l"/>
                <a:tab pos="2798222" algn="l"/>
                <a:tab pos="3109258" algn="l"/>
                <a:tab pos="3420293" algn="l"/>
                <a:tab pos="3731330" algn="l"/>
                <a:tab pos="4042364" algn="l"/>
                <a:tab pos="4353401" algn="l"/>
                <a:tab pos="4664436" algn="l"/>
                <a:tab pos="4975472" algn="l"/>
                <a:tab pos="5286507" algn="l"/>
                <a:tab pos="5597543" algn="l"/>
                <a:tab pos="5908579" algn="l"/>
                <a:tab pos="6219614" algn="l"/>
              </a:tabLst>
              <a:defRPr/>
            </a:pPr>
            <a:r>
              <a:rPr lang="en-GB" sz="2800" dirty="0" smtClean="0">
                <a:latin typeface="+mj-lt"/>
                <a:ea typeface="+mj-ea"/>
                <a:cs typeface="+mj-cs"/>
              </a:rPr>
              <a:t>WELL STIMULATION</a:t>
            </a:r>
            <a:endParaRPr lang="en-GB" sz="2800" dirty="0">
              <a:latin typeface="+mj-lt"/>
              <a:ea typeface="+mj-ea"/>
              <a:cs typeface="+mj-cs"/>
            </a:endParaRPr>
          </a:p>
        </p:txBody>
      </p:sp>
      <p:sp>
        <p:nvSpPr>
          <p:cNvPr id="6" name="Rectangle 1"/>
          <p:cNvSpPr txBox="1">
            <a:spLocks noChangeArrowheads="1"/>
          </p:cNvSpPr>
          <p:nvPr/>
        </p:nvSpPr>
        <p:spPr>
          <a:xfrm>
            <a:off x="1378633" y="1350498"/>
            <a:ext cx="10283484" cy="4797084"/>
          </a:xfrm>
          <a:prstGeom prst="rect">
            <a:avLst/>
          </a:prstGeom>
        </p:spPr>
        <p:txBody>
          <a:bodyPr vert="horz" lIns="74276" tIns="37138" rIns="74276" bIns="37138" anchor="t">
            <a:normAutofit/>
          </a:bodyPr>
          <a:lstStyle/>
          <a:p>
            <a:pPr marL="233002" indent="-233002" defTabSz="633062">
              <a:lnSpc>
                <a:spcPct val="90000"/>
              </a:lnSpc>
              <a:spcBef>
                <a:spcPts val="485"/>
              </a:spcBef>
              <a:buClr>
                <a:srgbClr val="FFFFFF"/>
              </a:buClr>
              <a:buSzPct val="95000"/>
              <a:buFont typeface="Wingdings" charset="2"/>
              <a:buChar char=""/>
              <a:tabLst>
                <a:tab pos="308838" algn="l"/>
                <a:tab pos="619874" algn="l"/>
                <a:tab pos="930909" algn="l"/>
                <a:tab pos="1241945" algn="l"/>
                <a:tab pos="1552981" algn="l"/>
                <a:tab pos="1864016" algn="l"/>
                <a:tab pos="2175052" algn="l"/>
                <a:tab pos="2486087" algn="l"/>
                <a:tab pos="2797124" algn="l"/>
                <a:tab pos="3108158" algn="l"/>
                <a:tab pos="3419195" algn="l"/>
                <a:tab pos="3730230" algn="l"/>
                <a:tab pos="4041266" algn="l"/>
                <a:tab pos="4352301" algn="l"/>
                <a:tab pos="4664436" algn="l"/>
                <a:tab pos="4974373" algn="l"/>
                <a:tab pos="5285408" algn="l"/>
                <a:tab pos="5596444" algn="l"/>
                <a:tab pos="5907480" algn="l"/>
                <a:tab pos="6218515" algn="l"/>
              </a:tabLst>
              <a:defRPr/>
            </a:pPr>
            <a:r>
              <a:rPr lang="en-GB" sz="3200" dirty="0">
                <a:solidFill>
                  <a:srgbClr val="FFFF00"/>
                </a:solidFill>
              </a:rPr>
              <a:t>What  is well stimulation? </a:t>
            </a:r>
          </a:p>
          <a:p>
            <a:pPr marL="509966" lvl="1" indent="-193436" defTabSz="633062">
              <a:lnSpc>
                <a:spcPct val="90000"/>
              </a:lnSpc>
              <a:spcBef>
                <a:spcPts val="416"/>
              </a:spcBef>
              <a:buClr>
                <a:srgbClr val="FFFFFF"/>
              </a:buClr>
              <a:buSzPct val="85000"/>
              <a:buFont typeface="Wingdings" charset="2"/>
              <a:buChar char=""/>
              <a:tabLst>
                <a:tab pos="308838" algn="l"/>
                <a:tab pos="619874" algn="l"/>
                <a:tab pos="930909" algn="l"/>
                <a:tab pos="1241945" algn="l"/>
                <a:tab pos="1552981" algn="l"/>
                <a:tab pos="1864016" algn="l"/>
                <a:tab pos="2175052" algn="l"/>
                <a:tab pos="2486087" algn="l"/>
                <a:tab pos="2797124" algn="l"/>
                <a:tab pos="3108158" algn="l"/>
                <a:tab pos="3419195" algn="l"/>
                <a:tab pos="3730230" algn="l"/>
                <a:tab pos="4041266" algn="l"/>
                <a:tab pos="4352301" algn="l"/>
                <a:tab pos="4664436" algn="l"/>
                <a:tab pos="4974373" algn="l"/>
                <a:tab pos="5285408" algn="l"/>
                <a:tab pos="5596444" algn="l"/>
                <a:tab pos="5907480" algn="l"/>
                <a:tab pos="6218515" algn="l"/>
              </a:tabLst>
              <a:defRPr/>
            </a:pPr>
            <a:r>
              <a:rPr lang="en-GB" sz="2800" dirty="0">
                <a:solidFill>
                  <a:srgbClr val="FFFF00"/>
                </a:solidFill>
              </a:rPr>
              <a:t>Any activity that enhances productivity of a well by affecting the near well bore area</a:t>
            </a:r>
          </a:p>
          <a:p>
            <a:pPr marL="791327" lvl="2" indent="-158266" defTabSz="633062">
              <a:lnSpc>
                <a:spcPct val="90000"/>
              </a:lnSpc>
              <a:spcBef>
                <a:spcPts val="347"/>
              </a:spcBef>
              <a:buClr>
                <a:srgbClr val="FFFFFF"/>
              </a:buClr>
              <a:buSzPct val="70000"/>
              <a:buFont typeface="Wingdings" charset="2"/>
              <a:buChar char=""/>
              <a:tabLst>
                <a:tab pos="308838" algn="l"/>
                <a:tab pos="619874" algn="l"/>
                <a:tab pos="930909" algn="l"/>
                <a:tab pos="1241945" algn="l"/>
                <a:tab pos="1552981" algn="l"/>
                <a:tab pos="1864016" algn="l"/>
                <a:tab pos="2175052" algn="l"/>
                <a:tab pos="2486087" algn="l"/>
                <a:tab pos="2797124" algn="l"/>
                <a:tab pos="3108158" algn="l"/>
                <a:tab pos="3419195" algn="l"/>
                <a:tab pos="3730230" algn="l"/>
                <a:tab pos="4041266" algn="l"/>
                <a:tab pos="4352301" algn="l"/>
                <a:tab pos="4664436" algn="l"/>
                <a:tab pos="4974373" algn="l"/>
                <a:tab pos="5285408" algn="l"/>
                <a:tab pos="5596444" algn="l"/>
                <a:tab pos="5907480" algn="l"/>
                <a:tab pos="6218515" algn="l"/>
              </a:tabLst>
              <a:defRPr/>
            </a:pPr>
            <a:r>
              <a:rPr lang="en-GB" sz="2000" dirty="0">
                <a:solidFill>
                  <a:srgbClr val="FFFF00"/>
                </a:solidFill>
              </a:rPr>
              <a:t>Matrix treatments – restore natural productivity</a:t>
            </a:r>
          </a:p>
          <a:p>
            <a:pPr marL="791327" lvl="2" indent="-158266" defTabSz="633062">
              <a:lnSpc>
                <a:spcPct val="90000"/>
              </a:lnSpc>
              <a:spcBef>
                <a:spcPts val="347"/>
              </a:spcBef>
              <a:buClr>
                <a:srgbClr val="FFFFFF"/>
              </a:buClr>
              <a:buSzPct val="70000"/>
              <a:buFont typeface="Wingdings" charset="2"/>
              <a:buChar char=""/>
              <a:tabLst>
                <a:tab pos="308838" algn="l"/>
                <a:tab pos="619874" algn="l"/>
                <a:tab pos="930909" algn="l"/>
                <a:tab pos="1241945" algn="l"/>
                <a:tab pos="1552981" algn="l"/>
                <a:tab pos="1864016" algn="l"/>
                <a:tab pos="2175052" algn="l"/>
                <a:tab pos="2486087" algn="l"/>
                <a:tab pos="2797124" algn="l"/>
                <a:tab pos="3108158" algn="l"/>
                <a:tab pos="3419195" algn="l"/>
                <a:tab pos="3730230" algn="l"/>
                <a:tab pos="4041266" algn="l"/>
                <a:tab pos="4352301" algn="l"/>
                <a:tab pos="4664436" algn="l"/>
                <a:tab pos="4974373" algn="l"/>
                <a:tab pos="5285408" algn="l"/>
                <a:tab pos="5596444" algn="l"/>
                <a:tab pos="5907480" algn="l"/>
                <a:tab pos="6218515" algn="l"/>
              </a:tabLst>
              <a:defRPr/>
            </a:pPr>
            <a:r>
              <a:rPr lang="en-GB" sz="2000" dirty="0">
                <a:solidFill>
                  <a:srgbClr val="FFFF00"/>
                </a:solidFill>
              </a:rPr>
              <a:t>Hydraulic fracturing – enhance natural productivity</a:t>
            </a:r>
          </a:p>
          <a:p>
            <a:pPr marL="791327" lvl="2" indent="-158266" defTabSz="633062">
              <a:lnSpc>
                <a:spcPct val="90000"/>
              </a:lnSpc>
              <a:spcBef>
                <a:spcPts val="347"/>
              </a:spcBef>
              <a:buClr>
                <a:srgbClr val="FFFFFF"/>
              </a:buClr>
              <a:buSzPct val="70000"/>
              <a:buFont typeface="Wingdings" charset="2"/>
              <a:buChar char=""/>
              <a:tabLst>
                <a:tab pos="308838" algn="l"/>
                <a:tab pos="619874" algn="l"/>
                <a:tab pos="930909" algn="l"/>
                <a:tab pos="1241945" algn="l"/>
                <a:tab pos="1552981" algn="l"/>
                <a:tab pos="1864016" algn="l"/>
                <a:tab pos="2175052" algn="l"/>
                <a:tab pos="2486087" algn="l"/>
                <a:tab pos="2797124" algn="l"/>
                <a:tab pos="3108158" algn="l"/>
                <a:tab pos="3419195" algn="l"/>
                <a:tab pos="3730230" algn="l"/>
                <a:tab pos="4041266" algn="l"/>
                <a:tab pos="4352301" algn="l"/>
                <a:tab pos="4664436" algn="l"/>
                <a:tab pos="4974373" algn="l"/>
                <a:tab pos="5285408" algn="l"/>
                <a:tab pos="5596444" algn="l"/>
                <a:tab pos="5907480" algn="l"/>
                <a:tab pos="6218515" algn="l"/>
              </a:tabLst>
              <a:defRPr/>
            </a:pPr>
            <a:r>
              <a:rPr lang="en-GB" sz="2000" dirty="0">
                <a:solidFill>
                  <a:srgbClr val="FFFF00"/>
                </a:solidFill>
              </a:rPr>
              <a:t>Perforation?</a:t>
            </a:r>
          </a:p>
          <a:p>
            <a:pPr marL="791327" lvl="2" indent="-158266" defTabSz="633062">
              <a:lnSpc>
                <a:spcPct val="90000"/>
              </a:lnSpc>
              <a:spcBef>
                <a:spcPts val="347"/>
              </a:spcBef>
              <a:buClr>
                <a:srgbClr val="FFFFFF"/>
              </a:buClr>
              <a:buSzPct val="70000"/>
              <a:buFont typeface="Wingdings" charset="2"/>
              <a:buChar char=""/>
              <a:tabLst>
                <a:tab pos="308838" algn="l"/>
                <a:tab pos="619874" algn="l"/>
                <a:tab pos="930909" algn="l"/>
                <a:tab pos="1241945" algn="l"/>
                <a:tab pos="1552981" algn="l"/>
                <a:tab pos="1864016" algn="l"/>
                <a:tab pos="2175052" algn="l"/>
                <a:tab pos="2486087" algn="l"/>
                <a:tab pos="2797124" algn="l"/>
                <a:tab pos="3108158" algn="l"/>
                <a:tab pos="3419195" algn="l"/>
                <a:tab pos="3730230" algn="l"/>
                <a:tab pos="4041266" algn="l"/>
                <a:tab pos="4352301" algn="l"/>
                <a:tab pos="4664436" algn="l"/>
                <a:tab pos="4974373" algn="l"/>
                <a:tab pos="5285408" algn="l"/>
                <a:tab pos="5596444" algn="l"/>
                <a:tab pos="5907480" algn="l"/>
                <a:tab pos="6218515" algn="l"/>
              </a:tabLst>
              <a:defRPr/>
            </a:pPr>
            <a:r>
              <a:rPr lang="en-GB" sz="2000" dirty="0" err="1">
                <a:solidFill>
                  <a:srgbClr val="FFFF00"/>
                </a:solidFill>
              </a:rPr>
              <a:t>Etc</a:t>
            </a:r>
            <a:r>
              <a:rPr lang="en-GB" sz="2000" dirty="0">
                <a:solidFill>
                  <a:srgbClr val="FFFF00"/>
                </a:solidFill>
              </a:rPr>
              <a:t>?</a:t>
            </a:r>
          </a:p>
          <a:p>
            <a:pPr marL="791327" lvl="2" indent="-158266" defTabSz="633062">
              <a:lnSpc>
                <a:spcPct val="90000"/>
              </a:lnSpc>
              <a:spcBef>
                <a:spcPts val="347"/>
              </a:spcBef>
              <a:buClr>
                <a:srgbClr val="FFFFFF"/>
              </a:buClr>
              <a:buSzPct val="70000"/>
              <a:tabLst>
                <a:tab pos="308838" algn="l"/>
                <a:tab pos="619874" algn="l"/>
                <a:tab pos="930909" algn="l"/>
                <a:tab pos="1241945" algn="l"/>
                <a:tab pos="1552981" algn="l"/>
                <a:tab pos="1864016" algn="l"/>
                <a:tab pos="2175052" algn="l"/>
                <a:tab pos="2486087" algn="l"/>
                <a:tab pos="2797124" algn="l"/>
                <a:tab pos="3108158" algn="l"/>
                <a:tab pos="3419195" algn="l"/>
                <a:tab pos="3730230" algn="l"/>
                <a:tab pos="4041266" algn="l"/>
                <a:tab pos="4352301" algn="l"/>
                <a:tab pos="4664436" algn="l"/>
                <a:tab pos="4974373" algn="l"/>
                <a:tab pos="5285408" algn="l"/>
                <a:tab pos="5596444" algn="l"/>
                <a:tab pos="5907480" algn="l"/>
                <a:tab pos="6218515" algn="l"/>
              </a:tabLst>
              <a:defRPr/>
            </a:pPr>
            <a:endParaRPr lang="en-GB" sz="2000" dirty="0">
              <a:solidFill>
                <a:srgbClr val="FFFF00"/>
              </a:solidFill>
            </a:endParaRPr>
          </a:p>
          <a:p>
            <a:pPr marL="791327" lvl="2" indent="-158266" defTabSz="633062">
              <a:lnSpc>
                <a:spcPct val="90000"/>
              </a:lnSpc>
              <a:spcBef>
                <a:spcPts val="347"/>
              </a:spcBef>
              <a:buClr>
                <a:srgbClr val="FFFFFF"/>
              </a:buClr>
              <a:buSzPct val="70000"/>
              <a:tabLst>
                <a:tab pos="308838" algn="l"/>
                <a:tab pos="619874" algn="l"/>
                <a:tab pos="930909" algn="l"/>
                <a:tab pos="1241945" algn="l"/>
                <a:tab pos="1552981" algn="l"/>
                <a:tab pos="1864016" algn="l"/>
                <a:tab pos="2175052" algn="l"/>
                <a:tab pos="2486087" algn="l"/>
                <a:tab pos="2797124" algn="l"/>
                <a:tab pos="3108158" algn="l"/>
                <a:tab pos="3419195" algn="l"/>
                <a:tab pos="3730230" algn="l"/>
                <a:tab pos="4041266" algn="l"/>
                <a:tab pos="4352301" algn="l"/>
                <a:tab pos="4664436" algn="l"/>
                <a:tab pos="4974373" algn="l"/>
                <a:tab pos="5285408" algn="l"/>
                <a:tab pos="5596444" algn="l"/>
                <a:tab pos="5907480" algn="l"/>
                <a:tab pos="6218515" algn="l"/>
              </a:tabLst>
              <a:defRPr/>
            </a:pPr>
            <a:endParaRPr lang="en-GB" sz="2000" dirty="0">
              <a:solidFill>
                <a:srgbClr val="FFFF00"/>
              </a:solidFill>
            </a:endParaRPr>
          </a:p>
          <a:p>
            <a:pPr marL="233002" indent="-233002" defTabSz="633062">
              <a:lnSpc>
                <a:spcPct val="90000"/>
              </a:lnSpc>
              <a:spcBef>
                <a:spcPts val="485"/>
              </a:spcBef>
              <a:buClr>
                <a:srgbClr val="FFFFFF"/>
              </a:buClr>
              <a:buSzPct val="75000"/>
              <a:buFont typeface="Wingdings" charset="2"/>
              <a:buChar char=""/>
              <a:tabLst>
                <a:tab pos="308838" algn="l"/>
                <a:tab pos="619874" algn="l"/>
                <a:tab pos="930909" algn="l"/>
                <a:tab pos="1241945" algn="l"/>
                <a:tab pos="1552981" algn="l"/>
                <a:tab pos="1864016" algn="l"/>
                <a:tab pos="2175052" algn="l"/>
                <a:tab pos="2486087" algn="l"/>
                <a:tab pos="2797124" algn="l"/>
                <a:tab pos="3108158" algn="l"/>
                <a:tab pos="3419195" algn="l"/>
                <a:tab pos="3730230" algn="l"/>
                <a:tab pos="4041266" algn="l"/>
                <a:tab pos="4352301" algn="l"/>
                <a:tab pos="4664436" algn="l"/>
                <a:tab pos="4974373" algn="l"/>
                <a:tab pos="5285408" algn="l"/>
                <a:tab pos="5596444" algn="l"/>
                <a:tab pos="5907480" algn="l"/>
                <a:tab pos="6218515" algn="l"/>
              </a:tabLst>
              <a:defRPr/>
            </a:pPr>
            <a:r>
              <a:rPr lang="en-GB" sz="3200" dirty="0">
                <a:solidFill>
                  <a:srgbClr val="FFFF00"/>
                </a:solidFill>
                <a:cs typeface="Times New Roman" pitchFamily="16" charset="0"/>
              </a:rPr>
              <a:t>What is it not?</a:t>
            </a:r>
          </a:p>
          <a:p>
            <a:pPr marL="509966" lvl="1" indent="-193436" defTabSz="633062">
              <a:lnSpc>
                <a:spcPct val="90000"/>
              </a:lnSpc>
              <a:spcBef>
                <a:spcPts val="347"/>
              </a:spcBef>
              <a:buClr>
                <a:srgbClr val="FFFFFF"/>
              </a:buClr>
              <a:buSzPct val="85000"/>
              <a:buFont typeface="Wingdings" charset="2"/>
              <a:buChar char=""/>
              <a:tabLst>
                <a:tab pos="308838" algn="l"/>
                <a:tab pos="619874" algn="l"/>
                <a:tab pos="930909" algn="l"/>
                <a:tab pos="1241945" algn="l"/>
                <a:tab pos="1552981" algn="l"/>
                <a:tab pos="1864016" algn="l"/>
                <a:tab pos="2175052" algn="l"/>
                <a:tab pos="2486087" algn="l"/>
                <a:tab pos="2797124" algn="l"/>
                <a:tab pos="3108158" algn="l"/>
                <a:tab pos="3419195" algn="l"/>
                <a:tab pos="3730230" algn="l"/>
                <a:tab pos="4041266" algn="l"/>
                <a:tab pos="4352301" algn="l"/>
                <a:tab pos="4664436" algn="l"/>
                <a:tab pos="4974373" algn="l"/>
                <a:tab pos="5285408" algn="l"/>
                <a:tab pos="5596444" algn="l"/>
                <a:tab pos="5907480" algn="l"/>
                <a:tab pos="6218515" algn="l"/>
              </a:tabLst>
              <a:defRPr/>
            </a:pPr>
            <a:r>
              <a:rPr lang="en-GB" sz="2000" dirty="0">
                <a:solidFill>
                  <a:srgbClr val="FFFF00"/>
                </a:solidFill>
                <a:cs typeface="Times New Roman" pitchFamily="16" charset="0"/>
              </a:rPr>
              <a:t>Reservoir enhancement like steam drive or water flooding</a:t>
            </a:r>
          </a:p>
          <a:p>
            <a:pPr marL="509966" lvl="1" indent="-193436" defTabSz="633062">
              <a:lnSpc>
                <a:spcPct val="90000"/>
              </a:lnSpc>
              <a:spcBef>
                <a:spcPts val="347"/>
              </a:spcBef>
              <a:buClr>
                <a:srgbClr val="FFFFFF"/>
              </a:buClr>
              <a:buSzPct val="85000"/>
              <a:buFont typeface="Wingdings" charset="2"/>
              <a:buChar char=""/>
              <a:tabLst>
                <a:tab pos="308838" algn="l"/>
                <a:tab pos="619874" algn="l"/>
                <a:tab pos="930909" algn="l"/>
                <a:tab pos="1241945" algn="l"/>
                <a:tab pos="1552981" algn="l"/>
                <a:tab pos="1864016" algn="l"/>
                <a:tab pos="2175052" algn="l"/>
                <a:tab pos="2486087" algn="l"/>
                <a:tab pos="2797124" algn="l"/>
                <a:tab pos="3108158" algn="l"/>
                <a:tab pos="3419195" algn="l"/>
                <a:tab pos="3730230" algn="l"/>
                <a:tab pos="4041266" algn="l"/>
                <a:tab pos="4352301" algn="l"/>
                <a:tab pos="4664436" algn="l"/>
                <a:tab pos="4974373" algn="l"/>
                <a:tab pos="5285408" algn="l"/>
                <a:tab pos="5596444" algn="l"/>
                <a:tab pos="5907480" algn="l"/>
                <a:tab pos="6218515" algn="l"/>
              </a:tabLst>
              <a:defRPr/>
            </a:pPr>
            <a:r>
              <a:rPr lang="en-GB" sz="2000" dirty="0">
                <a:solidFill>
                  <a:srgbClr val="FFFF00"/>
                </a:solidFill>
                <a:cs typeface="Times New Roman" pitchFamily="16" charset="0"/>
              </a:rPr>
              <a:t>Removal of scale, wax, etc. from the tubing</a:t>
            </a:r>
          </a:p>
          <a:p>
            <a:pPr marL="509966" lvl="1" indent="-193436" defTabSz="633062">
              <a:lnSpc>
                <a:spcPct val="90000"/>
              </a:lnSpc>
              <a:spcBef>
                <a:spcPts val="347"/>
              </a:spcBef>
              <a:buClr>
                <a:srgbClr val="FFFFFF"/>
              </a:buClr>
              <a:buSzPct val="85000"/>
              <a:tabLst>
                <a:tab pos="308838" algn="l"/>
                <a:tab pos="619874" algn="l"/>
                <a:tab pos="930909" algn="l"/>
                <a:tab pos="1241945" algn="l"/>
                <a:tab pos="1552981" algn="l"/>
                <a:tab pos="1864016" algn="l"/>
                <a:tab pos="2175052" algn="l"/>
                <a:tab pos="2486087" algn="l"/>
                <a:tab pos="2797124" algn="l"/>
                <a:tab pos="3108158" algn="l"/>
                <a:tab pos="3419195" algn="l"/>
                <a:tab pos="3730230" algn="l"/>
                <a:tab pos="4041266" algn="l"/>
                <a:tab pos="4352301" algn="l"/>
                <a:tab pos="4664436" algn="l"/>
                <a:tab pos="4974373" algn="l"/>
                <a:tab pos="5285408" algn="l"/>
                <a:tab pos="5596444" algn="l"/>
                <a:tab pos="5907480" algn="l"/>
                <a:tab pos="6218515" algn="l"/>
              </a:tabLst>
              <a:defRPr/>
            </a:pPr>
            <a:endParaRPr lang="en-GB" sz="2000" dirty="0">
              <a:solidFill>
                <a:srgbClr val="FFFF00"/>
              </a:solidFill>
              <a:cs typeface="Times New Roman" pitchFamily="16" charset="0"/>
            </a:endParaRPr>
          </a:p>
        </p:txBody>
      </p:sp>
      <p:sp>
        <p:nvSpPr>
          <p:cNvPr id="2" name="Tijdelijke aanduiding voor datum 1"/>
          <p:cNvSpPr>
            <a:spLocks noGrp="1"/>
          </p:cNvSpPr>
          <p:nvPr>
            <p:ph type="dt" sz="half" idx="10"/>
          </p:nvPr>
        </p:nvSpPr>
        <p:spPr/>
        <p:txBody>
          <a:bodyPr/>
          <a:lstStyle/>
          <a:p>
            <a:fld id="{DFDA06D6-84CF-49DA-BF54-BFA0536B7E00}" type="datetime1">
              <a:rPr lang="en-US" smtClean="0"/>
              <a:pPr/>
              <a:t>24-02-2015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38650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372792" y="3839551"/>
            <a:ext cx="5249748" cy="1507067"/>
          </a:xfrm>
        </p:spPr>
        <p:txBody>
          <a:bodyPr/>
          <a:lstStyle/>
          <a:p>
            <a:r>
              <a:rPr lang="nl-NL" dirty="0" err="1" smtClean="0"/>
              <a:t>Doublets</a:t>
            </a:r>
            <a:r>
              <a:rPr lang="nl-NL" dirty="0" smtClean="0"/>
              <a:t>, Triplets</a:t>
            </a:r>
            <a:endParaRPr lang="en-US" dirty="0"/>
          </a:p>
        </p:txBody>
      </p:sp>
      <p:sp>
        <p:nvSpPr>
          <p:cNvPr id="4" name="Tijdelijke aanduiding voor inhoud 3"/>
          <p:cNvSpPr>
            <a:spLocks noGrp="1"/>
          </p:cNvSpPr>
          <p:nvPr>
            <p:ph sz="half" idx="2"/>
          </p:nvPr>
        </p:nvSpPr>
        <p:spPr/>
        <p:txBody>
          <a:bodyPr/>
          <a:lstStyle/>
          <a:p>
            <a:endParaRPr lang="en-US" dirty="0"/>
          </a:p>
        </p:txBody>
      </p:sp>
      <p:sp>
        <p:nvSpPr>
          <p:cNvPr id="5" name="Tijdelijke aanduiding voor datum 4"/>
          <p:cNvSpPr>
            <a:spLocks noGrp="1"/>
          </p:cNvSpPr>
          <p:nvPr>
            <p:ph type="dt" sz="half" idx="10"/>
          </p:nvPr>
        </p:nvSpPr>
        <p:spPr/>
        <p:txBody>
          <a:bodyPr/>
          <a:lstStyle/>
          <a:p>
            <a:fld id="{42CF78AE-4FA3-48C1-9C0B-F74003EACB4D}" type="datetime1">
              <a:rPr lang="en-US" smtClean="0"/>
              <a:pPr/>
              <a:t>24-02-2015</a:t>
            </a:fld>
            <a:endParaRPr lang="en-US"/>
          </a:p>
        </p:txBody>
      </p:sp>
      <p:sp>
        <p:nvSpPr>
          <p:cNvPr id="6" name="Tijdelijke aanduiding voor dianummer 5"/>
          <p:cNvSpPr>
            <a:spLocks noGrp="1"/>
          </p:cNvSpPr>
          <p:nvPr>
            <p:ph type="sldNum" sz="quarter" idx="12"/>
          </p:nvPr>
        </p:nvSpPr>
        <p:spPr/>
        <p:txBody>
          <a:bodyPr/>
          <a:lstStyle/>
          <a:p>
            <a:fld id="{D5F176DB-5BE7-4658-A172-7CE8068A7787}" type="slidenum">
              <a:rPr lang="en-US" smtClean="0"/>
              <a:pPr/>
              <a:t>30</a:t>
            </a:fld>
            <a:endParaRPr lang="en-US"/>
          </a:p>
        </p:txBody>
      </p:sp>
      <p:pic>
        <p:nvPicPr>
          <p:cNvPr id="7"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582" y="545120"/>
            <a:ext cx="5378610" cy="33585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nvGrpSpPr>
          <p:cNvPr id="22" name="Groep 21"/>
          <p:cNvGrpSpPr/>
          <p:nvPr/>
        </p:nvGrpSpPr>
        <p:grpSpPr>
          <a:xfrm>
            <a:off x="3432517" y="179158"/>
            <a:ext cx="7748538" cy="4090455"/>
            <a:chOff x="3756074" y="396876"/>
            <a:chExt cx="7748538" cy="4090455"/>
          </a:xfrm>
        </p:grpSpPr>
        <p:grpSp>
          <p:nvGrpSpPr>
            <p:cNvPr id="13" name="Groep 12"/>
            <p:cNvGrpSpPr/>
            <p:nvPr/>
          </p:nvGrpSpPr>
          <p:grpSpPr>
            <a:xfrm>
              <a:off x="5974185" y="396876"/>
              <a:ext cx="5530427" cy="2909032"/>
              <a:chOff x="61601" y="2286000"/>
              <a:chExt cx="8742452" cy="3962400"/>
            </a:xfrm>
          </p:grpSpPr>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7402" b="10081"/>
              <a:stretch/>
            </p:blipFill>
            <p:spPr bwMode="auto">
              <a:xfrm>
                <a:off x="61601" y="2286000"/>
                <a:ext cx="8742452" cy="3962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0022" t="30735" r="44125" b="22438"/>
              <a:stretch/>
            </p:blipFill>
            <p:spPr bwMode="auto">
              <a:xfrm>
                <a:off x="5383092" y="3517420"/>
                <a:ext cx="799801" cy="147655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0022" t="30735" r="44125" b="22438"/>
              <a:stretch/>
            </p:blipFill>
            <p:spPr bwMode="auto">
              <a:xfrm>
                <a:off x="6201584" y="3758241"/>
                <a:ext cx="507761" cy="93740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0022" t="30735" r="44125" b="22438"/>
              <a:stretch/>
            </p:blipFill>
            <p:spPr bwMode="auto">
              <a:xfrm>
                <a:off x="6743544" y="4000500"/>
                <a:ext cx="288925" cy="533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sp>
          <p:nvSpPr>
            <p:cNvPr id="18" name="Ovaal 17"/>
            <p:cNvSpPr/>
            <p:nvPr/>
          </p:nvSpPr>
          <p:spPr>
            <a:xfrm>
              <a:off x="3756074" y="3319974"/>
              <a:ext cx="1758461" cy="1167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Rechte verbindingslijn met pijl 19"/>
            <p:cNvCxnSpPr/>
            <p:nvPr/>
          </p:nvCxnSpPr>
          <p:spPr>
            <a:xfrm flipV="1">
              <a:off x="5148775" y="2384962"/>
              <a:ext cx="1842868" cy="1107211"/>
            </a:xfrm>
            <a:prstGeom prst="straightConnector1">
              <a:avLst/>
            </a:prstGeom>
            <a:ln w="381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kstvak 2"/>
          <p:cNvSpPr txBox="1"/>
          <p:nvPr/>
        </p:nvSpPr>
        <p:spPr>
          <a:xfrm>
            <a:off x="231820" y="5731099"/>
            <a:ext cx="5390720" cy="707886"/>
          </a:xfrm>
          <a:prstGeom prst="rect">
            <a:avLst/>
          </a:prstGeom>
          <a:noFill/>
        </p:spPr>
        <p:txBody>
          <a:bodyPr wrap="square" rtlCol="0">
            <a:spAutoFit/>
          </a:bodyPr>
          <a:lstStyle/>
          <a:p>
            <a:r>
              <a:rPr lang="nl-NL" sz="2000" dirty="0" err="1" smtClean="0"/>
              <a:t>SoDM</a:t>
            </a:r>
            <a:r>
              <a:rPr lang="nl-NL" sz="2000" dirty="0" smtClean="0"/>
              <a:t> </a:t>
            </a:r>
            <a:r>
              <a:rPr lang="nl-NL" sz="2000" dirty="0" err="1" smtClean="0"/>
              <a:t>rule</a:t>
            </a:r>
            <a:r>
              <a:rPr lang="nl-NL" sz="2000" dirty="0" smtClean="0"/>
              <a:t> does in </a:t>
            </a:r>
            <a:r>
              <a:rPr lang="nl-NL" sz="2000" dirty="0" err="1" smtClean="0"/>
              <a:t>general</a:t>
            </a:r>
            <a:r>
              <a:rPr lang="nl-NL" sz="2000" dirty="0" smtClean="0"/>
              <a:t> </a:t>
            </a:r>
            <a:r>
              <a:rPr lang="nl-NL" sz="2000" dirty="0" err="1" smtClean="0"/>
              <a:t>not</a:t>
            </a:r>
            <a:r>
              <a:rPr lang="nl-NL" sz="2000" dirty="0" smtClean="0"/>
              <a:t> </a:t>
            </a:r>
            <a:r>
              <a:rPr lang="nl-NL" sz="2000" dirty="0" err="1" smtClean="0"/>
              <a:t>apply</a:t>
            </a:r>
            <a:r>
              <a:rPr lang="nl-NL" sz="2000" dirty="0" smtClean="0"/>
              <a:t> </a:t>
            </a:r>
            <a:r>
              <a:rPr lang="nl-NL" sz="2000" dirty="0" err="1" smtClean="0"/>
              <a:t>for</a:t>
            </a:r>
            <a:r>
              <a:rPr lang="nl-NL" sz="2000" dirty="0" smtClean="0"/>
              <a:t> </a:t>
            </a:r>
            <a:r>
              <a:rPr lang="nl-NL" sz="2000" dirty="0" err="1" smtClean="0"/>
              <a:t>dedicated</a:t>
            </a:r>
            <a:r>
              <a:rPr lang="nl-NL" sz="2000" dirty="0" smtClean="0"/>
              <a:t> </a:t>
            </a:r>
            <a:r>
              <a:rPr lang="nl-NL" sz="2000" dirty="0" err="1" smtClean="0"/>
              <a:t>fracture</a:t>
            </a:r>
            <a:r>
              <a:rPr lang="nl-NL" sz="2000" dirty="0" smtClean="0"/>
              <a:t> </a:t>
            </a:r>
            <a:r>
              <a:rPr lang="nl-NL" sz="2000" dirty="0" err="1" smtClean="0"/>
              <a:t>treatments</a:t>
            </a:r>
            <a:endParaRPr lang="en-US" sz="2000" dirty="0"/>
          </a:p>
        </p:txBody>
      </p:sp>
      <p:grpSp>
        <p:nvGrpSpPr>
          <p:cNvPr id="9" name="Groep 8"/>
          <p:cNvGrpSpPr/>
          <p:nvPr/>
        </p:nvGrpSpPr>
        <p:grpSpPr>
          <a:xfrm>
            <a:off x="5649767" y="3290371"/>
            <a:ext cx="5531288" cy="3264249"/>
            <a:chOff x="5649767" y="3290371"/>
            <a:chExt cx="5531288" cy="3264249"/>
          </a:xfrm>
        </p:grpSpPr>
        <p:grpSp>
          <p:nvGrpSpPr>
            <p:cNvPr id="30" name="Groep 29"/>
            <p:cNvGrpSpPr/>
            <p:nvPr/>
          </p:nvGrpSpPr>
          <p:grpSpPr>
            <a:xfrm>
              <a:off x="5649767" y="3290371"/>
              <a:ext cx="5531288" cy="3264249"/>
              <a:chOff x="5649767" y="3290371"/>
              <a:chExt cx="5531288" cy="3264249"/>
            </a:xfrm>
          </p:grpSpPr>
          <p:pic>
            <p:nvPicPr>
              <p:cNvPr id="23" name="Afbeelding 22"/>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49767" y="3290371"/>
                <a:ext cx="5531288" cy="3246954"/>
              </a:xfrm>
              <a:prstGeom prst="rect">
                <a:avLst/>
              </a:prstGeom>
              <a:noFill/>
              <a:ln>
                <a:noFill/>
              </a:ln>
            </p:spPr>
          </p:pic>
          <p:sp>
            <p:nvSpPr>
              <p:cNvPr id="24" name="Ovaal 23"/>
              <p:cNvSpPr/>
              <p:nvPr/>
            </p:nvSpPr>
            <p:spPr>
              <a:xfrm rot="-2220000">
                <a:off x="7461311" y="4058535"/>
                <a:ext cx="104681" cy="2297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al 24"/>
              <p:cNvSpPr/>
              <p:nvPr/>
            </p:nvSpPr>
            <p:spPr>
              <a:xfrm rot="-2220000">
                <a:off x="8427418" y="3518115"/>
                <a:ext cx="70838" cy="23079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al 25"/>
              <p:cNvSpPr/>
              <p:nvPr/>
            </p:nvSpPr>
            <p:spPr>
              <a:xfrm rot="-2220000">
                <a:off x="7791650" y="3903023"/>
                <a:ext cx="104681" cy="2297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al 26"/>
              <p:cNvSpPr/>
              <p:nvPr/>
            </p:nvSpPr>
            <p:spPr>
              <a:xfrm rot="-2220000">
                <a:off x="8145038" y="3771665"/>
                <a:ext cx="104681" cy="2297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al 27"/>
              <p:cNvSpPr/>
              <p:nvPr/>
            </p:nvSpPr>
            <p:spPr>
              <a:xfrm rot="-2220000">
                <a:off x="7130968" y="4256722"/>
                <a:ext cx="104681" cy="2297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al 28"/>
              <p:cNvSpPr/>
              <p:nvPr/>
            </p:nvSpPr>
            <p:spPr>
              <a:xfrm rot="-2220000">
                <a:off x="6899996" y="4706760"/>
                <a:ext cx="56193" cy="17227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hthoek 7"/>
            <p:cNvSpPr/>
            <p:nvPr/>
          </p:nvSpPr>
          <p:spPr>
            <a:xfrm>
              <a:off x="7110734" y="3348507"/>
              <a:ext cx="2651452" cy="2318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689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Soultz</a:t>
            </a:r>
            <a:r>
              <a:rPr lang="nl-NL" dirty="0" smtClean="0"/>
              <a:t> EGS project</a:t>
            </a:r>
            <a:endParaRPr lang="en-US" dirty="0"/>
          </a:p>
        </p:txBody>
      </p:sp>
      <p:sp>
        <p:nvSpPr>
          <p:cNvPr id="11" name="Tijdelijke aanduiding voor inhoud 10"/>
          <p:cNvSpPr>
            <a:spLocks noGrp="1"/>
          </p:cNvSpPr>
          <p:nvPr>
            <p:ph sz="half" idx="2"/>
          </p:nvPr>
        </p:nvSpPr>
        <p:spPr/>
        <p:txBody>
          <a:bodyPr>
            <a:normAutofit/>
          </a:bodyPr>
          <a:lstStyle/>
          <a:p>
            <a:r>
              <a:rPr lang="nl-NL" sz="2800" dirty="0" smtClean="0">
                <a:solidFill>
                  <a:srgbClr val="FFFF00"/>
                </a:solidFill>
              </a:rPr>
              <a:t>Issues</a:t>
            </a:r>
          </a:p>
          <a:p>
            <a:pPr lvl="1"/>
            <a:r>
              <a:rPr lang="nl-NL" sz="2400" dirty="0" err="1" smtClean="0">
                <a:solidFill>
                  <a:srgbClr val="FFFF00"/>
                </a:solidFill>
              </a:rPr>
              <a:t>Scaling</a:t>
            </a:r>
            <a:endParaRPr lang="en-US" sz="2400" dirty="0" smtClean="0">
              <a:solidFill>
                <a:srgbClr val="FFFF00"/>
              </a:solidFill>
            </a:endParaRPr>
          </a:p>
          <a:p>
            <a:pPr lvl="1"/>
            <a:r>
              <a:rPr lang="nl-NL" sz="2400" dirty="0" err="1" smtClean="0">
                <a:solidFill>
                  <a:srgbClr val="FFFF00"/>
                </a:solidFill>
              </a:rPr>
              <a:t>Seismic</a:t>
            </a:r>
            <a:r>
              <a:rPr lang="nl-NL" sz="2400" dirty="0" smtClean="0">
                <a:solidFill>
                  <a:srgbClr val="FFFF00"/>
                </a:solidFill>
              </a:rPr>
              <a:t> events</a:t>
            </a:r>
          </a:p>
          <a:p>
            <a:pPr lvl="1"/>
            <a:r>
              <a:rPr lang="nl-NL" sz="2400" dirty="0" err="1" smtClean="0">
                <a:solidFill>
                  <a:srgbClr val="FFFF00"/>
                </a:solidFill>
              </a:rPr>
              <a:t>Radioactivity</a:t>
            </a:r>
            <a:endParaRPr lang="nl-NL" sz="2400" dirty="0" smtClean="0">
              <a:solidFill>
                <a:srgbClr val="FFFF00"/>
              </a:solidFill>
            </a:endParaRPr>
          </a:p>
        </p:txBody>
      </p:sp>
      <p:sp>
        <p:nvSpPr>
          <p:cNvPr id="4" name="Tijdelijke aanduiding voor datum 3"/>
          <p:cNvSpPr>
            <a:spLocks noGrp="1"/>
          </p:cNvSpPr>
          <p:nvPr>
            <p:ph type="dt" sz="half" idx="10"/>
          </p:nvPr>
        </p:nvSpPr>
        <p:spPr/>
        <p:txBody>
          <a:bodyPr/>
          <a:lstStyle/>
          <a:p>
            <a:fld id="{F35BEAA2-B920-4DCE-9DB5-7CC2DDF52E12}" type="datetime1">
              <a:rPr lang="en-US" smtClean="0"/>
              <a:pPr/>
              <a:t>24-02-2015</a:t>
            </a:fld>
            <a:endParaRPr lang="en-US"/>
          </a:p>
        </p:txBody>
      </p:sp>
      <p:sp>
        <p:nvSpPr>
          <p:cNvPr id="5" name="Tijdelijke aanduiding voor dianummer 4"/>
          <p:cNvSpPr>
            <a:spLocks noGrp="1"/>
          </p:cNvSpPr>
          <p:nvPr>
            <p:ph type="sldNum" sz="quarter" idx="12"/>
          </p:nvPr>
        </p:nvSpPr>
        <p:spPr/>
        <p:txBody>
          <a:bodyPr/>
          <a:lstStyle/>
          <a:p>
            <a:fld id="{D5F176DB-5BE7-4658-A172-7CE8068A7787}" type="slidenum">
              <a:rPr lang="en-US" smtClean="0"/>
              <a:pPr/>
              <a:t>31</a:t>
            </a:fld>
            <a:endParaRPr lang="en-US"/>
          </a:p>
        </p:txBody>
      </p:sp>
      <p:pic>
        <p:nvPicPr>
          <p:cNvPr id="14" name="Tijdelijke aanduiding voor inhoud 6"/>
          <p:cNvPicPr>
            <a:picLocks noGrp="1" noChangeAspect="1"/>
          </p:cNvPicPr>
          <p:nvPr>
            <p:ph sz="half" idx="1"/>
          </p:nvPr>
        </p:nvPicPr>
        <p:blipFill>
          <a:blip r:embed="rId2"/>
          <a:stretch>
            <a:fillRect/>
          </a:stretch>
        </p:blipFill>
        <p:spPr>
          <a:xfrm>
            <a:off x="743015" y="685800"/>
            <a:ext cx="4819520" cy="361473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7664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259210" y="5030258"/>
            <a:ext cx="8534400" cy="1507067"/>
          </a:xfrm>
        </p:spPr>
        <p:txBody>
          <a:bodyPr/>
          <a:lstStyle/>
          <a:p>
            <a:r>
              <a:rPr lang="nl-NL" dirty="0" err="1" smtClean="0"/>
              <a:t>Soultz</a:t>
            </a:r>
            <a:r>
              <a:rPr lang="nl-NL" dirty="0" smtClean="0"/>
              <a:t> </a:t>
            </a:r>
            <a:r>
              <a:rPr lang="nl-NL" dirty="0" err="1" smtClean="0"/>
              <a:t>stimulations</a:t>
            </a:r>
            <a:r>
              <a:rPr lang="nl-NL" dirty="0" smtClean="0"/>
              <a:t>  </a:t>
            </a:r>
            <a:r>
              <a:rPr lang="nl-NL" sz="2400" dirty="0" smtClean="0"/>
              <a:t>1991 - 2007</a:t>
            </a:r>
            <a:endParaRPr lang="en-US" dirty="0"/>
          </a:p>
        </p:txBody>
      </p:sp>
      <p:sp>
        <p:nvSpPr>
          <p:cNvPr id="3" name="Tijdelijke aanduiding voor inhoud 2"/>
          <p:cNvSpPr>
            <a:spLocks noGrp="1"/>
          </p:cNvSpPr>
          <p:nvPr>
            <p:ph sz="half" idx="1"/>
          </p:nvPr>
        </p:nvSpPr>
        <p:spPr>
          <a:xfrm>
            <a:off x="400875" y="382908"/>
            <a:ext cx="7609783" cy="4221051"/>
          </a:xfrm>
        </p:spPr>
        <p:txBody>
          <a:bodyPr>
            <a:noAutofit/>
          </a:bodyPr>
          <a:lstStyle/>
          <a:p>
            <a:r>
              <a:rPr lang="en-US" sz="1800" b="1" i="1" dirty="0">
                <a:solidFill>
                  <a:srgbClr val="FFFF00"/>
                </a:solidFill>
              </a:rPr>
              <a:t>Creation of the 2 well </a:t>
            </a:r>
            <a:r>
              <a:rPr lang="en-US" sz="1800" b="1" i="1" dirty="0" smtClean="0">
                <a:solidFill>
                  <a:srgbClr val="FFFF00"/>
                </a:solidFill>
              </a:rPr>
              <a:t>system GPK1/GPK2 </a:t>
            </a:r>
            <a:r>
              <a:rPr lang="en-US" sz="1800" b="1" i="1" dirty="0">
                <a:solidFill>
                  <a:srgbClr val="FFFF00"/>
                </a:solidFill>
              </a:rPr>
              <a:t>at 3600 </a:t>
            </a:r>
            <a:r>
              <a:rPr lang="en-US" sz="1800" b="1" i="1" dirty="0" smtClean="0">
                <a:solidFill>
                  <a:srgbClr val="FFFF00"/>
                </a:solidFill>
              </a:rPr>
              <a:t>m (1991 – 1998)</a:t>
            </a:r>
            <a:endParaRPr lang="en-US" sz="1800" b="1" i="1" dirty="0">
              <a:solidFill>
                <a:srgbClr val="FFFF00"/>
              </a:solidFill>
            </a:endParaRPr>
          </a:p>
          <a:p>
            <a:r>
              <a:rPr lang="en-US" sz="1800" b="1" i="1" dirty="0">
                <a:solidFill>
                  <a:srgbClr val="FFFF00"/>
                </a:solidFill>
              </a:rPr>
              <a:t>Creation of the 3 well </a:t>
            </a:r>
            <a:r>
              <a:rPr lang="en-US" sz="1800" b="1" i="1" dirty="0" smtClean="0">
                <a:solidFill>
                  <a:srgbClr val="FFFF00"/>
                </a:solidFill>
              </a:rPr>
              <a:t>system GPK2/GPK3/GPK4 </a:t>
            </a:r>
            <a:r>
              <a:rPr lang="en-US" sz="1800" b="1" i="1" dirty="0">
                <a:solidFill>
                  <a:srgbClr val="FFFF00"/>
                </a:solidFill>
              </a:rPr>
              <a:t>at 5000 </a:t>
            </a:r>
            <a:r>
              <a:rPr lang="en-US" sz="1800" b="1" i="1" dirty="0" smtClean="0">
                <a:solidFill>
                  <a:srgbClr val="FFFF00"/>
                </a:solidFill>
              </a:rPr>
              <a:t>m (1999 – 2007)</a:t>
            </a:r>
            <a:endParaRPr lang="en-US" sz="1800" b="1" i="1" dirty="0">
              <a:solidFill>
                <a:srgbClr val="FFFF00"/>
              </a:solidFill>
            </a:endParaRPr>
          </a:p>
          <a:p>
            <a:r>
              <a:rPr lang="en-US" sz="1800" dirty="0">
                <a:solidFill>
                  <a:srgbClr val="FFFF00"/>
                </a:solidFill>
              </a:rPr>
              <a:t>Deepening of GPK1 at 3600 </a:t>
            </a:r>
            <a:r>
              <a:rPr lang="en-US" sz="1800" dirty="0" smtClean="0">
                <a:solidFill>
                  <a:srgbClr val="FFFF00"/>
                </a:solidFill>
              </a:rPr>
              <a:t>m and </a:t>
            </a:r>
            <a:r>
              <a:rPr lang="en-US" sz="1800" dirty="0">
                <a:solidFill>
                  <a:srgbClr val="FFFF00"/>
                </a:solidFill>
              </a:rPr>
              <a:t>stimulation</a:t>
            </a:r>
          </a:p>
          <a:p>
            <a:r>
              <a:rPr lang="en-US" sz="1800" dirty="0">
                <a:solidFill>
                  <a:srgbClr val="FFFF00"/>
                </a:solidFill>
              </a:rPr>
              <a:t>Deepening of GPK2 at 5080 m </a:t>
            </a:r>
            <a:r>
              <a:rPr lang="en-US" sz="1800" dirty="0" smtClean="0">
                <a:solidFill>
                  <a:srgbClr val="FFFF00"/>
                </a:solidFill>
              </a:rPr>
              <a:t>and stimulation</a:t>
            </a:r>
            <a:endParaRPr lang="en-US" sz="1800" dirty="0">
              <a:solidFill>
                <a:srgbClr val="FFFF00"/>
              </a:solidFill>
            </a:endParaRPr>
          </a:p>
          <a:p>
            <a:r>
              <a:rPr lang="en-US" sz="1800" dirty="0">
                <a:solidFill>
                  <a:srgbClr val="FFFF00"/>
                </a:solidFill>
              </a:rPr>
              <a:t>Drilling of GPK2 at 3880 m </a:t>
            </a:r>
            <a:r>
              <a:rPr lang="en-US" sz="1800" dirty="0" smtClean="0">
                <a:solidFill>
                  <a:srgbClr val="FFFF00"/>
                </a:solidFill>
              </a:rPr>
              <a:t>and stimulation</a:t>
            </a:r>
            <a:endParaRPr lang="en-US" sz="1800" dirty="0">
              <a:solidFill>
                <a:srgbClr val="FFFF00"/>
              </a:solidFill>
            </a:endParaRPr>
          </a:p>
          <a:p>
            <a:r>
              <a:rPr lang="en-US" sz="1800" dirty="0">
                <a:solidFill>
                  <a:srgbClr val="FFFF00"/>
                </a:solidFill>
              </a:rPr>
              <a:t>Drilling of GPK3 at 5100 m </a:t>
            </a:r>
            <a:r>
              <a:rPr lang="en-US" sz="1800" dirty="0" smtClean="0">
                <a:solidFill>
                  <a:srgbClr val="FFFF00"/>
                </a:solidFill>
              </a:rPr>
              <a:t>and stimulation</a:t>
            </a:r>
            <a:endParaRPr lang="en-US" sz="1800" dirty="0">
              <a:solidFill>
                <a:srgbClr val="FFFF00"/>
              </a:solidFill>
            </a:endParaRPr>
          </a:p>
          <a:p>
            <a:r>
              <a:rPr lang="en-US" sz="1800" dirty="0">
                <a:solidFill>
                  <a:srgbClr val="FFFF00"/>
                </a:solidFill>
              </a:rPr>
              <a:t>Circulation test between the </a:t>
            </a:r>
            <a:r>
              <a:rPr lang="en-US" sz="1800" dirty="0" smtClean="0">
                <a:solidFill>
                  <a:srgbClr val="FFFF00"/>
                </a:solidFill>
              </a:rPr>
              <a:t>2 wells </a:t>
            </a:r>
            <a:r>
              <a:rPr lang="en-US" sz="1800" dirty="0">
                <a:solidFill>
                  <a:srgbClr val="FFFF00"/>
                </a:solidFill>
              </a:rPr>
              <a:t>GPK1/GPK2 (</a:t>
            </a:r>
            <a:r>
              <a:rPr lang="en-US" sz="1800" dirty="0" smtClean="0">
                <a:solidFill>
                  <a:srgbClr val="FFFF00"/>
                </a:solidFill>
              </a:rPr>
              <a:t>4 months</a:t>
            </a:r>
            <a:r>
              <a:rPr lang="en-US" sz="1800" dirty="0">
                <a:solidFill>
                  <a:srgbClr val="FFFF00"/>
                </a:solidFill>
              </a:rPr>
              <a:t>)</a:t>
            </a:r>
          </a:p>
          <a:p>
            <a:r>
              <a:rPr lang="en-US" sz="1800" dirty="0">
                <a:solidFill>
                  <a:srgbClr val="FFFF00"/>
                </a:solidFill>
              </a:rPr>
              <a:t>Drilling of GPK4 at 5270 m </a:t>
            </a:r>
            <a:r>
              <a:rPr lang="en-US" sz="1800" dirty="0" smtClean="0">
                <a:solidFill>
                  <a:srgbClr val="FFFF00"/>
                </a:solidFill>
              </a:rPr>
              <a:t>and stimulation</a:t>
            </a:r>
            <a:endParaRPr lang="en-US" sz="1800" dirty="0">
              <a:solidFill>
                <a:srgbClr val="FFFF00"/>
              </a:solidFill>
            </a:endParaRPr>
          </a:p>
          <a:p>
            <a:r>
              <a:rPr lang="en-US" sz="1800" dirty="0">
                <a:solidFill>
                  <a:srgbClr val="FFFF00"/>
                </a:solidFill>
              </a:rPr>
              <a:t>Circulation test between 3 wells (</a:t>
            </a:r>
            <a:r>
              <a:rPr lang="en-US" sz="1800" dirty="0" smtClean="0">
                <a:solidFill>
                  <a:srgbClr val="FFFF00"/>
                </a:solidFill>
              </a:rPr>
              <a:t>5 months</a:t>
            </a:r>
            <a:r>
              <a:rPr lang="en-US" sz="1800" dirty="0">
                <a:solidFill>
                  <a:srgbClr val="FFFF00"/>
                </a:solidFill>
              </a:rPr>
              <a:t>)</a:t>
            </a:r>
          </a:p>
          <a:p>
            <a:r>
              <a:rPr lang="en-US" sz="1800" dirty="0">
                <a:solidFill>
                  <a:srgbClr val="FFFF00"/>
                </a:solidFill>
              </a:rPr>
              <a:t>Complementary chemical stimulations</a:t>
            </a:r>
          </a:p>
        </p:txBody>
      </p:sp>
      <p:sp>
        <p:nvSpPr>
          <p:cNvPr id="5" name="Tijdelijke aanduiding voor datum 4"/>
          <p:cNvSpPr>
            <a:spLocks noGrp="1"/>
          </p:cNvSpPr>
          <p:nvPr>
            <p:ph type="dt" sz="half" idx="10"/>
          </p:nvPr>
        </p:nvSpPr>
        <p:spPr/>
        <p:txBody>
          <a:bodyPr/>
          <a:lstStyle/>
          <a:p>
            <a:fld id="{42CF78AE-4FA3-48C1-9C0B-F74003EACB4D}" type="datetime1">
              <a:rPr lang="en-US" smtClean="0"/>
              <a:pPr/>
              <a:t>24-02-2015</a:t>
            </a:fld>
            <a:endParaRPr lang="en-US"/>
          </a:p>
        </p:txBody>
      </p:sp>
      <p:sp>
        <p:nvSpPr>
          <p:cNvPr id="6" name="Tijdelijke aanduiding voor dianummer 5"/>
          <p:cNvSpPr>
            <a:spLocks noGrp="1"/>
          </p:cNvSpPr>
          <p:nvPr>
            <p:ph type="sldNum" sz="quarter" idx="12"/>
          </p:nvPr>
        </p:nvSpPr>
        <p:spPr/>
        <p:txBody>
          <a:bodyPr/>
          <a:lstStyle/>
          <a:p>
            <a:fld id="{D5F176DB-5BE7-4658-A172-7CE8068A7787}" type="slidenum">
              <a:rPr lang="en-US" smtClean="0"/>
              <a:pPr/>
              <a:t>32</a:t>
            </a:fld>
            <a:endParaRPr lang="en-US"/>
          </a:p>
        </p:txBody>
      </p:sp>
      <p:pic>
        <p:nvPicPr>
          <p:cNvPr id="9" name="Tijdelijke aanduiding voor inhoud 8"/>
          <p:cNvPicPr>
            <a:picLocks noGrp="1" noChangeAspect="1"/>
          </p:cNvPicPr>
          <p:nvPr>
            <p:ph sz="half" idx="2"/>
          </p:nvPr>
        </p:nvPicPr>
        <p:blipFill>
          <a:blip r:embed="rId2"/>
          <a:stretch>
            <a:fillRect/>
          </a:stretch>
        </p:blipFill>
        <p:spPr>
          <a:xfrm>
            <a:off x="8553677" y="1259681"/>
            <a:ext cx="3178978" cy="35572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Afbeelding 9"/>
          <p:cNvPicPr>
            <a:picLocks noChangeAspect="1"/>
          </p:cNvPicPr>
          <p:nvPr/>
        </p:nvPicPr>
        <p:blipFill>
          <a:blip r:embed="rId3"/>
          <a:stretch>
            <a:fillRect/>
          </a:stretch>
        </p:blipFill>
        <p:spPr>
          <a:xfrm>
            <a:off x="6819202" y="1393198"/>
            <a:ext cx="1974408" cy="3859652"/>
          </a:xfrm>
          <a:prstGeom prst="rect">
            <a:avLst/>
          </a:prstGeom>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4453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Hydraulic</a:t>
            </a:r>
            <a:r>
              <a:rPr lang="nl-NL" dirty="0" smtClean="0"/>
              <a:t> </a:t>
            </a:r>
            <a:r>
              <a:rPr lang="nl-NL" dirty="0" err="1" smtClean="0"/>
              <a:t>stimulation</a:t>
            </a:r>
            <a:endParaRPr lang="en-US" dirty="0"/>
          </a:p>
        </p:txBody>
      </p:sp>
      <p:pic>
        <p:nvPicPr>
          <p:cNvPr id="7" name="Tijdelijke aanduiding voor inhoud 6"/>
          <p:cNvPicPr>
            <a:picLocks noGrp="1" noChangeAspect="1"/>
          </p:cNvPicPr>
          <p:nvPr>
            <p:ph sz="half" idx="1"/>
          </p:nvPr>
        </p:nvPicPr>
        <p:blipFill>
          <a:blip r:embed="rId2"/>
          <a:stretch>
            <a:fillRect/>
          </a:stretch>
        </p:blipFill>
        <p:spPr>
          <a:xfrm>
            <a:off x="1106753" y="685800"/>
            <a:ext cx="4092045" cy="3614738"/>
          </a:xfrm>
          <a:prstGeom prst="rect">
            <a:avLst/>
          </a:prstGeom>
        </p:spPr>
      </p:pic>
      <p:sp>
        <p:nvSpPr>
          <p:cNvPr id="4" name="Tijdelijke aanduiding voor inhoud 3"/>
          <p:cNvSpPr>
            <a:spLocks noGrp="1"/>
          </p:cNvSpPr>
          <p:nvPr>
            <p:ph sz="half" idx="2"/>
          </p:nvPr>
        </p:nvSpPr>
        <p:spPr>
          <a:xfrm>
            <a:off x="5808133" y="685801"/>
            <a:ext cx="5896187" cy="3615266"/>
          </a:xfrm>
        </p:spPr>
        <p:txBody>
          <a:bodyPr/>
          <a:lstStyle/>
          <a:p>
            <a:r>
              <a:rPr lang="nl-NL" dirty="0" err="1" smtClean="0">
                <a:solidFill>
                  <a:srgbClr val="FFFF00"/>
                </a:solidFill>
              </a:rPr>
              <a:t>Pressue</a:t>
            </a:r>
            <a:r>
              <a:rPr lang="nl-NL" dirty="0" smtClean="0">
                <a:solidFill>
                  <a:srgbClr val="FFFF00"/>
                </a:solidFill>
              </a:rPr>
              <a:t> </a:t>
            </a:r>
            <a:r>
              <a:rPr lang="nl-NL" dirty="0" err="1" smtClean="0">
                <a:solidFill>
                  <a:srgbClr val="FFFF00"/>
                </a:solidFill>
              </a:rPr>
              <a:t>fall</a:t>
            </a:r>
            <a:r>
              <a:rPr lang="nl-NL" dirty="0" smtClean="0">
                <a:solidFill>
                  <a:srgbClr val="FFFF00"/>
                </a:solidFill>
              </a:rPr>
              <a:t>-off </a:t>
            </a:r>
            <a:r>
              <a:rPr lang="nl-NL" dirty="0" err="1" smtClean="0">
                <a:solidFill>
                  <a:srgbClr val="FFFF00"/>
                </a:solidFill>
              </a:rPr>
              <a:t>suggest</a:t>
            </a:r>
            <a:r>
              <a:rPr lang="nl-NL" dirty="0" smtClean="0">
                <a:solidFill>
                  <a:srgbClr val="FFFF00"/>
                </a:solidFill>
              </a:rPr>
              <a:t> </a:t>
            </a:r>
            <a:r>
              <a:rPr lang="nl-NL" dirty="0" err="1" smtClean="0">
                <a:solidFill>
                  <a:srgbClr val="FFFF00"/>
                </a:solidFill>
              </a:rPr>
              <a:t>fracture</a:t>
            </a:r>
            <a:r>
              <a:rPr lang="nl-NL" dirty="0" smtClean="0">
                <a:solidFill>
                  <a:srgbClr val="FFFF00"/>
                </a:solidFill>
              </a:rPr>
              <a:t> </a:t>
            </a:r>
            <a:r>
              <a:rPr lang="nl-NL" dirty="0" err="1" smtClean="0">
                <a:solidFill>
                  <a:srgbClr val="FFFF00"/>
                </a:solidFill>
              </a:rPr>
              <a:t>closure</a:t>
            </a:r>
            <a:r>
              <a:rPr lang="nl-NL" dirty="0" smtClean="0">
                <a:solidFill>
                  <a:srgbClr val="FFFF00"/>
                </a:solidFill>
              </a:rPr>
              <a:t> at ~ 7 </a:t>
            </a:r>
            <a:r>
              <a:rPr lang="nl-NL" dirty="0" err="1" smtClean="0">
                <a:solidFill>
                  <a:srgbClr val="FFFF00"/>
                </a:solidFill>
              </a:rPr>
              <a:t>MPa</a:t>
            </a:r>
            <a:endParaRPr lang="en-US" dirty="0">
              <a:solidFill>
                <a:srgbClr val="FFFF00"/>
              </a:solidFill>
            </a:endParaRPr>
          </a:p>
        </p:txBody>
      </p:sp>
      <p:sp>
        <p:nvSpPr>
          <p:cNvPr id="5" name="Tijdelijke aanduiding voor datum 4"/>
          <p:cNvSpPr>
            <a:spLocks noGrp="1"/>
          </p:cNvSpPr>
          <p:nvPr>
            <p:ph type="dt" sz="half" idx="10"/>
          </p:nvPr>
        </p:nvSpPr>
        <p:spPr/>
        <p:txBody>
          <a:bodyPr/>
          <a:lstStyle/>
          <a:p>
            <a:fld id="{42CF78AE-4FA3-48C1-9C0B-F74003EACB4D}" type="datetime1">
              <a:rPr lang="en-US" smtClean="0"/>
              <a:pPr/>
              <a:t>24-02-2015</a:t>
            </a:fld>
            <a:endParaRPr lang="en-US"/>
          </a:p>
        </p:txBody>
      </p:sp>
      <p:sp>
        <p:nvSpPr>
          <p:cNvPr id="6" name="Tijdelijke aanduiding voor dianummer 5"/>
          <p:cNvSpPr>
            <a:spLocks noGrp="1"/>
          </p:cNvSpPr>
          <p:nvPr>
            <p:ph type="sldNum" sz="quarter" idx="12"/>
          </p:nvPr>
        </p:nvSpPr>
        <p:spPr/>
        <p:txBody>
          <a:bodyPr/>
          <a:lstStyle/>
          <a:p>
            <a:fld id="{D5F176DB-5BE7-4658-A172-7CE8068A7787}" type="slidenum">
              <a:rPr lang="en-US" smtClean="0"/>
              <a:pPr/>
              <a:t>33</a:t>
            </a:fld>
            <a:endParaRPr lang="en-US"/>
          </a:p>
        </p:txBody>
      </p:sp>
      <p:cxnSp>
        <p:nvCxnSpPr>
          <p:cNvPr id="9" name="Rechte verbindingslijn 8"/>
          <p:cNvCxnSpPr/>
          <p:nvPr/>
        </p:nvCxnSpPr>
        <p:spPr>
          <a:xfrm>
            <a:off x="3038622" y="1800665"/>
            <a:ext cx="1069144" cy="900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flipH="1">
            <a:off x="3840480" y="2363372"/>
            <a:ext cx="942535" cy="0"/>
          </a:xfrm>
          <a:prstGeom prst="straightConnector1">
            <a:avLst/>
          </a:prstGeom>
          <a:ln>
            <a:solidFill>
              <a:srgbClr val="0070C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905745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387998" y="3967825"/>
            <a:ext cx="8534400" cy="1507067"/>
          </a:xfrm>
        </p:spPr>
        <p:txBody>
          <a:bodyPr/>
          <a:lstStyle/>
          <a:p>
            <a:r>
              <a:rPr lang="nl-NL" dirty="0" smtClean="0"/>
              <a:t>summary</a:t>
            </a:r>
            <a:endParaRPr lang="en-US" dirty="0"/>
          </a:p>
        </p:txBody>
      </p:sp>
      <p:sp>
        <p:nvSpPr>
          <p:cNvPr id="5" name="Tijdelijke aanduiding voor inhoud 4"/>
          <p:cNvSpPr>
            <a:spLocks noGrp="1"/>
          </p:cNvSpPr>
          <p:nvPr>
            <p:ph idx="1"/>
          </p:nvPr>
        </p:nvSpPr>
        <p:spPr>
          <a:xfrm>
            <a:off x="684212" y="1162318"/>
            <a:ext cx="10237073" cy="3615267"/>
          </a:xfrm>
        </p:spPr>
        <p:txBody>
          <a:bodyPr>
            <a:normAutofit/>
          </a:bodyPr>
          <a:lstStyle/>
          <a:p>
            <a:pPr marL="0" indent="0">
              <a:buNone/>
            </a:pPr>
            <a:r>
              <a:rPr lang="en-US" sz="2400" dirty="0">
                <a:solidFill>
                  <a:srgbClr val="FFFF00"/>
                </a:solidFill>
              </a:rPr>
              <a:t>Well stimulation includes a number of techniques to improve the productivity or </a:t>
            </a:r>
            <a:r>
              <a:rPr lang="en-US" sz="2400" dirty="0" err="1">
                <a:solidFill>
                  <a:srgbClr val="FFFF00"/>
                </a:solidFill>
              </a:rPr>
              <a:t>injectivity</a:t>
            </a:r>
            <a:r>
              <a:rPr lang="en-US" sz="2400" dirty="0">
                <a:solidFill>
                  <a:srgbClr val="FFFF00"/>
                </a:solidFill>
              </a:rPr>
              <a:t> of a well. It is applied on a regular basis in the oil and gas industry.  The technology is also applicable to geothermal wells.</a:t>
            </a:r>
            <a:endParaRPr lang="nl-NL" sz="2400" dirty="0" smtClean="0">
              <a:solidFill>
                <a:srgbClr val="FFFF00"/>
              </a:solidFill>
            </a:endParaRPr>
          </a:p>
          <a:p>
            <a:r>
              <a:rPr lang="nl-NL" sz="2400" dirty="0" err="1" smtClean="0">
                <a:solidFill>
                  <a:srgbClr val="FFFF00"/>
                </a:solidFill>
              </a:rPr>
              <a:t>Scaling</a:t>
            </a:r>
            <a:r>
              <a:rPr lang="nl-NL" sz="2400" dirty="0" smtClean="0">
                <a:solidFill>
                  <a:srgbClr val="FFFF00"/>
                </a:solidFill>
              </a:rPr>
              <a:t> – Acid </a:t>
            </a:r>
            <a:r>
              <a:rPr lang="nl-NL" sz="2400" dirty="0" err="1" smtClean="0">
                <a:solidFill>
                  <a:srgbClr val="FFFF00"/>
                </a:solidFill>
              </a:rPr>
              <a:t>treatments</a:t>
            </a:r>
            <a:endParaRPr lang="nl-NL" sz="2400" dirty="0" smtClean="0">
              <a:solidFill>
                <a:srgbClr val="FFFF00"/>
              </a:solidFill>
            </a:endParaRPr>
          </a:p>
          <a:p>
            <a:r>
              <a:rPr lang="nl-NL" sz="2400" dirty="0" err="1" smtClean="0">
                <a:solidFill>
                  <a:srgbClr val="FFFF00"/>
                </a:solidFill>
              </a:rPr>
              <a:t>Plugged</a:t>
            </a:r>
            <a:r>
              <a:rPr lang="nl-NL" sz="2400" dirty="0" smtClean="0">
                <a:solidFill>
                  <a:srgbClr val="FFFF00"/>
                </a:solidFill>
              </a:rPr>
              <a:t> </a:t>
            </a:r>
            <a:r>
              <a:rPr lang="nl-NL" sz="2400" dirty="0" err="1" smtClean="0">
                <a:solidFill>
                  <a:srgbClr val="FFFF00"/>
                </a:solidFill>
              </a:rPr>
              <a:t>screens</a:t>
            </a:r>
            <a:r>
              <a:rPr lang="nl-NL" sz="2400" dirty="0" smtClean="0">
                <a:solidFill>
                  <a:srgbClr val="FFFF00"/>
                </a:solidFill>
              </a:rPr>
              <a:t> – Acid </a:t>
            </a:r>
            <a:r>
              <a:rPr lang="nl-NL" sz="2400" dirty="0" err="1" smtClean="0">
                <a:solidFill>
                  <a:srgbClr val="FFFF00"/>
                </a:solidFill>
              </a:rPr>
              <a:t>treatments</a:t>
            </a:r>
            <a:r>
              <a:rPr lang="nl-NL" sz="2400" dirty="0" smtClean="0">
                <a:solidFill>
                  <a:srgbClr val="FFFF00"/>
                </a:solidFill>
              </a:rPr>
              <a:t> </a:t>
            </a:r>
            <a:r>
              <a:rPr lang="nl-NL" sz="2400" dirty="0" err="1" smtClean="0">
                <a:solidFill>
                  <a:srgbClr val="FFFF00"/>
                </a:solidFill>
              </a:rPr>
              <a:t>and</a:t>
            </a:r>
            <a:r>
              <a:rPr lang="nl-NL" sz="2400" dirty="0" smtClean="0">
                <a:solidFill>
                  <a:srgbClr val="FFFF00"/>
                </a:solidFill>
              </a:rPr>
              <a:t> </a:t>
            </a:r>
            <a:r>
              <a:rPr lang="nl-NL" sz="2400" dirty="0" err="1" smtClean="0">
                <a:solidFill>
                  <a:srgbClr val="FFFF00"/>
                </a:solidFill>
              </a:rPr>
              <a:t>acoustic</a:t>
            </a:r>
            <a:r>
              <a:rPr lang="nl-NL" sz="2400" dirty="0" smtClean="0">
                <a:solidFill>
                  <a:srgbClr val="FFFF00"/>
                </a:solidFill>
              </a:rPr>
              <a:t> </a:t>
            </a:r>
            <a:r>
              <a:rPr lang="nl-NL" sz="2400" dirty="0" err="1" smtClean="0">
                <a:solidFill>
                  <a:srgbClr val="FFFF00"/>
                </a:solidFill>
              </a:rPr>
              <a:t>methods</a:t>
            </a:r>
            <a:r>
              <a:rPr lang="nl-NL" sz="2400" dirty="0" smtClean="0">
                <a:solidFill>
                  <a:srgbClr val="FFFF00"/>
                </a:solidFill>
              </a:rPr>
              <a:t> </a:t>
            </a:r>
          </a:p>
          <a:p>
            <a:pPr lvl="1"/>
            <a:r>
              <a:rPr lang="nl-NL" sz="2200" dirty="0" err="1" smtClean="0">
                <a:solidFill>
                  <a:srgbClr val="FFFF00"/>
                </a:solidFill>
              </a:rPr>
              <a:t>needs</a:t>
            </a:r>
            <a:r>
              <a:rPr lang="nl-NL" sz="2200" dirty="0" smtClean="0">
                <a:solidFill>
                  <a:srgbClr val="FFFF00"/>
                </a:solidFill>
              </a:rPr>
              <a:t> </a:t>
            </a:r>
            <a:r>
              <a:rPr lang="nl-NL" sz="2200" dirty="0" err="1" smtClean="0">
                <a:solidFill>
                  <a:srgbClr val="FFFF00"/>
                </a:solidFill>
              </a:rPr>
              <a:t>further</a:t>
            </a:r>
            <a:r>
              <a:rPr lang="nl-NL" sz="2200" dirty="0" smtClean="0">
                <a:solidFill>
                  <a:srgbClr val="FFFF00"/>
                </a:solidFill>
              </a:rPr>
              <a:t> </a:t>
            </a:r>
            <a:r>
              <a:rPr lang="nl-NL" sz="2200" dirty="0" err="1" smtClean="0">
                <a:solidFill>
                  <a:srgbClr val="FFFF00"/>
                </a:solidFill>
              </a:rPr>
              <a:t>development</a:t>
            </a:r>
            <a:endParaRPr lang="nl-NL" sz="2200" dirty="0" smtClean="0">
              <a:solidFill>
                <a:srgbClr val="FFFF00"/>
              </a:solidFill>
            </a:endParaRPr>
          </a:p>
          <a:p>
            <a:r>
              <a:rPr lang="nl-NL" sz="2400" dirty="0" err="1" smtClean="0">
                <a:solidFill>
                  <a:srgbClr val="FFFF00"/>
                </a:solidFill>
              </a:rPr>
              <a:t>Increase</a:t>
            </a:r>
            <a:r>
              <a:rPr lang="nl-NL" sz="2400" dirty="0" smtClean="0">
                <a:solidFill>
                  <a:srgbClr val="FFFF00"/>
                </a:solidFill>
              </a:rPr>
              <a:t>  “</a:t>
            </a:r>
            <a:r>
              <a:rPr lang="nl-NL" sz="2400" dirty="0" err="1" smtClean="0">
                <a:solidFill>
                  <a:srgbClr val="FFFF00"/>
                </a:solidFill>
              </a:rPr>
              <a:t>natural</a:t>
            </a:r>
            <a:r>
              <a:rPr lang="nl-NL" sz="2400" dirty="0" smtClean="0">
                <a:solidFill>
                  <a:srgbClr val="FFFF00"/>
                </a:solidFill>
              </a:rPr>
              <a:t>” </a:t>
            </a:r>
            <a:r>
              <a:rPr lang="nl-NL" sz="2400" dirty="0" err="1" smtClean="0">
                <a:solidFill>
                  <a:srgbClr val="FFFF00"/>
                </a:solidFill>
              </a:rPr>
              <a:t>capacity</a:t>
            </a:r>
            <a:r>
              <a:rPr lang="nl-NL" sz="2400" dirty="0" smtClean="0">
                <a:solidFill>
                  <a:srgbClr val="FFFF00"/>
                </a:solidFill>
              </a:rPr>
              <a:t> – </a:t>
            </a:r>
            <a:r>
              <a:rPr lang="nl-NL" sz="2400" dirty="0" err="1" smtClean="0">
                <a:solidFill>
                  <a:srgbClr val="FFFF00"/>
                </a:solidFill>
              </a:rPr>
              <a:t>hydraulic</a:t>
            </a:r>
            <a:r>
              <a:rPr lang="nl-NL" sz="2400" dirty="0" smtClean="0">
                <a:solidFill>
                  <a:srgbClr val="FFFF00"/>
                </a:solidFill>
              </a:rPr>
              <a:t> </a:t>
            </a:r>
            <a:r>
              <a:rPr lang="nl-NL" sz="2400" dirty="0" err="1" smtClean="0">
                <a:solidFill>
                  <a:srgbClr val="FFFF00"/>
                </a:solidFill>
              </a:rPr>
              <a:t>fracturing</a:t>
            </a:r>
            <a:r>
              <a:rPr lang="nl-NL" sz="2400" dirty="0" smtClean="0">
                <a:solidFill>
                  <a:srgbClr val="FFFF00"/>
                </a:solidFill>
              </a:rPr>
              <a:t> </a:t>
            </a:r>
          </a:p>
          <a:p>
            <a:endParaRPr lang="nl-NL" sz="2400" dirty="0" smtClean="0">
              <a:solidFill>
                <a:srgbClr val="FFFF00"/>
              </a:solidFill>
            </a:endParaRPr>
          </a:p>
          <a:p>
            <a:endParaRPr lang="nl-NL" sz="2400" dirty="0" smtClean="0">
              <a:solidFill>
                <a:srgbClr val="FFFF00"/>
              </a:solidFill>
            </a:endParaRPr>
          </a:p>
          <a:p>
            <a:endParaRPr lang="en-US" sz="2400" dirty="0">
              <a:solidFill>
                <a:srgbClr val="FFFF00"/>
              </a:solidFill>
            </a:endParaRPr>
          </a:p>
        </p:txBody>
      </p:sp>
      <p:sp>
        <p:nvSpPr>
          <p:cNvPr id="3" name="Tijdelijke aanduiding voor datum 2"/>
          <p:cNvSpPr>
            <a:spLocks noGrp="1"/>
          </p:cNvSpPr>
          <p:nvPr>
            <p:ph type="dt" sz="half" idx="10"/>
          </p:nvPr>
        </p:nvSpPr>
        <p:spPr/>
        <p:txBody>
          <a:bodyPr/>
          <a:lstStyle/>
          <a:p>
            <a:fld id="{DDB91D7E-4D0B-4A93-84A6-B183238BF6CF}" type="datetime1">
              <a:rPr lang="en-US" smtClean="0"/>
              <a:pPr/>
              <a:t>24-02-2015</a:t>
            </a:fld>
            <a:endParaRPr lang="en-US"/>
          </a:p>
        </p:txBody>
      </p:sp>
      <p:sp>
        <p:nvSpPr>
          <p:cNvPr id="4" name="Tijdelijke aanduiding voor dianummer 3"/>
          <p:cNvSpPr>
            <a:spLocks noGrp="1"/>
          </p:cNvSpPr>
          <p:nvPr>
            <p:ph type="sldNum" sz="quarter" idx="12"/>
          </p:nvPr>
        </p:nvSpPr>
        <p:spPr/>
        <p:txBody>
          <a:bodyPr/>
          <a:lstStyle/>
          <a:p>
            <a:fld id="{D5F176DB-5BE7-4658-A172-7CE8068A7787}" type="slidenum">
              <a:rPr lang="en-US" smtClean="0"/>
              <a:pPr/>
              <a:t>34</a:t>
            </a:fld>
            <a:endParaRPr lang="en-US"/>
          </a:p>
        </p:txBody>
      </p:sp>
      <p:sp>
        <p:nvSpPr>
          <p:cNvPr id="6" name="Tekstvak 5"/>
          <p:cNvSpPr txBox="1"/>
          <p:nvPr/>
        </p:nvSpPr>
        <p:spPr>
          <a:xfrm flipH="1">
            <a:off x="4228697" y="5328662"/>
            <a:ext cx="5675715" cy="584775"/>
          </a:xfrm>
          <a:prstGeom prst="rect">
            <a:avLst/>
          </a:prstGeom>
          <a:noFill/>
        </p:spPr>
        <p:txBody>
          <a:bodyPr wrap="square" rtlCol="0">
            <a:spAutoFit/>
          </a:bodyPr>
          <a:lstStyle/>
          <a:p>
            <a:r>
              <a:rPr lang="nl-NL" sz="3200" dirty="0" err="1" smtClean="0">
                <a:ln w="0"/>
                <a:solidFill>
                  <a:srgbClr val="FFFF00"/>
                </a:solidFill>
                <a:effectLst>
                  <a:outerShdw blurRad="38100" dist="19050" dir="2700000" algn="tl" rotWithShape="0">
                    <a:schemeClr val="dk1">
                      <a:alpha val="40000"/>
                    </a:schemeClr>
                  </a:outerShdw>
                </a:effectLst>
              </a:rPr>
              <a:t>Thank</a:t>
            </a:r>
            <a:r>
              <a:rPr lang="nl-NL" sz="3200" dirty="0" smtClean="0">
                <a:ln w="0"/>
                <a:solidFill>
                  <a:srgbClr val="FFFF00"/>
                </a:solidFill>
                <a:effectLst>
                  <a:outerShdw blurRad="38100" dist="19050" dir="2700000" algn="tl" rotWithShape="0">
                    <a:schemeClr val="dk1">
                      <a:alpha val="40000"/>
                    </a:schemeClr>
                  </a:outerShdw>
                </a:effectLst>
              </a:rPr>
              <a:t> </a:t>
            </a:r>
            <a:r>
              <a:rPr lang="nl-NL" sz="3200" dirty="0" err="1" smtClean="0">
                <a:ln w="0"/>
                <a:solidFill>
                  <a:srgbClr val="FFFF00"/>
                </a:solidFill>
                <a:effectLst>
                  <a:outerShdw blurRad="38100" dist="19050" dir="2700000" algn="tl" rotWithShape="0">
                    <a:schemeClr val="dk1">
                      <a:alpha val="40000"/>
                    </a:schemeClr>
                  </a:outerShdw>
                </a:effectLst>
              </a:rPr>
              <a:t>you</a:t>
            </a:r>
            <a:r>
              <a:rPr lang="nl-NL" sz="3200" dirty="0" smtClean="0">
                <a:ln w="0"/>
                <a:solidFill>
                  <a:srgbClr val="FFFF00"/>
                </a:solidFill>
                <a:effectLst>
                  <a:outerShdw blurRad="38100" dist="19050" dir="2700000" algn="tl" rotWithShape="0">
                    <a:schemeClr val="dk1">
                      <a:alpha val="40000"/>
                    </a:schemeClr>
                  </a:outerShdw>
                </a:effectLst>
              </a:rPr>
              <a:t> </a:t>
            </a:r>
            <a:r>
              <a:rPr lang="nl-NL" sz="3200" dirty="0" err="1" smtClean="0">
                <a:ln w="0"/>
                <a:solidFill>
                  <a:srgbClr val="FFFF00"/>
                </a:solidFill>
                <a:effectLst>
                  <a:outerShdw blurRad="38100" dist="19050" dir="2700000" algn="tl" rotWithShape="0">
                    <a:schemeClr val="dk1">
                      <a:alpha val="40000"/>
                    </a:schemeClr>
                  </a:outerShdw>
                </a:effectLst>
              </a:rPr>
              <a:t>for</a:t>
            </a:r>
            <a:r>
              <a:rPr lang="nl-NL" sz="3200" dirty="0" smtClean="0">
                <a:ln w="0"/>
                <a:solidFill>
                  <a:srgbClr val="FFFF00"/>
                </a:solidFill>
                <a:effectLst>
                  <a:outerShdw blurRad="38100" dist="19050" dir="2700000" algn="tl" rotWithShape="0">
                    <a:schemeClr val="dk1">
                      <a:alpha val="40000"/>
                    </a:schemeClr>
                  </a:outerShdw>
                </a:effectLst>
              </a:rPr>
              <a:t> </a:t>
            </a:r>
            <a:r>
              <a:rPr lang="nl-NL" sz="3200" dirty="0" err="1" smtClean="0">
                <a:ln w="0"/>
                <a:solidFill>
                  <a:srgbClr val="FFFF00"/>
                </a:solidFill>
                <a:effectLst>
                  <a:outerShdw blurRad="38100" dist="19050" dir="2700000" algn="tl" rotWithShape="0">
                    <a:schemeClr val="dk1">
                      <a:alpha val="40000"/>
                    </a:schemeClr>
                  </a:outerShdw>
                </a:effectLst>
              </a:rPr>
              <a:t>your</a:t>
            </a:r>
            <a:r>
              <a:rPr lang="nl-NL" sz="3200" dirty="0" smtClean="0">
                <a:ln w="0"/>
                <a:solidFill>
                  <a:srgbClr val="FFFF00"/>
                </a:solidFill>
                <a:effectLst>
                  <a:outerShdw blurRad="38100" dist="19050" dir="2700000" algn="tl" rotWithShape="0">
                    <a:schemeClr val="dk1">
                      <a:alpha val="40000"/>
                    </a:schemeClr>
                  </a:outerShdw>
                </a:effectLst>
              </a:rPr>
              <a:t> attention</a:t>
            </a:r>
            <a:endParaRPr lang="en-US" sz="320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3939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30421" y="5324459"/>
            <a:ext cx="2780205" cy="1398313"/>
          </a:xfrm>
        </p:spPr>
        <p:txBody>
          <a:bodyPr/>
          <a:lstStyle/>
          <a:p>
            <a:r>
              <a:rPr lang="nl-NL" dirty="0" smtClean="0"/>
              <a:t>Reference</a:t>
            </a:r>
            <a:endParaRPr lang="en-US" dirty="0"/>
          </a:p>
        </p:txBody>
      </p:sp>
      <p:sp>
        <p:nvSpPr>
          <p:cNvPr id="5" name="Tijdelijke aanduiding voor inhoud 4"/>
          <p:cNvSpPr>
            <a:spLocks noGrp="1"/>
          </p:cNvSpPr>
          <p:nvPr>
            <p:ph idx="1"/>
          </p:nvPr>
        </p:nvSpPr>
        <p:spPr>
          <a:xfrm>
            <a:off x="1082105" y="156470"/>
            <a:ext cx="10650829" cy="5422005"/>
          </a:xfrm>
        </p:spPr>
        <p:txBody>
          <a:bodyPr>
            <a:normAutofit/>
          </a:bodyPr>
          <a:lstStyle/>
          <a:p>
            <a:r>
              <a:rPr lang="nl-NL" sz="3200" dirty="0" err="1" smtClean="0">
                <a:solidFill>
                  <a:srgbClr val="FFFF00"/>
                </a:solidFill>
              </a:rPr>
              <a:t>Soultz</a:t>
            </a:r>
            <a:endParaRPr lang="nl-NL" sz="3200" dirty="0" smtClean="0">
              <a:solidFill>
                <a:srgbClr val="FFFF00"/>
              </a:solidFill>
            </a:endParaRPr>
          </a:p>
          <a:p>
            <a:pPr marL="0" indent="0">
              <a:buNone/>
            </a:pPr>
            <a:r>
              <a:rPr lang="en-US" b="1" dirty="0">
                <a:solidFill>
                  <a:srgbClr val="FFFF00"/>
                </a:solidFill>
              </a:rPr>
              <a:t>Main achievements from the multi-well EGS </a:t>
            </a:r>
            <a:r>
              <a:rPr lang="en-US" b="1" dirty="0" err="1">
                <a:solidFill>
                  <a:srgbClr val="FFFF00"/>
                </a:solidFill>
              </a:rPr>
              <a:t>Soultz</a:t>
            </a:r>
            <a:r>
              <a:rPr lang="en-US" b="1" dirty="0">
                <a:solidFill>
                  <a:srgbClr val="FFFF00"/>
                </a:solidFill>
              </a:rPr>
              <a:t> project during </a:t>
            </a:r>
            <a:r>
              <a:rPr lang="en-US" b="1" dirty="0" smtClean="0">
                <a:solidFill>
                  <a:srgbClr val="FFFF00"/>
                </a:solidFill>
              </a:rPr>
              <a:t>geothermal exploitation </a:t>
            </a:r>
            <a:r>
              <a:rPr lang="en-US" b="1" dirty="0">
                <a:solidFill>
                  <a:srgbClr val="FFFF00"/>
                </a:solidFill>
              </a:rPr>
              <a:t>from 2010 and 2012</a:t>
            </a:r>
          </a:p>
          <a:p>
            <a:pPr marL="0" indent="0">
              <a:buNone/>
            </a:pPr>
            <a:r>
              <a:rPr lang="en-US" dirty="0">
                <a:solidFill>
                  <a:srgbClr val="FFFF00"/>
                </a:solidFill>
              </a:rPr>
              <a:t>Albert Genter</a:t>
            </a:r>
            <a:r>
              <a:rPr lang="en-US" baseline="30000" dirty="0">
                <a:solidFill>
                  <a:srgbClr val="FFFF00"/>
                </a:solidFill>
              </a:rPr>
              <a:t>1</a:t>
            </a:r>
            <a:r>
              <a:rPr lang="en-US" dirty="0">
                <a:solidFill>
                  <a:srgbClr val="FFFF00"/>
                </a:solidFill>
              </a:rPr>
              <a:t>, Nicolas Cuenot</a:t>
            </a:r>
            <a:r>
              <a:rPr lang="en-US" baseline="30000" dirty="0">
                <a:solidFill>
                  <a:srgbClr val="FFFF00"/>
                </a:solidFill>
              </a:rPr>
              <a:t>1</a:t>
            </a:r>
            <a:r>
              <a:rPr lang="en-US" dirty="0">
                <a:solidFill>
                  <a:srgbClr val="FFFF00"/>
                </a:solidFill>
              </a:rPr>
              <a:t>, Bernd Melchert</a:t>
            </a:r>
            <a:r>
              <a:rPr lang="en-US" baseline="30000" dirty="0">
                <a:solidFill>
                  <a:srgbClr val="FFFF00"/>
                </a:solidFill>
              </a:rPr>
              <a:t>2</a:t>
            </a:r>
            <a:r>
              <a:rPr lang="en-US" dirty="0">
                <a:solidFill>
                  <a:srgbClr val="FFFF00"/>
                </a:solidFill>
              </a:rPr>
              <a:t>, </a:t>
            </a:r>
            <a:r>
              <a:rPr lang="en-US" dirty="0" err="1">
                <a:solidFill>
                  <a:srgbClr val="FFFF00"/>
                </a:solidFill>
              </a:rPr>
              <a:t>Wilfried</a:t>
            </a:r>
            <a:r>
              <a:rPr lang="en-US" dirty="0">
                <a:solidFill>
                  <a:srgbClr val="FFFF00"/>
                </a:solidFill>
              </a:rPr>
              <a:t> Moeckes</a:t>
            </a:r>
            <a:r>
              <a:rPr lang="en-US" baseline="30000" dirty="0">
                <a:solidFill>
                  <a:srgbClr val="FFFF00"/>
                </a:solidFill>
              </a:rPr>
              <a:t>1</a:t>
            </a:r>
            <a:r>
              <a:rPr lang="en-US" dirty="0">
                <a:solidFill>
                  <a:srgbClr val="FFFF00"/>
                </a:solidFill>
              </a:rPr>
              <a:t>, Guillaume Ravier</a:t>
            </a:r>
            <a:r>
              <a:rPr lang="en-US" baseline="30000" dirty="0">
                <a:solidFill>
                  <a:srgbClr val="FFFF00"/>
                </a:solidFill>
              </a:rPr>
              <a:t>3</a:t>
            </a:r>
            <a:r>
              <a:rPr lang="en-US" dirty="0" smtClean="0">
                <a:solidFill>
                  <a:srgbClr val="FFFF00"/>
                </a:solidFill>
              </a:rPr>
              <a:t>, Bernard </a:t>
            </a:r>
            <a:r>
              <a:rPr lang="en-US" dirty="0">
                <a:solidFill>
                  <a:srgbClr val="FFFF00"/>
                </a:solidFill>
              </a:rPr>
              <a:t>Sanjuan</a:t>
            </a:r>
            <a:r>
              <a:rPr lang="en-US" baseline="30000" dirty="0">
                <a:solidFill>
                  <a:srgbClr val="FFFF00"/>
                </a:solidFill>
              </a:rPr>
              <a:t>4</a:t>
            </a:r>
            <a:r>
              <a:rPr lang="en-US" dirty="0">
                <a:solidFill>
                  <a:srgbClr val="FFFF00"/>
                </a:solidFill>
              </a:rPr>
              <a:t>, </a:t>
            </a:r>
            <a:r>
              <a:rPr lang="en-US" dirty="0" err="1">
                <a:solidFill>
                  <a:srgbClr val="FFFF00"/>
                </a:solidFill>
              </a:rPr>
              <a:t>Raphaël</a:t>
            </a:r>
            <a:r>
              <a:rPr lang="en-US" dirty="0">
                <a:solidFill>
                  <a:srgbClr val="FFFF00"/>
                </a:solidFill>
              </a:rPr>
              <a:t> Sanjuan</a:t>
            </a:r>
            <a:r>
              <a:rPr lang="en-US" baseline="30000" dirty="0">
                <a:solidFill>
                  <a:srgbClr val="FFFF00"/>
                </a:solidFill>
              </a:rPr>
              <a:t>1,</a:t>
            </a:r>
            <a:r>
              <a:rPr lang="en-US" dirty="0">
                <a:solidFill>
                  <a:srgbClr val="FFFF00"/>
                </a:solidFill>
              </a:rPr>
              <a:t> </a:t>
            </a:r>
            <a:r>
              <a:rPr lang="en-US" baseline="30000" dirty="0">
                <a:solidFill>
                  <a:srgbClr val="FFFF00"/>
                </a:solidFill>
              </a:rPr>
              <a:t>5</a:t>
            </a:r>
            <a:r>
              <a:rPr lang="en-US" dirty="0">
                <a:solidFill>
                  <a:srgbClr val="FFFF00"/>
                </a:solidFill>
              </a:rPr>
              <a:t>, Julia Scheiber1, Eva Schill</a:t>
            </a:r>
            <a:r>
              <a:rPr lang="en-US" baseline="30000" dirty="0">
                <a:solidFill>
                  <a:srgbClr val="FFFF00"/>
                </a:solidFill>
              </a:rPr>
              <a:t>1</a:t>
            </a:r>
            <a:r>
              <a:rPr lang="en-US" dirty="0">
                <a:solidFill>
                  <a:srgbClr val="FFFF00"/>
                </a:solidFill>
              </a:rPr>
              <a:t>, Jean Schmittbuhl</a:t>
            </a:r>
            <a:r>
              <a:rPr lang="en-US" baseline="30000" dirty="0">
                <a:solidFill>
                  <a:srgbClr val="FFFF00"/>
                </a:solidFill>
              </a:rPr>
              <a:t>6</a:t>
            </a:r>
          </a:p>
          <a:p>
            <a:pPr marL="0" indent="0">
              <a:buNone/>
            </a:pPr>
            <a:r>
              <a:rPr lang="fr-FR" sz="1600" dirty="0">
                <a:solidFill>
                  <a:srgbClr val="FFFF00"/>
                </a:solidFill>
              </a:rPr>
              <a:t>1 GEIE Exploitation Minière de la Chaleur, </a:t>
            </a:r>
            <a:r>
              <a:rPr lang="fr-FR" sz="1600" dirty="0" err="1">
                <a:solidFill>
                  <a:srgbClr val="FFFF00"/>
                </a:solidFill>
              </a:rPr>
              <a:t>Kutzenhausen</a:t>
            </a:r>
            <a:r>
              <a:rPr lang="fr-FR" sz="1600" dirty="0">
                <a:solidFill>
                  <a:srgbClr val="FFFF00"/>
                </a:solidFill>
              </a:rPr>
              <a:t>, France</a:t>
            </a:r>
          </a:p>
          <a:p>
            <a:pPr marL="0" indent="0">
              <a:buNone/>
            </a:pPr>
            <a:r>
              <a:rPr lang="en-US" sz="1600" dirty="0">
                <a:solidFill>
                  <a:srgbClr val="FFFF00"/>
                </a:solidFill>
              </a:rPr>
              <a:t>2 BGR, Hannover, Germany</a:t>
            </a:r>
          </a:p>
          <a:p>
            <a:pPr marL="0" indent="0">
              <a:buNone/>
            </a:pPr>
            <a:r>
              <a:rPr lang="en-US" sz="1600" dirty="0">
                <a:solidFill>
                  <a:srgbClr val="FFFF00"/>
                </a:solidFill>
              </a:rPr>
              <a:t>3 ES-</a:t>
            </a:r>
            <a:r>
              <a:rPr lang="en-US" sz="1600" dirty="0" err="1">
                <a:solidFill>
                  <a:srgbClr val="FFFF00"/>
                </a:solidFill>
              </a:rPr>
              <a:t>Géothermie</a:t>
            </a:r>
            <a:r>
              <a:rPr lang="en-US" sz="1600" dirty="0">
                <a:solidFill>
                  <a:srgbClr val="FFFF00"/>
                </a:solidFill>
              </a:rPr>
              <a:t>, </a:t>
            </a:r>
            <a:r>
              <a:rPr lang="en-US" sz="1600" dirty="0" err="1">
                <a:solidFill>
                  <a:srgbClr val="FFFF00"/>
                </a:solidFill>
              </a:rPr>
              <a:t>Haguenau</a:t>
            </a:r>
            <a:r>
              <a:rPr lang="en-US" sz="1600" dirty="0">
                <a:solidFill>
                  <a:srgbClr val="FFFF00"/>
                </a:solidFill>
              </a:rPr>
              <a:t>, France</a:t>
            </a:r>
          </a:p>
          <a:p>
            <a:pPr marL="0" indent="0">
              <a:buNone/>
            </a:pPr>
            <a:r>
              <a:rPr lang="en-US" sz="1600" dirty="0">
                <a:solidFill>
                  <a:srgbClr val="FFFF00"/>
                </a:solidFill>
              </a:rPr>
              <a:t>4 BRGM, </a:t>
            </a:r>
            <a:r>
              <a:rPr lang="en-US" sz="1600" dirty="0" err="1">
                <a:solidFill>
                  <a:srgbClr val="FFFF00"/>
                </a:solidFill>
              </a:rPr>
              <a:t>Orléans</a:t>
            </a:r>
            <a:r>
              <a:rPr lang="en-US" sz="1600" dirty="0">
                <a:solidFill>
                  <a:srgbClr val="FFFF00"/>
                </a:solidFill>
              </a:rPr>
              <a:t>, France</a:t>
            </a:r>
          </a:p>
          <a:p>
            <a:pPr marL="0" indent="0">
              <a:buNone/>
            </a:pPr>
            <a:r>
              <a:rPr lang="fr-FR" sz="1600" dirty="0">
                <a:solidFill>
                  <a:srgbClr val="FFFF00"/>
                </a:solidFill>
              </a:rPr>
              <a:t>5 INP ENSIACET, Toulouse, France</a:t>
            </a:r>
          </a:p>
          <a:p>
            <a:pPr marL="0" indent="0">
              <a:buNone/>
            </a:pPr>
            <a:r>
              <a:rPr lang="en-US" sz="1600" dirty="0">
                <a:solidFill>
                  <a:srgbClr val="FFFF00"/>
                </a:solidFill>
              </a:rPr>
              <a:t>6 EOST, Strasbourg, France</a:t>
            </a:r>
          </a:p>
        </p:txBody>
      </p:sp>
      <p:sp>
        <p:nvSpPr>
          <p:cNvPr id="3" name="Tijdelijke aanduiding voor datum 2"/>
          <p:cNvSpPr>
            <a:spLocks noGrp="1"/>
          </p:cNvSpPr>
          <p:nvPr>
            <p:ph type="dt" sz="half" idx="10"/>
          </p:nvPr>
        </p:nvSpPr>
        <p:spPr/>
        <p:txBody>
          <a:bodyPr/>
          <a:lstStyle/>
          <a:p>
            <a:fld id="{DDB91D7E-4D0B-4A93-84A6-B183238BF6CF}" type="datetime1">
              <a:rPr lang="en-US" smtClean="0"/>
              <a:pPr/>
              <a:t>24-02-2015</a:t>
            </a:fld>
            <a:endParaRPr lang="en-US"/>
          </a:p>
        </p:txBody>
      </p:sp>
      <p:sp>
        <p:nvSpPr>
          <p:cNvPr id="4" name="Tijdelijke aanduiding voor dianummer 3"/>
          <p:cNvSpPr>
            <a:spLocks noGrp="1"/>
          </p:cNvSpPr>
          <p:nvPr>
            <p:ph type="sldNum" sz="quarter" idx="12"/>
          </p:nvPr>
        </p:nvSpPr>
        <p:spPr/>
        <p:txBody>
          <a:bodyPr/>
          <a:lstStyle/>
          <a:p>
            <a:fld id="{D5F176DB-5BE7-4658-A172-7CE8068A7787}" type="slidenum">
              <a:rPr lang="en-US" smtClean="0"/>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026205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7672916" y="4088718"/>
            <a:ext cx="3060700" cy="996462"/>
          </a:xfrm>
          <a:prstGeom prst="roundRect">
            <a:avLst>
              <a:gd name="adj" fmla="val 144"/>
            </a:avLst>
          </a:prstGeom>
          <a:solidFill>
            <a:srgbClr val="99CCFF"/>
          </a:solidFill>
          <a:ln w="9360">
            <a:solidFill>
              <a:srgbClr val="000000"/>
            </a:solidFill>
            <a:round/>
            <a:headEnd/>
            <a:tailEnd/>
          </a:ln>
        </p:spPr>
        <p:txBody>
          <a:bodyPr wrap="none" lIns="99034" tIns="49517" rIns="99034" bIns="49517" anchor="ctr">
            <a:prstTxWarp prst="textNoShape">
              <a:avLst/>
            </a:prstTxWarp>
          </a:bodyPr>
          <a:lstStyle/>
          <a:p>
            <a:endParaRPr lang="en-US"/>
          </a:p>
        </p:txBody>
      </p:sp>
      <p:sp>
        <p:nvSpPr>
          <p:cNvPr id="3" name="Rectangle 2"/>
          <p:cNvSpPr txBox="1">
            <a:spLocks noChangeArrowheads="1"/>
          </p:cNvSpPr>
          <p:nvPr/>
        </p:nvSpPr>
        <p:spPr>
          <a:xfrm>
            <a:off x="2098675" y="439616"/>
            <a:ext cx="7772400" cy="773723"/>
          </a:xfrm>
          <a:prstGeom prst="rect">
            <a:avLst/>
          </a:prstGeom>
        </p:spPr>
        <p:txBody>
          <a:bodyPr vert="horz" lIns="0" tIns="49517" rIns="0" bIns="0" anchor="b">
            <a:noAutofit/>
          </a:bodyPr>
          <a:lstStyle/>
          <a:p>
            <a:pPr defTabSz="844083">
              <a:spcBef>
                <a:spcPct val="0"/>
              </a:spcBef>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defRPr/>
            </a:pPr>
            <a:r>
              <a:rPr lang="en-GB" sz="3600">
                <a:solidFill>
                  <a:schemeClr val="tx2"/>
                </a:solidFill>
                <a:latin typeface="Arial"/>
                <a:ea typeface="+mj-ea"/>
                <a:cs typeface="Arial"/>
              </a:rPr>
              <a:t>Production &amp; Skin: Semi-Steady State</a:t>
            </a:r>
            <a:endParaRPr lang="en-GB" sz="3600" dirty="0">
              <a:solidFill>
                <a:schemeClr val="tx2"/>
              </a:solidFill>
              <a:latin typeface="Arial"/>
              <a:ea typeface="+mj-ea"/>
              <a:cs typeface="Arial"/>
            </a:endParaRPr>
          </a:p>
        </p:txBody>
      </p:sp>
      <p:graphicFrame>
        <p:nvGraphicFramePr>
          <p:cNvPr id="4" name="Object 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40618220"/>
              </p:ext>
            </p:extLst>
          </p:nvPr>
        </p:nvGraphicFramePr>
        <p:xfrm>
          <a:off x="7780072" y="4071637"/>
          <a:ext cx="2953544" cy="1009646"/>
        </p:xfrm>
        <a:graphic>
          <a:graphicData uri="http://schemas.openxmlformats.org/presentationml/2006/ole">
            <p:oleObj spid="_x0000_s2085" name="Vergelijking" r:id="rId4" imgW="1028700" imgH="381000" progId="Equation.3">
              <p:embed/>
            </p:oleObj>
          </a:graphicData>
        </a:graphic>
      </p:graphicFrame>
      <p:sp>
        <p:nvSpPr>
          <p:cNvPr id="6" name="Text Box 7"/>
          <p:cNvSpPr txBox="1">
            <a:spLocks noChangeArrowheads="1"/>
          </p:cNvSpPr>
          <p:nvPr/>
        </p:nvSpPr>
        <p:spPr bwMode="auto">
          <a:xfrm>
            <a:off x="6292200" y="3630127"/>
            <a:ext cx="4974816" cy="379361"/>
          </a:xfrm>
          <a:prstGeom prst="rect">
            <a:avLst/>
          </a:prstGeom>
          <a:noFill/>
          <a:ln w="9525">
            <a:noFill/>
            <a:round/>
            <a:headEnd/>
            <a:tailEnd/>
          </a:ln>
        </p:spPr>
        <p:txBody>
          <a:bodyPr wrap="square" lIns="97474" tIns="50686" rIns="97474" bIns="50686">
            <a:prstTxWarp prst="textNoShape">
              <a:avLst/>
            </a:prstTxWarp>
            <a:spAutoFit/>
          </a:bodyPr>
          <a:lstStyle/>
          <a:p>
            <a:pPr algn="ctr">
              <a:spcBef>
                <a:spcPts val="1218"/>
              </a:spcBef>
              <a:buClr>
                <a:srgbClr val="FFFFFF"/>
              </a:buClr>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dirty="0">
                <a:solidFill>
                  <a:srgbClr val="000000"/>
                </a:solidFill>
                <a:latin typeface="Arial" pitchFamily="-84" charset="0"/>
              </a:rPr>
              <a:t>Production increase after treatment</a:t>
            </a:r>
          </a:p>
        </p:txBody>
      </p:sp>
      <p:pic>
        <p:nvPicPr>
          <p:cNvPr id="7" name="Picture 9"/>
          <p:cNvPicPr>
            <a:picLocks noChangeAspect="1" noChangeArrowheads="1"/>
          </p:cNvPicPr>
          <p:nvPr/>
        </p:nvPicPr>
        <p:blipFill>
          <a:blip r:embed="rId5"/>
          <a:srcRect/>
          <a:stretch>
            <a:fillRect/>
          </a:stretch>
        </p:blipFill>
        <p:spPr bwMode="auto">
          <a:xfrm>
            <a:off x="7672916" y="2462277"/>
            <a:ext cx="3594100" cy="816221"/>
          </a:xfrm>
          <a:prstGeom prst="rect">
            <a:avLst/>
          </a:prstGeom>
          <a:solidFill>
            <a:srgbClr val="FFFF99"/>
          </a:solidFill>
          <a:ln w="9525">
            <a:noFill/>
            <a:round/>
            <a:headEnd/>
            <a:tailEnd/>
          </a:ln>
        </p:spPr>
      </p:pic>
      <p:sp>
        <p:nvSpPr>
          <p:cNvPr id="9" name="Line 11"/>
          <p:cNvSpPr>
            <a:spLocks noChangeShapeType="1"/>
          </p:cNvSpPr>
          <p:nvPr/>
        </p:nvSpPr>
        <p:spPr bwMode="auto">
          <a:xfrm>
            <a:off x="3141666" y="2244970"/>
            <a:ext cx="1587" cy="3235569"/>
          </a:xfrm>
          <a:prstGeom prst="line">
            <a:avLst/>
          </a:prstGeom>
          <a:noFill/>
          <a:ln w="38160">
            <a:solidFill>
              <a:srgbClr val="000000"/>
            </a:solidFill>
            <a:miter lim="800000"/>
            <a:headEnd/>
            <a:tailEnd/>
          </a:ln>
        </p:spPr>
        <p:txBody>
          <a:bodyPr lIns="99034" tIns="49517" rIns="99034" bIns="49517">
            <a:prstTxWarp prst="textNoShape">
              <a:avLst/>
            </a:prstTxWarp>
          </a:bodyPr>
          <a:lstStyle/>
          <a:p>
            <a:endParaRPr lang="en-US"/>
          </a:p>
        </p:txBody>
      </p:sp>
      <p:sp>
        <p:nvSpPr>
          <p:cNvPr id="10" name="Line 12"/>
          <p:cNvSpPr>
            <a:spLocks noChangeShapeType="1"/>
          </p:cNvSpPr>
          <p:nvPr/>
        </p:nvSpPr>
        <p:spPr bwMode="auto">
          <a:xfrm>
            <a:off x="3001966" y="2385647"/>
            <a:ext cx="280987" cy="1466"/>
          </a:xfrm>
          <a:prstGeom prst="line">
            <a:avLst/>
          </a:prstGeom>
          <a:noFill/>
          <a:ln w="9360">
            <a:solidFill>
              <a:srgbClr val="000000"/>
            </a:solidFill>
            <a:miter lim="800000"/>
            <a:headEnd/>
            <a:tailEnd/>
          </a:ln>
        </p:spPr>
        <p:txBody>
          <a:bodyPr lIns="99034" tIns="49517" rIns="99034" bIns="49517">
            <a:prstTxWarp prst="textNoShape">
              <a:avLst/>
            </a:prstTxWarp>
          </a:bodyPr>
          <a:lstStyle/>
          <a:p>
            <a:endParaRPr lang="en-US"/>
          </a:p>
        </p:txBody>
      </p:sp>
      <p:sp>
        <p:nvSpPr>
          <p:cNvPr id="11" name="Line 13"/>
          <p:cNvSpPr>
            <a:spLocks noChangeShapeType="1"/>
          </p:cNvSpPr>
          <p:nvPr/>
        </p:nvSpPr>
        <p:spPr bwMode="auto">
          <a:xfrm>
            <a:off x="3001966" y="3370385"/>
            <a:ext cx="280987" cy="1466"/>
          </a:xfrm>
          <a:prstGeom prst="line">
            <a:avLst/>
          </a:prstGeom>
          <a:noFill/>
          <a:ln w="9360">
            <a:solidFill>
              <a:srgbClr val="000000"/>
            </a:solidFill>
            <a:miter lim="800000"/>
            <a:headEnd/>
            <a:tailEnd/>
          </a:ln>
        </p:spPr>
        <p:txBody>
          <a:bodyPr lIns="99034" tIns="49517" rIns="99034" bIns="49517">
            <a:prstTxWarp prst="textNoShape">
              <a:avLst/>
            </a:prstTxWarp>
          </a:bodyPr>
          <a:lstStyle/>
          <a:p>
            <a:endParaRPr lang="en-US"/>
          </a:p>
        </p:txBody>
      </p:sp>
      <p:sp>
        <p:nvSpPr>
          <p:cNvPr id="12" name="Line 14"/>
          <p:cNvSpPr>
            <a:spLocks noChangeShapeType="1"/>
          </p:cNvSpPr>
          <p:nvPr/>
        </p:nvSpPr>
        <p:spPr bwMode="auto">
          <a:xfrm>
            <a:off x="3001966" y="4073770"/>
            <a:ext cx="280987" cy="1466"/>
          </a:xfrm>
          <a:prstGeom prst="line">
            <a:avLst/>
          </a:prstGeom>
          <a:noFill/>
          <a:ln w="9360">
            <a:solidFill>
              <a:srgbClr val="000000"/>
            </a:solidFill>
            <a:miter lim="800000"/>
            <a:headEnd/>
            <a:tailEnd/>
          </a:ln>
        </p:spPr>
        <p:txBody>
          <a:bodyPr lIns="99034" tIns="49517" rIns="99034" bIns="49517">
            <a:prstTxWarp prst="textNoShape">
              <a:avLst/>
            </a:prstTxWarp>
          </a:bodyPr>
          <a:lstStyle/>
          <a:p>
            <a:endParaRPr lang="en-US"/>
          </a:p>
        </p:txBody>
      </p:sp>
      <p:sp>
        <p:nvSpPr>
          <p:cNvPr id="13" name="Line 15"/>
          <p:cNvSpPr>
            <a:spLocks noChangeShapeType="1"/>
          </p:cNvSpPr>
          <p:nvPr/>
        </p:nvSpPr>
        <p:spPr bwMode="auto">
          <a:xfrm>
            <a:off x="3001966" y="4706816"/>
            <a:ext cx="280987" cy="1466"/>
          </a:xfrm>
          <a:prstGeom prst="line">
            <a:avLst/>
          </a:prstGeom>
          <a:noFill/>
          <a:ln w="9360">
            <a:solidFill>
              <a:srgbClr val="000000"/>
            </a:solidFill>
            <a:miter lim="800000"/>
            <a:headEnd/>
            <a:tailEnd/>
          </a:ln>
        </p:spPr>
        <p:txBody>
          <a:bodyPr lIns="99034" tIns="49517" rIns="99034" bIns="49517">
            <a:prstTxWarp prst="textNoShape">
              <a:avLst/>
            </a:prstTxWarp>
          </a:bodyPr>
          <a:lstStyle/>
          <a:p>
            <a:endParaRPr lang="en-US"/>
          </a:p>
        </p:txBody>
      </p:sp>
      <p:sp>
        <p:nvSpPr>
          <p:cNvPr id="14" name="Line 16"/>
          <p:cNvSpPr>
            <a:spLocks noChangeShapeType="1"/>
          </p:cNvSpPr>
          <p:nvPr/>
        </p:nvSpPr>
        <p:spPr bwMode="auto">
          <a:xfrm>
            <a:off x="3001966" y="5339862"/>
            <a:ext cx="280987" cy="1466"/>
          </a:xfrm>
          <a:prstGeom prst="line">
            <a:avLst/>
          </a:prstGeom>
          <a:noFill/>
          <a:ln w="9360">
            <a:solidFill>
              <a:srgbClr val="000000"/>
            </a:solidFill>
            <a:miter lim="800000"/>
            <a:headEnd/>
            <a:tailEnd/>
          </a:ln>
        </p:spPr>
        <p:txBody>
          <a:bodyPr lIns="99034" tIns="49517" rIns="99034" bIns="49517">
            <a:prstTxWarp prst="textNoShape">
              <a:avLst/>
            </a:prstTxWarp>
          </a:bodyPr>
          <a:lstStyle/>
          <a:p>
            <a:endParaRPr lang="en-US"/>
          </a:p>
        </p:txBody>
      </p:sp>
      <p:sp>
        <p:nvSpPr>
          <p:cNvPr id="15" name="Text Box 17"/>
          <p:cNvSpPr txBox="1">
            <a:spLocks noChangeArrowheads="1"/>
          </p:cNvSpPr>
          <p:nvPr/>
        </p:nvSpPr>
        <p:spPr bwMode="auto">
          <a:xfrm>
            <a:off x="2227263" y="1752602"/>
            <a:ext cx="844550" cy="379361"/>
          </a:xfrm>
          <a:prstGeom prst="rect">
            <a:avLst/>
          </a:prstGeom>
          <a:noFill/>
          <a:ln w="9525">
            <a:noFill/>
            <a:round/>
            <a:headEnd/>
            <a:tailEnd/>
          </a:ln>
        </p:spPr>
        <p:txBody>
          <a:bodyPr lIns="97474" tIns="50686" rIns="97474" bIns="50686">
            <a:prstTxWarp prst="textNoShape">
              <a:avLst/>
            </a:prstTxWarp>
            <a:spAutoFit/>
          </a:bodyPr>
          <a:lstStyle/>
          <a:p>
            <a:pPr>
              <a:spcBef>
                <a:spcPts val="1625"/>
              </a:spcBef>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a:solidFill>
                  <a:srgbClr val="000000"/>
                </a:solidFill>
                <a:latin typeface="Comic Sans MS" pitchFamily="-84" charset="0"/>
              </a:rPr>
              <a:t>Skin</a:t>
            </a:r>
          </a:p>
        </p:txBody>
      </p:sp>
      <p:sp>
        <p:nvSpPr>
          <p:cNvPr id="16" name="Text Box 18"/>
          <p:cNvSpPr txBox="1">
            <a:spLocks noChangeArrowheads="1"/>
          </p:cNvSpPr>
          <p:nvPr/>
        </p:nvSpPr>
        <p:spPr bwMode="auto">
          <a:xfrm>
            <a:off x="2368553" y="2174633"/>
            <a:ext cx="561975" cy="379361"/>
          </a:xfrm>
          <a:prstGeom prst="rect">
            <a:avLst/>
          </a:prstGeom>
          <a:noFill/>
          <a:ln w="9525">
            <a:noFill/>
            <a:round/>
            <a:headEnd/>
            <a:tailEnd/>
          </a:ln>
        </p:spPr>
        <p:txBody>
          <a:bodyPr lIns="97474" tIns="50686" rIns="97474" bIns="50686">
            <a:prstTxWarp prst="textNoShape">
              <a:avLst/>
            </a:prstTxWarp>
            <a:spAutoFit/>
          </a:bodyPr>
          <a:lstStyle/>
          <a:p>
            <a:pPr>
              <a:spcBef>
                <a:spcPts val="1625"/>
              </a:spcBef>
              <a:buClr>
                <a:srgbClr val="FF0000"/>
              </a:buClr>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a:solidFill>
                  <a:srgbClr val="FF0000"/>
                </a:solidFill>
                <a:latin typeface="Comic Sans MS" pitchFamily="-84" charset="0"/>
              </a:rPr>
              <a:t>&gt;5</a:t>
            </a:r>
          </a:p>
        </p:txBody>
      </p:sp>
      <p:sp>
        <p:nvSpPr>
          <p:cNvPr id="17" name="Text Box 19"/>
          <p:cNvSpPr txBox="1">
            <a:spLocks noChangeArrowheads="1"/>
          </p:cNvSpPr>
          <p:nvPr/>
        </p:nvSpPr>
        <p:spPr bwMode="auto">
          <a:xfrm>
            <a:off x="2368553" y="4495802"/>
            <a:ext cx="561975" cy="379361"/>
          </a:xfrm>
          <a:prstGeom prst="rect">
            <a:avLst/>
          </a:prstGeom>
          <a:noFill/>
          <a:ln w="9525">
            <a:noFill/>
            <a:round/>
            <a:headEnd/>
            <a:tailEnd/>
          </a:ln>
        </p:spPr>
        <p:txBody>
          <a:bodyPr lIns="97474" tIns="50686" rIns="97474" bIns="50686">
            <a:prstTxWarp prst="textNoShape">
              <a:avLst/>
            </a:prstTxWarp>
            <a:spAutoFit/>
          </a:bodyPr>
          <a:lstStyle/>
          <a:p>
            <a:pPr>
              <a:spcBef>
                <a:spcPts val="1625"/>
              </a:spcBef>
              <a:buClr>
                <a:srgbClr val="33CC33"/>
              </a:buClr>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a:solidFill>
                  <a:srgbClr val="33CC33"/>
                </a:solidFill>
                <a:latin typeface="Comic Sans MS" pitchFamily="-84" charset="0"/>
              </a:rPr>
              <a:t>-2</a:t>
            </a:r>
          </a:p>
        </p:txBody>
      </p:sp>
      <p:sp>
        <p:nvSpPr>
          <p:cNvPr id="18" name="Text Box 20"/>
          <p:cNvSpPr txBox="1">
            <a:spLocks noChangeArrowheads="1"/>
          </p:cNvSpPr>
          <p:nvPr/>
        </p:nvSpPr>
        <p:spPr bwMode="auto">
          <a:xfrm>
            <a:off x="2508253" y="3862756"/>
            <a:ext cx="422275" cy="379361"/>
          </a:xfrm>
          <a:prstGeom prst="rect">
            <a:avLst/>
          </a:prstGeom>
          <a:noFill/>
          <a:ln w="9525">
            <a:noFill/>
            <a:round/>
            <a:headEnd/>
            <a:tailEnd/>
          </a:ln>
        </p:spPr>
        <p:txBody>
          <a:bodyPr lIns="97474" tIns="50686" rIns="97474" bIns="50686">
            <a:prstTxWarp prst="textNoShape">
              <a:avLst/>
            </a:prstTxWarp>
            <a:spAutoFit/>
          </a:bodyPr>
          <a:lstStyle/>
          <a:p>
            <a:pPr>
              <a:spcBef>
                <a:spcPts val="1625"/>
              </a:spcBef>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a:solidFill>
                  <a:srgbClr val="000000"/>
                </a:solidFill>
                <a:latin typeface="Comic Sans MS" pitchFamily="-84" charset="0"/>
              </a:rPr>
              <a:t>0</a:t>
            </a:r>
          </a:p>
        </p:txBody>
      </p:sp>
      <p:sp>
        <p:nvSpPr>
          <p:cNvPr id="19" name="Text Box 21"/>
          <p:cNvSpPr txBox="1">
            <a:spLocks noChangeArrowheads="1"/>
          </p:cNvSpPr>
          <p:nvPr/>
        </p:nvSpPr>
        <p:spPr bwMode="auto">
          <a:xfrm>
            <a:off x="2520953" y="3159371"/>
            <a:ext cx="409575" cy="379361"/>
          </a:xfrm>
          <a:prstGeom prst="rect">
            <a:avLst/>
          </a:prstGeom>
          <a:noFill/>
          <a:ln w="9525">
            <a:noFill/>
            <a:round/>
            <a:headEnd/>
            <a:tailEnd/>
          </a:ln>
        </p:spPr>
        <p:txBody>
          <a:bodyPr lIns="97474" tIns="50686" rIns="97474" bIns="50686">
            <a:prstTxWarp prst="textNoShape">
              <a:avLst/>
            </a:prstTxWarp>
            <a:spAutoFit/>
          </a:bodyPr>
          <a:lstStyle/>
          <a:p>
            <a:pPr>
              <a:spcBef>
                <a:spcPts val="1625"/>
              </a:spcBef>
              <a:buClr>
                <a:srgbClr val="FF6600"/>
              </a:buClr>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a:solidFill>
                  <a:srgbClr val="FF6600"/>
                </a:solidFill>
                <a:latin typeface="Comic Sans MS" pitchFamily="-84" charset="0"/>
              </a:rPr>
              <a:t>2</a:t>
            </a:r>
          </a:p>
        </p:txBody>
      </p:sp>
      <p:sp>
        <p:nvSpPr>
          <p:cNvPr id="20" name="Text Box 22"/>
          <p:cNvSpPr txBox="1">
            <a:spLocks noChangeArrowheads="1"/>
          </p:cNvSpPr>
          <p:nvPr/>
        </p:nvSpPr>
        <p:spPr bwMode="auto">
          <a:xfrm>
            <a:off x="2368553" y="5128848"/>
            <a:ext cx="561975" cy="379361"/>
          </a:xfrm>
          <a:prstGeom prst="rect">
            <a:avLst/>
          </a:prstGeom>
          <a:noFill/>
          <a:ln w="9525">
            <a:noFill/>
            <a:round/>
            <a:headEnd/>
            <a:tailEnd/>
          </a:ln>
        </p:spPr>
        <p:txBody>
          <a:bodyPr lIns="97474" tIns="50686" rIns="97474" bIns="50686">
            <a:prstTxWarp prst="textNoShape">
              <a:avLst/>
            </a:prstTxWarp>
            <a:spAutoFit/>
          </a:bodyPr>
          <a:lstStyle/>
          <a:p>
            <a:pPr>
              <a:spcBef>
                <a:spcPts val="1625"/>
              </a:spcBef>
              <a:buClr>
                <a:srgbClr val="006600"/>
              </a:buClr>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a:solidFill>
                  <a:srgbClr val="006600"/>
                </a:solidFill>
                <a:latin typeface="Comic Sans MS" pitchFamily="-84" charset="0"/>
              </a:rPr>
              <a:t>-4</a:t>
            </a:r>
          </a:p>
        </p:txBody>
      </p:sp>
      <p:sp>
        <p:nvSpPr>
          <p:cNvPr id="21" name="Text Box 23"/>
          <p:cNvSpPr txBox="1">
            <a:spLocks noChangeArrowheads="1"/>
          </p:cNvSpPr>
          <p:nvPr/>
        </p:nvSpPr>
        <p:spPr bwMode="auto">
          <a:xfrm>
            <a:off x="3857626" y="1382492"/>
            <a:ext cx="2813050" cy="625582"/>
          </a:xfrm>
          <a:prstGeom prst="rect">
            <a:avLst/>
          </a:prstGeom>
          <a:noFill/>
          <a:ln w="9525">
            <a:noFill/>
            <a:round/>
            <a:headEnd/>
            <a:tailEnd/>
          </a:ln>
        </p:spPr>
        <p:txBody>
          <a:bodyPr lIns="97474" tIns="50686" rIns="97474" bIns="50686">
            <a:prstTxWarp prst="textNoShape">
              <a:avLst/>
            </a:prstTxWarp>
            <a:spAutoFit/>
          </a:bodyPr>
          <a:lstStyle/>
          <a:p>
            <a:pPr>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sz="1600" dirty="0">
                <a:solidFill>
                  <a:srgbClr val="000000"/>
                </a:solidFill>
                <a:latin typeface="Comic Sans MS" pitchFamily="-84" charset="0"/>
              </a:rPr>
              <a:t>Production </a:t>
            </a:r>
          </a:p>
          <a:p>
            <a:pPr>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dirty="0">
                <a:solidFill>
                  <a:srgbClr val="000000"/>
                </a:solidFill>
                <a:latin typeface="Comic Sans MS" pitchFamily="-84" charset="0"/>
              </a:rPr>
              <a:t>(zero skin = 100%)</a:t>
            </a:r>
            <a:r>
              <a:rPr lang="x-none" dirty="0">
                <a:solidFill>
                  <a:srgbClr val="000000"/>
                </a:solidFill>
                <a:latin typeface="Comic Sans MS" pitchFamily="-84" charset="0"/>
              </a:rPr>
              <a:t>‏</a:t>
            </a:r>
            <a:endParaRPr lang="en-GB" dirty="0">
              <a:solidFill>
                <a:srgbClr val="000000"/>
              </a:solidFill>
              <a:latin typeface="Comic Sans MS" pitchFamily="-84" charset="0"/>
            </a:endParaRPr>
          </a:p>
        </p:txBody>
      </p:sp>
      <p:sp>
        <p:nvSpPr>
          <p:cNvPr id="22" name="Text Box 24"/>
          <p:cNvSpPr txBox="1">
            <a:spLocks noChangeArrowheads="1"/>
          </p:cNvSpPr>
          <p:nvPr/>
        </p:nvSpPr>
        <p:spPr bwMode="auto">
          <a:xfrm>
            <a:off x="3282950" y="2174632"/>
            <a:ext cx="984250" cy="379361"/>
          </a:xfrm>
          <a:prstGeom prst="rect">
            <a:avLst/>
          </a:prstGeom>
          <a:noFill/>
          <a:ln w="9525">
            <a:noFill/>
            <a:round/>
            <a:headEnd/>
            <a:tailEnd/>
          </a:ln>
        </p:spPr>
        <p:txBody>
          <a:bodyPr lIns="97474" tIns="50686" rIns="97474" bIns="50686">
            <a:prstTxWarp prst="textNoShape">
              <a:avLst/>
            </a:prstTxWarp>
            <a:spAutoFit/>
          </a:bodyPr>
          <a:lstStyle/>
          <a:p>
            <a:pPr>
              <a:spcBef>
                <a:spcPts val="1625"/>
              </a:spcBef>
              <a:buClr>
                <a:srgbClr val="FF0000"/>
              </a:buClr>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a:solidFill>
                  <a:srgbClr val="FF0000"/>
                </a:solidFill>
                <a:latin typeface="Comic Sans MS" pitchFamily="-84" charset="0"/>
              </a:rPr>
              <a:t>&lt; 50%</a:t>
            </a:r>
          </a:p>
        </p:txBody>
      </p:sp>
      <p:sp>
        <p:nvSpPr>
          <p:cNvPr id="23" name="Text Box 25"/>
          <p:cNvSpPr txBox="1">
            <a:spLocks noChangeArrowheads="1"/>
          </p:cNvSpPr>
          <p:nvPr/>
        </p:nvSpPr>
        <p:spPr bwMode="auto">
          <a:xfrm>
            <a:off x="3424241" y="4495802"/>
            <a:ext cx="1195387" cy="379361"/>
          </a:xfrm>
          <a:prstGeom prst="rect">
            <a:avLst/>
          </a:prstGeom>
          <a:noFill/>
          <a:ln w="9525">
            <a:noFill/>
            <a:round/>
            <a:headEnd/>
            <a:tailEnd/>
          </a:ln>
        </p:spPr>
        <p:txBody>
          <a:bodyPr lIns="97474" tIns="50686" rIns="97474" bIns="50686">
            <a:prstTxWarp prst="textNoShape">
              <a:avLst/>
            </a:prstTxWarp>
            <a:spAutoFit/>
          </a:bodyPr>
          <a:lstStyle/>
          <a:p>
            <a:pPr>
              <a:spcBef>
                <a:spcPts val="1625"/>
              </a:spcBef>
              <a:buClr>
                <a:srgbClr val="33CC33"/>
              </a:buClr>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a:solidFill>
                  <a:srgbClr val="33CC33"/>
                </a:solidFill>
                <a:latin typeface="Comic Sans MS" pitchFamily="-84" charset="0"/>
              </a:rPr>
              <a:t>140%</a:t>
            </a:r>
          </a:p>
        </p:txBody>
      </p:sp>
      <p:sp>
        <p:nvSpPr>
          <p:cNvPr id="24" name="Text Box 26"/>
          <p:cNvSpPr txBox="1">
            <a:spLocks noChangeArrowheads="1"/>
          </p:cNvSpPr>
          <p:nvPr/>
        </p:nvSpPr>
        <p:spPr bwMode="auto">
          <a:xfrm>
            <a:off x="3424241" y="3862756"/>
            <a:ext cx="1336675" cy="379361"/>
          </a:xfrm>
          <a:prstGeom prst="rect">
            <a:avLst/>
          </a:prstGeom>
          <a:noFill/>
          <a:ln w="9525">
            <a:noFill/>
            <a:round/>
            <a:headEnd/>
            <a:tailEnd/>
          </a:ln>
        </p:spPr>
        <p:txBody>
          <a:bodyPr lIns="97474" tIns="50686" rIns="97474" bIns="50686">
            <a:prstTxWarp prst="textNoShape">
              <a:avLst/>
            </a:prstTxWarp>
            <a:spAutoFit/>
          </a:bodyPr>
          <a:lstStyle/>
          <a:p>
            <a:pPr>
              <a:spcBef>
                <a:spcPts val="1625"/>
              </a:spcBef>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a:solidFill>
                  <a:srgbClr val="000000"/>
                </a:solidFill>
                <a:latin typeface="Comic Sans MS" pitchFamily="-84" charset="0"/>
              </a:rPr>
              <a:t>100%</a:t>
            </a:r>
          </a:p>
        </p:txBody>
      </p:sp>
      <p:sp>
        <p:nvSpPr>
          <p:cNvPr id="25" name="Text Box 27"/>
          <p:cNvSpPr txBox="1">
            <a:spLocks noChangeArrowheads="1"/>
          </p:cNvSpPr>
          <p:nvPr/>
        </p:nvSpPr>
        <p:spPr bwMode="auto">
          <a:xfrm>
            <a:off x="3424238" y="3159371"/>
            <a:ext cx="984250" cy="379361"/>
          </a:xfrm>
          <a:prstGeom prst="rect">
            <a:avLst/>
          </a:prstGeom>
          <a:noFill/>
          <a:ln w="9525">
            <a:noFill/>
            <a:round/>
            <a:headEnd/>
            <a:tailEnd/>
          </a:ln>
        </p:spPr>
        <p:txBody>
          <a:bodyPr lIns="97474" tIns="50686" rIns="97474" bIns="50686">
            <a:prstTxWarp prst="textNoShape">
              <a:avLst/>
            </a:prstTxWarp>
            <a:spAutoFit/>
          </a:bodyPr>
          <a:lstStyle/>
          <a:p>
            <a:pPr>
              <a:spcBef>
                <a:spcPts val="1625"/>
              </a:spcBef>
              <a:buClr>
                <a:srgbClr val="FF6600"/>
              </a:buClr>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a:solidFill>
                  <a:srgbClr val="FF6600"/>
                </a:solidFill>
                <a:latin typeface="Comic Sans MS" pitchFamily="-84" charset="0"/>
              </a:rPr>
              <a:t>80%</a:t>
            </a:r>
          </a:p>
        </p:txBody>
      </p:sp>
      <p:sp>
        <p:nvSpPr>
          <p:cNvPr id="26" name="Text Box 28"/>
          <p:cNvSpPr txBox="1">
            <a:spLocks noChangeArrowheads="1"/>
          </p:cNvSpPr>
          <p:nvPr/>
        </p:nvSpPr>
        <p:spPr bwMode="auto">
          <a:xfrm>
            <a:off x="3424238" y="5128848"/>
            <a:ext cx="1054100" cy="379361"/>
          </a:xfrm>
          <a:prstGeom prst="rect">
            <a:avLst/>
          </a:prstGeom>
          <a:noFill/>
          <a:ln w="9525">
            <a:noFill/>
            <a:round/>
            <a:headEnd/>
            <a:tailEnd/>
          </a:ln>
        </p:spPr>
        <p:txBody>
          <a:bodyPr lIns="97474" tIns="50686" rIns="97474" bIns="50686">
            <a:prstTxWarp prst="textNoShape">
              <a:avLst/>
            </a:prstTxWarp>
            <a:spAutoFit/>
          </a:bodyPr>
          <a:lstStyle/>
          <a:p>
            <a:pPr>
              <a:spcBef>
                <a:spcPts val="1625"/>
              </a:spcBef>
              <a:buClr>
                <a:srgbClr val="006600"/>
              </a:buClr>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a:solidFill>
                  <a:srgbClr val="006600"/>
                </a:solidFill>
                <a:latin typeface="Comic Sans MS" pitchFamily="-84" charset="0"/>
              </a:rPr>
              <a:t>250%</a:t>
            </a:r>
          </a:p>
        </p:txBody>
      </p:sp>
      <p:sp>
        <p:nvSpPr>
          <p:cNvPr id="27" name="Text Box 29"/>
          <p:cNvSpPr txBox="1">
            <a:spLocks noChangeArrowheads="1"/>
          </p:cNvSpPr>
          <p:nvPr/>
        </p:nvSpPr>
        <p:spPr bwMode="auto">
          <a:xfrm>
            <a:off x="4338638" y="2162908"/>
            <a:ext cx="2532062" cy="1087247"/>
          </a:xfrm>
          <a:prstGeom prst="rect">
            <a:avLst/>
          </a:prstGeom>
          <a:noFill/>
          <a:ln w="9525">
            <a:noFill/>
            <a:round/>
            <a:headEnd/>
            <a:tailEnd/>
          </a:ln>
        </p:spPr>
        <p:txBody>
          <a:bodyPr lIns="97474" tIns="50686" rIns="97474" bIns="50686">
            <a:prstTxWarp prst="textNoShape">
              <a:avLst/>
            </a:prstTxWarp>
            <a:spAutoFit/>
          </a:bodyPr>
          <a:lstStyle/>
          <a:p>
            <a:pPr>
              <a:spcBef>
                <a:spcPts val="1083"/>
              </a:spcBef>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sz="1600" dirty="0">
                <a:solidFill>
                  <a:srgbClr val="000000"/>
                </a:solidFill>
                <a:latin typeface="Comic Sans MS" pitchFamily="-84" charset="0"/>
              </a:rPr>
              <a:t>formation damage caused by poorly designed drill-in/completion fluids</a:t>
            </a:r>
          </a:p>
        </p:txBody>
      </p:sp>
      <p:sp>
        <p:nvSpPr>
          <p:cNvPr id="28" name="Text Box 30"/>
          <p:cNvSpPr txBox="1">
            <a:spLocks noChangeArrowheads="1"/>
          </p:cNvSpPr>
          <p:nvPr/>
        </p:nvSpPr>
        <p:spPr bwMode="auto">
          <a:xfrm>
            <a:off x="4338638" y="3165342"/>
            <a:ext cx="2532062" cy="594804"/>
          </a:xfrm>
          <a:prstGeom prst="rect">
            <a:avLst/>
          </a:prstGeom>
          <a:noFill/>
          <a:ln w="9525">
            <a:noFill/>
            <a:round/>
            <a:headEnd/>
            <a:tailEnd/>
          </a:ln>
        </p:spPr>
        <p:txBody>
          <a:bodyPr lIns="97474" tIns="50686" rIns="97474" bIns="50686">
            <a:prstTxWarp prst="textNoShape">
              <a:avLst/>
            </a:prstTxWarp>
            <a:spAutoFit/>
          </a:bodyPr>
          <a:lstStyle/>
          <a:p>
            <a:pPr>
              <a:spcBef>
                <a:spcPts val="1083"/>
              </a:spcBef>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sz="1600" dirty="0">
                <a:solidFill>
                  <a:srgbClr val="000000"/>
                </a:solidFill>
                <a:latin typeface="Comic Sans MS" pitchFamily="-84" charset="0"/>
              </a:rPr>
              <a:t>optimized drill-in &amp;  completion fluids</a:t>
            </a:r>
          </a:p>
        </p:txBody>
      </p:sp>
      <p:sp>
        <p:nvSpPr>
          <p:cNvPr id="29" name="Text Box 31"/>
          <p:cNvSpPr txBox="1">
            <a:spLocks noChangeArrowheads="1"/>
          </p:cNvSpPr>
          <p:nvPr/>
        </p:nvSpPr>
        <p:spPr bwMode="auto">
          <a:xfrm>
            <a:off x="4391028" y="3714752"/>
            <a:ext cx="2532063" cy="594804"/>
          </a:xfrm>
          <a:prstGeom prst="rect">
            <a:avLst/>
          </a:prstGeom>
          <a:noFill/>
          <a:ln w="9525">
            <a:noFill/>
            <a:round/>
            <a:headEnd/>
            <a:tailEnd/>
          </a:ln>
        </p:spPr>
        <p:txBody>
          <a:bodyPr lIns="97474" tIns="50686" rIns="97474" bIns="50686">
            <a:prstTxWarp prst="textNoShape">
              <a:avLst/>
            </a:prstTxWarp>
            <a:spAutoFit/>
          </a:bodyPr>
          <a:lstStyle/>
          <a:p>
            <a:pPr>
              <a:spcBef>
                <a:spcPts val="1083"/>
              </a:spcBef>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sz="1600">
                <a:solidFill>
                  <a:srgbClr val="000000"/>
                </a:solidFill>
                <a:latin typeface="Comic Sans MS" pitchFamily="-84" charset="0"/>
              </a:rPr>
              <a:t>damage removal &amp; cleanup</a:t>
            </a:r>
          </a:p>
        </p:txBody>
      </p:sp>
      <p:sp>
        <p:nvSpPr>
          <p:cNvPr id="30" name="Text Box 32"/>
          <p:cNvSpPr txBox="1">
            <a:spLocks noChangeArrowheads="1"/>
          </p:cNvSpPr>
          <p:nvPr/>
        </p:nvSpPr>
        <p:spPr bwMode="auto">
          <a:xfrm>
            <a:off x="4391028" y="4085493"/>
            <a:ext cx="2532063" cy="594804"/>
          </a:xfrm>
          <a:prstGeom prst="rect">
            <a:avLst/>
          </a:prstGeom>
          <a:noFill/>
          <a:ln w="9525">
            <a:noFill/>
            <a:round/>
            <a:headEnd/>
            <a:tailEnd/>
          </a:ln>
        </p:spPr>
        <p:txBody>
          <a:bodyPr lIns="97474" tIns="50686" rIns="97474" bIns="50686">
            <a:prstTxWarp prst="textNoShape">
              <a:avLst/>
            </a:prstTxWarp>
            <a:spAutoFit/>
          </a:bodyPr>
          <a:lstStyle/>
          <a:p>
            <a:pPr>
              <a:spcBef>
                <a:spcPts val="1083"/>
              </a:spcBef>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sz="1600" dirty="0">
                <a:solidFill>
                  <a:srgbClr val="000000"/>
                </a:solidFill>
                <a:latin typeface="Comic Sans MS" pitchFamily="-84" charset="0"/>
              </a:rPr>
              <a:t>sandstone acid treatment</a:t>
            </a:r>
          </a:p>
        </p:txBody>
      </p:sp>
      <p:sp>
        <p:nvSpPr>
          <p:cNvPr id="31" name="Text Box 33"/>
          <p:cNvSpPr txBox="1">
            <a:spLocks noChangeArrowheads="1"/>
          </p:cNvSpPr>
          <p:nvPr/>
        </p:nvSpPr>
        <p:spPr bwMode="auto">
          <a:xfrm>
            <a:off x="4373563" y="5363308"/>
            <a:ext cx="2297112" cy="348583"/>
          </a:xfrm>
          <a:prstGeom prst="rect">
            <a:avLst/>
          </a:prstGeom>
          <a:noFill/>
          <a:ln w="9525">
            <a:noFill/>
            <a:round/>
            <a:headEnd/>
            <a:tailEnd/>
          </a:ln>
        </p:spPr>
        <p:txBody>
          <a:bodyPr lIns="97474" tIns="50686" rIns="97474" bIns="50686">
            <a:prstTxWarp prst="textNoShape">
              <a:avLst/>
            </a:prstTxWarp>
            <a:spAutoFit/>
          </a:bodyPr>
          <a:lstStyle/>
          <a:p>
            <a:pPr>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sz="1600">
                <a:solidFill>
                  <a:srgbClr val="000000"/>
                </a:solidFill>
                <a:latin typeface="Comic Sans MS" pitchFamily="-84" charset="0"/>
              </a:rPr>
              <a:t>fracture stimulation</a:t>
            </a:r>
          </a:p>
        </p:txBody>
      </p:sp>
      <p:sp>
        <p:nvSpPr>
          <p:cNvPr id="32" name="Text Box 34"/>
          <p:cNvSpPr txBox="1">
            <a:spLocks noChangeArrowheads="1"/>
          </p:cNvSpPr>
          <p:nvPr/>
        </p:nvSpPr>
        <p:spPr bwMode="auto">
          <a:xfrm>
            <a:off x="4384678" y="4976446"/>
            <a:ext cx="1558925" cy="348583"/>
          </a:xfrm>
          <a:prstGeom prst="rect">
            <a:avLst/>
          </a:prstGeom>
          <a:noFill/>
          <a:ln w="9525">
            <a:noFill/>
            <a:round/>
            <a:headEnd/>
            <a:tailEnd/>
          </a:ln>
        </p:spPr>
        <p:txBody>
          <a:bodyPr lIns="97474" tIns="50686" rIns="97474" bIns="50686">
            <a:prstTxWarp prst="textNoShape">
              <a:avLst/>
            </a:prstTxWarp>
            <a:spAutoFit/>
          </a:bodyPr>
          <a:lstStyle/>
          <a:p>
            <a:pPr>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sz="1600">
                <a:solidFill>
                  <a:srgbClr val="000000"/>
                </a:solidFill>
                <a:latin typeface="Comic Sans MS" pitchFamily="-84" charset="0"/>
              </a:rPr>
              <a:t>frac &amp; pack</a:t>
            </a:r>
          </a:p>
        </p:txBody>
      </p:sp>
      <p:sp>
        <p:nvSpPr>
          <p:cNvPr id="33" name="Text Box 35"/>
          <p:cNvSpPr txBox="1">
            <a:spLocks noChangeArrowheads="1"/>
          </p:cNvSpPr>
          <p:nvPr/>
        </p:nvSpPr>
        <p:spPr bwMode="auto">
          <a:xfrm>
            <a:off x="4395789" y="4530970"/>
            <a:ext cx="2532062" cy="594804"/>
          </a:xfrm>
          <a:prstGeom prst="rect">
            <a:avLst/>
          </a:prstGeom>
          <a:noFill/>
          <a:ln w="9525">
            <a:noFill/>
            <a:round/>
            <a:headEnd/>
            <a:tailEnd/>
          </a:ln>
        </p:spPr>
        <p:txBody>
          <a:bodyPr lIns="97474" tIns="50686" rIns="97474" bIns="50686">
            <a:prstTxWarp prst="textNoShape">
              <a:avLst/>
            </a:prstTxWarp>
            <a:spAutoFit/>
          </a:bodyPr>
          <a:lstStyle/>
          <a:p>
            <a:pPr>
              <a:spcBef>
                <a:spcPts val="1083"/>
              </a:spcBef>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sz="1600">
                <a:solidFill>
                  <a:srgbClr val="000000"/>
                </a:solidFill>
                <a:latin typeface="Comic Sans MS" pitchFamily="-84" charset="0"/>
              </a:rPr>
              <a:t>carbonate acid treatment</a:t>
            </a:r>
          </a:p>
        </p:txBody>
      </p:sp>
      <p:sp>
        <p:nvSpPr>
          <p:cNvPr id="34" name="Text Box 37"/>
          <p:cNvSpPr txBox="1">
            <a:spLocks noChangeArrowheads="1"/>
          </p:cNvSpPr>
          <p:nvPr/>
        </p:nvSpPr>
        <p:spPr bwMode="auto">
          <a:xfrm>
            <a:off x="6932284" y="1782529"/>
            <a:ext cx="4541962" cy="379361"/>
          </a:xfrm>
          <a:prstGeom prst="rect">
            <a:avLst/>
          </a:prstGeom>
          <a:noFill/>
          <a:ln w="9525">
            <a:noFill/>
            <a:round/>
            <a:headEnd/>
            <a:tailEnd/>
          </a:ln>
        </p:spPr>
        <p:txBody>
          <a:bodyPr wrap="square" lIns="97474" tIns="50686" rIns="97474" bIns="50686">
            <a:prstTxWarp prst="textNoShape">
              <a:avLst/>
            </a:prstTxWarp>
            <a:spAutoFit/>
          </a:bodyPr>
          <a:lstStyle/>
          <a:p>
            <a:pPr algn="ctr">
              <a:spcBef>
                <a:spcPts val="1218"/>
              </a:spcBef>
              <a:buClr>
                <a:srgbClr val="FFFFFF"/>
              </a:buClr>
              <a:tabLst>
                <a:tab pos="0" algn="l"/>
                <a:tab pos="484865" algn="l"/>
                <a:tab pos="971449" algn="l"/>
                <a:tab pos="1458033" algn="l"/>
                <a:tab pos="1944618" algn="l"/>
                <a:tab pos="2431202" algn="l"/>
                <a:tab pos="2917786" algn="l"/>
                <a:tab pos="3404370" algn="l"/>
                <a:tab pos="3890955" algn="l"/>
                <a:tab pos="4377539" algn="l"/>
                <a:tab pos="4864123" algn="l"/>
                <a:tab pos="5350707" algn="l"/>
                <a:tab pos="5837291" algn="l"/>
                <a:tab pos="6323875" algn="l"/>
                <a:tab pos="6810460" algn="l"/>
                <a:tab pos="7297044" algn="l"/>
                <a:tab pos="7783628" algn="l"/>
                <a:tab pos="8270212" algn="l"/>
                <a:tab pos="8756796" algn="l"/>
                <a:tab pos="9243381" algn="l"/>
                <a:tab pos="9729965" algn="l"/>
              </a:tabLst>
            </a:pPr>
            <a:r>
              <a:rPr lang="en-GB" dirty="0">
                <a:latin typeface="Arial" pitchFamily="-84" charset="0"/>
              </a:rPr>
              <a:t>Flow Efficiency  (FE or WIQI)</a:t>
            </a:r>
            <a:r>
              <a:rPr lang="x-none" dirty="0">
                <a:latin typeface="Arial" pitchFamily="-84" charset="0"/>
              </a:rPr>
              <a:t>‏</a:t>
            </a:r>
            <a:endParaRPr lang="en-GB" dirty="0">
              <a:latin typeface="Arial" pitchFamily="-84" charset="0"/>
            </a:endParaRPr>
          </a:p>
        </p:txBody>
      </p:sp>
      <p:sp>
        <p:nvSpPr>
          <p:cNvPr id="37" name="Tijdelijke aanduiding voor datum 36"/>
          <p:cNvSpPr>
            <a:spLocks noGrp="1"/>
          </p:cNvSpPr>
          <p:nvPr>
            <p:ph type="dt" sz="half" idx="10"/>
          </p:nvPr>
        </p:nvSpPr>
        <p:spPr/>
        <p:txBody>
          <a:bodyPr/>
          <a:lstStyle/>
          <a:p>
            <a:fld id="{27F7F3A7-DDBE-4E0A-9B6E-E1FE1BA046C5}" type="datetime1">
              <a:rPr lang="en-US" smtClean="0"/>
              <a:pPr/>
              <a:t>24-02-2015</a:t>
            </a:fld>
            <a:endParaRPr lang="en-US"/>
          </a:p>
        </p:txBody>
      </p:sp>
      <p:sp>
        <p:nvSpPr>
          <p:cNvPr id="62" name="Tijdelijke aanduiding voor dianummer 61"/>
          <p:cNvSpPr>
            <a:spLocks noGrp="1"/>
          </p:cNvSpPr>
          <p:nvPr>
            <p:ph type="sldNum" sz="quarter" idx="12"/>
          </p:nvPr>
        </p:nvSpPr>
        <p:spPr/>
        <p:txBody>
          <a:bodyPr/>
          <a:lstStyle/>
          <a:p>
            <a:fld id="{D5F176DB-5BE7-4658-A172-7CE8068A7787}"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4819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txBox="1">
            <a:spLocks noChangeArrowheads="1"/>
          </p:cNvSpPr>
          <p:nvPr/>
        </p:nvSpPr>
        <p:spPr>
          <a:xfrm>
            <a:off x="258986" y="599366"/>
            <a:ext cx="5750875" cy="428283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spcBef>
                <a:spcPts val="300"/>
              </a:spcBef>
              <a:spcAft>
                <a:spcPts val="400"/>
              </a:spcAft>
            </a:pPr>
            <a:r>
              <a:rPr lang="en-US" dirty="0" smtClean="0">
                <a:solidFill>
                  <a:srgbClr val="FFFF00"/>
                </a:solidFill>
              </a:rPr>
              <a:t>Drilling, completion and </a:t>
            </a:r>
            <a:r>
              <a:rPr lang="en-US" dirty="0" err="1" smtClean="0">
                <a:solidFill>
                  <a:srgbClr val="FFFF00"/>
                </a:solidFill>
              </a:rPr>
              <a:t>workover</a:t>
            </a:r>
            <a:r>
              <a:rPr lang="en-US" dirty="0" smtClean="0">
                <a:solidFill>
                  <a:srgbClr val="FFFF00"/>
                </a:solidFill>
              </a:rPr>
              <a:t> operations</a:t>
            </a:r>
          </a:p>
          <a:p>
            <a:pPr lvl="1">
              <a:spcBef>
                <a:spcPts val="300"/>
              </a:spcBef>
              <a:spcAft>
                <a:spcPts val="400"/>
              </a:spcAft>
            </a:pPr>
            <a:r>
              <a:rPr lang="en-US" sz="2000" dirty="0" err="1" smtClean="0">
                <a:solidFill>
                  <a:srgbClr val="FFFF00"/>
                </a:solidFill>
              </a:rPr>
              <a:t>Filtercake</a:t>
            </a:r>
            <a:r>
              <a:rPr lang="en-US" sz="2000" dirty="0" smtClean="0">
                <a:solidFill>
                  <a:srgbClr val="FFFF00"/>
                </a:solidFill>
              </a:rPr>
              <a:t> on the wall of the wellbore</a:t>
            </a:r>
          </a:p>
          <a:p>
            <a:pPr lvl="1">
              <a:spcBef>
                <a:spcPts val="300"/>
              </a:spcBef>
              <a:spcAft>
                <a:spcPts val="400"/>
              </a:spcAft>
            </a:pPr>
            <a:r>
              <a:rPr lang="en-US" sz="2000" dirty="0" smtClean="0">
                <a:solidFill>
                  <a:srgbClr val="FFFF00"/>
                </a:solidFill>
              </a:rPr>
              <a:t>Invasion of drilling fluid filtrate</a:t>
            </a:r>
          </a:p>
          <a:p>
            <a:pPr lvl="1">
              <a:spcBef>
                <a:spcPts val="300"/>
              </a:spcBef>
              <a:spcAft>
                <a:spcPts val="400"/>
              </a:spcAft>
            </a:pPr>
            <a:r>
              <a:rPr lang="en-US" sz="2000" dirty="0" smtClean="0">
                <a:solidFill>
                  <a:srgbClr val="FFFF00"/>
                </a:solidFill>
              </a:rPr>
              <a:t>Polymers or fluid loss material used</a:t>
            </a:r>
          </a:p>
          <a:p>
            <a:pPr>
              <a:spcBef>
                <a:spcPts val="300"/>
              </a:spcBef>
              <a:spcAft>
                <a:spcPts val="400"/>
              </a:spcAft>
            </a:pPr>
            <a:r>
              <a:rPr lang="en-US" dirty="0" smtClean="0">
                <a:solidFill>
                  <a:srgbClr val="FFFF00"/>
                </a:solidFill>
              </a:rPr>
              <a:t>Produced or injected fluids</a:t>
            </a:r>
          </a:p>
          <a:p>
            <a:pPr lvl="1">
              <a:spcBef>
                <a:spcPts val="300"/>
              </a:spcBef>
              <a:spcAft>
                <a:spcPts val="400"/>
              </a:spcAft>
            </a:pPr>
            <a:r>
              <a:rPr lang="en-US" sz="2000" dirty="0" smtClean="0">
                <a:solidFill>
                  <a:srgbClr val="FFFF00"/>
                </a:solidFill>
              </a:rPr>
              <a:t>Changes in produced fluid </a:t>
            </a:r>
          </a:p>
          <a:p>
            <a:pPr lvl="2">
              <a:spcBef>
                <a:spcPts val="300"/>
              </a:spcBef>
              <a:spcAft>
                <a:spcPts val="400"/>
              </a:spcAft>
            </a:pPr>
            <a:r>
              <a:rPr lang="nl-NL" sz="2000" dirty="0" err="1" smtClean="0">
                <a:solidFill>
                  <a:srgbClr val="FFFF00"/>
                </a:solidFill>
              </a:rPr>
              <a:t>Scale</a:t>
            </a:r>
            <a:endParaRPr lang="en-US" sz="2000" dirty="0" smtClean="0">
              <a:solidFill>
                <a:srgbClr val="FFFF00"/>
              </a:solidFill>
            </a:endParaRPr>
          </a:p>
          <a:p>
            <a:pPr>
              <a:spcBef>
                <a:spcPts val="300"/>
              </a:spcBef>
              <a:spcAft>
                <a:spcPts val="400"/>
              </a:spcAft>
            </a:pPr>
            <a:r>
              <a:rPr lang="en-US" dirty="0" smtClean="0">
                <a:solidFill>
                  <a:srgbClr val="FFFF00"/>
                </a:solidFill>
              </a:rPr>
              <a:t>Injected fluids during special activities </a:t>
            </a:r>
          </a:p>
          <a:p>
            <a:pPr lvl="2">
              <a:spcBef>
                <a:spcPts val="300"/>
              </a:spcBef>
              <a:spcAft>
                <a:spcPts val="400"/>
              </a:spcAft>
            </a:pPr>
            <a:r>
              <a:rPr lang="en-US" sz="2000" dirty="0" err="1" smtClean="0">
                <a:solidFill>
                  <a:srgbClr val="FFFF00"/>
                </a:solidFill>
              </a:rPr>
              <a:t>Sandcontrol</a:t>
            </a:r>
            <a:endParaRPr lang="en-US" sz="2000" dirty="0" smtClean="0">
              <a:solidFill>
                <a:srgbClr val="FFFF00"/>
              </a:solidFill>
            </a:endParaRPr>
          </a:p>
          <a:p>
            <a:pPr lvl="2">
              <a:spcBef>
                <a:spcPts val="300"/>
              </a:spcBef>
              <a:spcAft>
                <a:spcPts val="400"/>
              </a:spcAft>
            </a:pPr>
            <a:r>
              <a:rPr lang="en-US" sz="2000" dirty="0" smtClean="0">
                <a:solidFill>
                  <a:srgbClr val="FFFF00"/>
                </a:solidFill>
              </a:rPr>
              <a:t>Acid, solvent, etc.</a:t>
            </a:r>
          </a:p>
          <a:p>
            <a:pPr>
              <a:spcBef>
                <a:spcPts val="300"/>
              </a:spcBef>
              <a:spcAft>
                <a:spcPts val="400"/>
              </a:spcAft>
            </a:pPr>
            <a:r>
              <a:rPr lang="en-US" dirty="0" smtClean="0">
                <a:solidFill>
                  <a:srgbClr val="FFFF00"/>
                </a:solidFill>
              </a:rPr>
              <a:t>Production chemicals used</a:t>
            </a:r>
          </a:p>
          <a:p>
            <a:pPr lvl="1">
              <a:spcBef>
                <a:spcPts val="300"/>
              </a:spcBef>
              <a:spcAft>
                <a:spcPts val="400"/>
              </a:spcAft>
            </a:pPr>
            <a:r>
              <a:rPr lang="en-US" sz="2000" dirty="0" smtClean="0">
                <a:solidFill>
                  <a:srgbClr val="FFFF00"/>
                </a:solidFill>
              </a:rPr>
              <a:t>Scale inhibitor, production corrosion inhibitor, etc.</a:t>
            </a:r>
            <a:endParaRPr lang="en-US" sz="2000" dirty="0">
              <a:solidFill>
                <a:srgbClr val="FFFF00"/>
              </a:solidFill>
            </a:endParaRPr>
          </a:p>
        </p:txBody>
      </p:sp>
      <p:sp>
        <p:nvSpPr>
          <p:cNvPr id="339975" name="Rectangle 7"/>
          <p:cNvSpPr>
            <a:spLocks noGrp="1" noChangeArrowheads="1"/>
          </p:cNvSpPr>
          <p:nvPr>
            <p:ph type="title"/>
          </p:nvPr>
        </p:nvSpPr>
        <p:spPr>
          <a:xfrm>
            <a:off x="7167196" y="-284188"/>
            <a:ext cx="4525434" cy="1764824"/>
          </a:xfrm>
        </p:spPr>
        <p:txBody>
          <a:bodyPr>
            <a:normAutofit/>
          </a:bodyPr>
          <a:lstStyle/>
          <a:p>
            <a:r>
              <a:rPr lang="en-US" dirty="0"/>
              <a:t>Causes of Damage</a:t>
            </a:r>
          </a:p>
        </p:txBody>
      </p:sp>
      <p:sp>
        <p:nvSpPr>
          <p:cNvPr id="2" name="Tijdelijke aanduiding voor datum 1"/>
          <p:cNvSpPr>
            <a:spLocks noGrp="1"/>
          </p:cNvSpPr>
          <p:nvPr>
            <p:ph type="dt" sz="half" idx="10"/>
          </p:nvPr>
        </p:nvSpPr>
        <p:spPr/>
        <p:txBody>
          <a:bodyPr/>
          <a:lstStyle/>
          <a:p>
            <a:fld id="{92F03B8E-AC70-4563-A056-6FD88A421162}" type="datetime1">
              <a:rPr lang="en-US" smtClean="0"/>
              <a:pPr/>
              <a:t>24-02-2015</a:t>
            </a:fld>
            <a:endParaRPr lang="en-US"/>
          </a:p>
        </p:txBody>
      </p:sp>
      <p:sp>
        <p:nvSpPr>
          <p:cNvPr id="3" name="Tijdelijke aanduiding voor dianummer 2"/>
          <p:cNvSpPr>
            <a:spLocks noGrp="1"/>
          </p:cNvSpPr>
          <p:nvPr>
            <p:ph type="sldNum" sz="quarter" idx="12"/>
          </p:nvPr>
        </p:nvSpPr>
        <p:spPr/>
        <p:txBody>
          <a:bodyPr/>
          <a:lstStyle/>
          <a:p>
            <a:fld id="{D5F176DB-5BE7-4658-A172-7CE8068A7787}"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27204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gradFill flip="none" rotWithShape="1">
          <a:gsLst>
            <a:gs pos="37000">
              <a:schemeClr val="bg2">
                <a:tint val="97000"/>
                <a:hueMod val="92000"/>
                <a:satMod val="169000"/>
                <a:lumMod val="164000"/>
              </a:schemeClr>
            </a:gs>
            <a:gs pos="100000">
              <a:schemeClr val="bg2">
                <a:shade val="96000"/>
                <a:satMod val="120000"/>
                <a:lumMod val="9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18110" y="263696"/>
            <a:ext cx="4102198" cy="1621375"/>
          </a:xfrm>
        </p:spPr>
        <p:txBody>
          <a:bodyPr>
            <a:normAutofit/>
          </a:bodyPr>
          <a:lstStyle/>
          <a:p>
            <a:r>
              <a:rPr lang="en-GB" sz="3323" dirty="0"/>
              <a:t>Productivity enhancement techniques</a:t>
            </a:r>
            <a:endParaRPr lang="en-US" sz="3323" dirty="0"/>
          </a:p>
        </p:txBody>
      </p:sp>
      <p:sp>
        <p:nvSpPr>
          <p:cNvPr id="2" name="Content Placeholder 1"/>
          <p:cNvSpPr>
            <a:spLocks noGrp="1"/>
          </p:cNvSpPr>
          <p:nvPr>
            <p:ph idx="1"/>
          </p:nvPr>
        </p:nvSpPr>
        <p:spPr>
          <a:xfrm>
            <a:off x="3615397" y="906157"/>
            <a:ext cx="8032652" cy="5691591"/>
          </a:xfrm>
        </p:spPr>
        <p:txBody>
          <a:bodyPr>
            <a:noAutofit/>
          </a:bodyPr>
          <a:lstStyle/>
          <a:p>
            <a:pPr>
              <a:buClr>
                <a:srgbClr val="FFFFCC"/>
              </a:buClr>
              <a:buNone/>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b="1" u="sng" dirty="0">
                <a:solidFill>
                  <a:srgbClr val="FFFF00"/>
                </a:solidFill>
                <a:latin typeface="Arial" charset="0"/>
              </a:rPr>
              <a:t>Chemical Methods – Remove (formation) damage</a:t>
            </a:r>
            <a:r>
              <a:rPr lang="en-GB" sz="1600" dirty="0">
                <a:solidFill>
                  <a:srgbClr val="FFFF00"/>
                </a:solidFill>
                <a:latin typeface="Arial" charset="0"/>
              </a:rPr>
              <a:t>	</a:t>
            </a:r>
          </a:p>
          <a:p>
            <a:pPr marL="393466" lvl="1" indent="-76934">
              <a:buClr>
                <a:srgbClr val="FFFFCC"/>
              </a:buClr>
              <a:buFont typeface="Times New Roman" pitchFamily="18" charset="0"/>
              <a:buChar char="•"/>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dirty="0">
                <a:solidFill>
                  <a:srgbClr val="FF0000"/>
                </a:solidFill>
                <a:latin typeface="Arial" charset="0"/>
              </a:rPr>
              <a:t>Matrix acidizing</a:t>
            </a:r>
          </a:p>
          <a:p>
            <a:pPr marL="393466" lvl="1" indent="-76934">
              <a:buClr>
                <a:srgbClr val="FFFFCC"/>
              </a:buClr>
              <a:buFont typeface="Times New Roman" pitchFamily="18" charset="0"/>
              <a:buChar char="•"/>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dirty="0">
                <a:solidFill>
                  <a:srgbClr val="FFFF00"/>
                </a:solidFill>
                <a:latin typeface="Arial" charset="0"/>
              </a:rPr>
              <a:t>Acid washes</a:t>
            </a:r>
          </a:p>
          <a:p>
            <a:pPr marL="393466" lvl="1" indent="-76934">
              <a:buClr>
                <a:srgbClr val="FFFFCC"/>
              </a:buClr>
              <a:buFont typeface="Times New Roman" pitchFamily="18" charset="0"/>
              <a:buChar char="•"/>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dirty="0">
                <a:solidFill>
                  <a:srgbClr val="FFFF00"/>
                </a:solidFill>
                <a:latin typeface="Arial" charset="0"/>
              </a:rPr>
              <a:t>Chemical flushes with surfactants, solvents, mutual solvents, etc.</a:t>
            </a:r>
          </a:p>
          <a:p>
            <a:pPr marL="393466" lvl="1" indent="-76934">
              <a:buClr>
                <a:srgbClr val="FFFFCC"/>
              </a:buClr>
              <a:buFont typeface="Times New Roman" pitchFamily="18" charset="0"/>
              <a:buChar char="•"/>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dirty="0">
                <a:solidFill>
                  <a:srgbClr val="FFFF00"/>
                </a:solidFill>
                <a:latin typeface="Arial" charset="0"/>
              </a:rPr>
              <a:t>Microbial stimulation</a:t>
            </a:r>
          </a:p>
          <a:p>
            <a:pPr>
              <a:buClr>
                <a:srgbClr val="FFFFCC"/>
              </a:buClr>
              <a:buNone/>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b="1" u="sng" dirty="0" smtClean="0">
                <a:solidFill>
                  <a:srgbClr val="FFFF00"/>
                </a:solidFill>
                <a:latin typeface="Arial" charset="0"/>
              </a:rPr>
              <a:t>Mechanical </a:t>
            </a:r>
            <a:r>
              <a:rPr lang="en-GB" sz="1600" b="1" u="sng" dirty="0">
                <a:solidFill>
                  <a:srgbClr val="FFFF00"/>
                </a:solidFill>
                <a:latin typeface="Arial" charset="0"/>
              </a:rPr>
              <a:t>Methods – Improve inflow area</a:t>
            </a:r>
            <a:r>
              <a:rPr lang="en-GB" sz="1600" dirty="0">
                <a:solidFill>
                  <a:srgbClr val="FFFF00"/>
                </a:solidFill>
                <a:latin typeface="Arial" charset="0"/>
              </a:rPr>
              <a:t>	</a:t>
            </a:r>
          </a:p>
          <a:p>
            <a:pPr marL="393466" lvl="1" indent="-76934">
              <a:buClr>
                <a:srgbClr val="FFFFCC"/>
              </a:buClr>
              <a:buFont typeface="Times New Roman" pitchFamily="18" charset="0"/>
              <a:buChar char="•"/>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dirty="0">
                <a:solidFill>
                  <a:srgbClr val="FF0000"/>
                </a:solidFill>
                <a:latin typeface="Arial" charset="0"/>
              </a:rPr>
              <a:t>Hydraulic fracturing – from </a:t>
            </a:r>
            <a:r>
              <a:rPr lang="en-GB" sz="1600" dirty="0" err="1">
                <a:solidFill>
                  <a:srgbClr val="FF0000"/>
                </a:solidFill>
                <a:latin typeface="Arial" charset="0"/>
              </a:rPr>
              <a:t>frac&amp;packs</a:t>
            </a:r>
            <a:r>
              <a:rPr lang="en-GB" sz="1600" dirty="0">
                <a:solidFill>
                  <a:srgbClr val="FF0000"/>
                </a:solidFill>
                <a:latin typeface="Arial" charset="0"/>
              </a:rPr>
              <a:t> to massive hydraulic fracturing</a:t>
            </a:r>
          </a:p>
          <a:p>
            <a:pPr marL="393466" lvl="1" indent="-76934">
              <a:buClr>
                <a:srgbClr val="FFFFCC"/>
              </a:buClr>
              <a:buFont typeface="Times New Roman" pitchFamily="18" charset="0"/>
              <a:buChar char="•"/>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dirty="0">
                <a:solidFill>
                  <a:srgbClr val="FFFF00"/>
                </a:solidFill>
                <a:latin typeface="Arial" charset="0"/>
              </a:rPr>
              <a:t>Explosive fracturing including the use of propellants, "</a:t>
            </a:r>
            <a:r>
              <a:rPr lang="en-GB" sz="1600" dirty="0" err="1">
                <a:solidFill>
                  <a:srgbClr val="FFFF00"/>
                </a:solidFill>
                <a:latin typeface="Arial" charset="0"/>
              </a:rPr>
              <a:t>Radialfrac</a:t>
            </a:r>
            <a:r>
              <a:rPr lang="en-GB" sz="1600" dirty="0">
                <a:solidFill>
                  <a:srgbClr val="FFFF00"/>
                </a:solidFill>
                <a:latin typeface="Arial" charset="0"/>
              </a:rPr>
              <a:t>"</a:t>
            </a:r>
          </a:p>
          <a:p>
            <a:pPr marL="393466" lvl="1" indent="-76934">
              <a:buClr>
                <a:srgbClr val="FFFFCC"/>
              </a:buClr>
              <a:buFont typeface="Times New Roman" pitchFamily="18" charset="0"/>
              <a:buChar char="•"/>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dirty="0" smtClean="0">
                <a:solidFill>
                  <a:srgbClr val="FF0000"/>
                </a:solidFill>
                <a:latin typeface="Arial" charset="0"/>
              </a:rPr>
              <a:t>Acoustic stimulation</a:t>
            </a:r>
            <a:endParaRPr lang="en-GB" sz="1600" dirty="0">
              <a:solidFill>
                <a:srgbClr val="FF0000"/>
              </a:solidFill>
              <a:latin typeface="Arial" charset="0"/>
            </a:endParaRPr>
          </a:p>
          <a:p>
            <a:pPr marL="393466" lvl="1" indent="-76934">
              <a:buClr>
                <a:srgbClr val="FFFFCC"/>
              </a:buClr>
              <a:buFont typeface="Times New Roman" pitchFamily="18" charset="0"/>
              <a:buChar char="•"/>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dirty="0">
                <a:solidFill>
                  <a:srgbClr val="FFFF00"/>
                </a:solidFill>
                <a:latin typeface="Arial" charset="0"/>
              </a:rPr>
              <a:t>Re- and additional perforating</a:t>
            </a:r>
          </a:p>
          <a:p>
            <a:pPr>
              <a:buClr>
                <a:srgbClr val="FFFFCC"/>
              </a:buClr>
              <a:buNone/>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b="1" u="sng" dirty="0" smtClean="0">
                <a:solidFill>
                  <a:srgbClr val="FFFF00"/>
                </a:solidFill>
                <a:latin typeface="Arial" charset="0"/>
              </a:rPr>
              <a:t>Combined </a:t>
            </a:r>
            <a:r>
              <a:rPr lang="en-GB" sz="1600" b="1" u="sng" dirty="0">
                <a:solidFill>
                  <a:srgbClr val="FFFF00"/>
                </a:solidFill>
                <a:latin typeface="Arial" charset="0"/>
              </a:rPr>
              <a:t>Mechanical/Chemical Methods</a:t>
            </a:r>
            <a:r>
              <a:rPr lang="en-GB" sz="1600" dirty="0">
                <a:solidFill>
                  <a:srgbClr val="FFFF00"/>
                </a:solidFill>
                <a:latin typeface="Arial" charset="0"/>
              </a:rPr>
              <a:t>		</a:t>
            </a:r>
          </a:p>
          <a:p>
            <a:pPr marL="393466" lvl="1" indent="-76934">
              <a:buClr>
                <a:srgbClr val="FFFFCC"/>
              </a:buClr>
              <a:buFont typeface="Times New Roman" pitchFamily="18" charset="0"/>
              <a:buChar char="•"/>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dirty="0">
                <a:solidFill>
                  <a:srgbClr val="FFFF00"/>
                </a:solidFill>
                <a:latin typeface="Arial" charset="0"/>
              </a:rPr>
              <a:t>Acid-fracturing including propped acid fracturing, </a:t>
            </a:r>
          </a:p>
          <a:p>
            <a:pPr marL="393466" lvl="1" indent="-76934">
              <a:buClr>
                <a:srgbClr val="FFFFCC"/>
              </a:buClr>
              <a:buFont typeface="Times New Roman" pitchFamily="18" charset="0"/>
              <a:buChar char="•"/>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dirty="0">
                <a:solidFill>
                  <a:srgbClr val="FFFF00"/>
                </a:solidFill>
                <a:latin typeface="Arial" charset="0"/>
              </a:rPr>
              <a:t>Closed Fracture </a:t>
            </a:r>
            <a:r>
              <a:rPr lang="en-GB" sz="1600" dirty="0" err="1">
                <a:solidFill>
                  <a:srgbClr val="FFFF00"/>
                </a:solidFill>
                <a:latin typeface="Arial" charset="0"/>
              </a:rPr>
              <a:t>Acidising</a:t>
            </a:r>
            <a:r>
              <a:rPr lang="en-GB" sz="1600" dirty="0">
                <a:solidFill>
                  <a:srgbClr val="FFFF00"/>
                </a:solidFill>
                <a:latin typeface="Arial" charset="0"/>
              </a:rPr>
              <a:t> (CFA)</a:t>
            </a:r>
            <a:r>
              <a:rPr lang="x-none" sz="1600" dirty="0">
                <a:solidFill>
                  <a:srgbClr val="FFFF00"/>
                </a:solidFill>
                <a:latin typeface="Arial" charset="0"/>
              </a:rPr>
              <a:t>‏</a:t>
            </a:r>
            <a:endParaRPr lang="en-GB" sz="1600" dirty="0">
              <a:solidFill>
                <a:srgbClr val="FFFF00"/>
              </a:solidFill>
              <a:latin typeface="Arial" charset="0"/>
            </a:endParaRPr>
          </a:p>
          <a:p>
            <a:pPr>
              <a:buClr>
                <a:srgbClr val="FFFFCC"/>
              </a:buClr>
              <a:buNone/>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b="1" u="sng" dirty="0" smtClean="0">
                <a:solidFill>
                  <a:srgbClr val="FFFF00"/>
                </a:solidFill>
                <a:latin typeface="Arial" charset="0"/>
              </a:rPr>
              <a:t>Thermal </a:t>
            </a:r>
            <a:r>
              <a:rPr lang="en-GB" sz="1600" b="1" u="sng" dirty="0">
                <a:solidFill>
                  <a:srgbClr val="FFFF00"/>
                </a:solidFill>
                <a:latin typeface="Arial" charset="0"/>
              </a:rPr>
              <a:t>Methods – Heavy oil</a:t>
            </a:r>
            <a:r>
              <a:rPr lang="en-GB" sz="1600" dirty="0">
                <a:solidFill>
                  <a:srgbClr val="FFFF00"/>
                </a:solidFill>
                <a:latin typeface="Arial" charset="0"/>
              </a:rPr>
              <a:t>	</a:t>
            </a:r>
          </a:p>
          <a:p>
            <a:pPr marL="393466" lvl="1" indent="-76934">
              <a:buClr>
                <a:srgbClr val="FFFFCC"/>
              </a:buClr>
              <a:buFont typeface="Times New Roman" pitchFamily="18" charset="0"/>
              <a:buChar char="•"/>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dirty="0">
                <a:solidFill>
                  <a:srgbClr val="FFFF00"/>
                </a:solidFill>
                <a:latin typeface="Arial" charset="0"/>
              </a:rPr>
              <a:t>Steam soak</a:t>
            </a:r>
          </a:p>
          <a:p>
            <a:pPr marL="393466" lvl="1" indent="-76934">
              <a:buClr>
                <a:srgbClr val="FFFFCC"/>
              </a:buClr>
              <a:buFont typeface="Times New Roman" pitchFamily="18" charset="0"/>
              <a:buChar char="•"/>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dirty="0">
                <a:solidFill>
                  <a:srgbClr val="FFFF00"/>
                </a:solidFill>
                <a:latin typeface="Arial" charset="0"/>
              </a:rPr>
              <a:t>In-situ heat generation</a:t>
            </a:r>
          </a:p>
          <a:p>
            <a:pPr marL="393466" lvl="1" indent="-76934">
              <a:buClr>
                <a:srgbClr val="FFFFCC"/>
              </a:buClr>
              <a:buFont typeface="Times New Roman" pitchFamily="18" charset="0"/>
              <a:buChar char="•"/>
              <a:tabLst>
                <a:tab pos="0" algn="l"/>
                <a:tab pos="633062" algn="l"/>
                <a:tab pos="1266124" algn="l"/>
                <a:tab pos="1899186" algn="l"/>
                <a:tab pos="2532248" algn="l"/>
                <a:tab pos="3165310" algn="l"/>
                <a:tab pos="3798372" algn="l"/>
                <a:tab pos="4431434" algn="l"/>
                <a:tab pos="5064496" algn="l"/>
                <a:tab pos="5697558" algn="l"/>
                <a:tab pos="6330620" algn="l"/>
                <a:tab pos="6963682" algn="l"/>
                <a:tab pos="7150523" algn="l"/>
                <a:tab pos="7462658" algn="l"/>
                <a:tab pos="7463757" algn="l"/>
              </a:tabLst>
            </a:pPr>
            <a:r>
              <a:rPr lang="en-GB" sz="1600" dirty="0">
                <a:solidFill>
                  <a:srgbClr val="FFFF00"/>
                </a:solidFill>
                <a:latin typeface="Arial" charset="0"/>
              </a:rPr>
              <a:t>Electrical heating</a:t>
            </a:r>
          </a:p>
          <a:p>
            <a:endParaRPr lang="en-US" sz="2800" dirty="0">
              <a:solidFill>
                <a:srgbClr val="FFFF00"/>
              </a:solidFill>
            </a:endParaRPr>
          </a:p>
        </p:txBody>
      </p:sp>
      <p:sp>
        <p:nvSpPr>
          <p:cNvPr id="5" name="Slide Number Placeholder 4"/>
          <p:cNvSpPr>
            <a:spLocks noGrp="1"/>
          </p:cNvSpPr>
          <p:nvPr>
            <p:ph type="sldNum" sz="quarter" idx="12"/>
          </p:nvPr>
        </p:nvSpPr>
        <p:spPr/>
        <p:txBody>
          <a:bodyPr/>
          <a:lstStyle/>
          <a:p>
            <a:fld id="{B9C7CAD6-5912-F34E-9F66-206554AC1126}" type="slidenum">
              <a:rPr lang="en-US" smtClean="0"/>
              <a:pPr/>
              <a:t>6</a:t>
            </a:fld>
            <a:endParaRPr lang="en-US" dirty="0"/>
          </a:p>
        </p:txBody>
      </p:sp>
      <p:sp>
        <p:nvSpPr>
          <p:cNvPr id="3" name="PIJL-OMLAAG 2"/>
          <p:cNvSpPr/>
          <p:nvPr/>
        </p:nvSpPr>
        <p:spPr>
          <a:xfrm rot="5400000">
            <a:off x="5913120" y="534682"/>
            <a:ext cx="285750" cy="742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IJL-OMLAAG 6"/>
          <p:cNvSpPr/>
          <p:nvPr/>
        </p:nvSpPr>
        <p:spPr>
          <a:xfrm rot="5400000">
            <a:off x="10791447" y="2348426"/>
            <a:ext cx="285750" cy="742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JL-OMLAAG 7"/>
          <p:cNvSpPr/>
          <p:nvPr/>
        </p:nvSpPr>
        <p:spPr>
          <a:xfrm rot="5400000">
            <a:off x="6284595" y="3091668"/>
            <a:ext cx="285750" cy="742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jdelijke aanduiding voor datum 3"/>
          <p:cNvSpPr>
            <a:spLocks noGrp="1"/>
          </p:cNvSpPr>
          <p:nvPr>
            <p:ph type="dt" sz="half" idx="10"/>
          </p:nvPr>
        </p:nvSpPr>
        <p:spPr/>
        <p:txBody>
          <a:bodyPr/>
          <a:lstStyle/>
          <a:p>
            <a:fld id="{65DF0071-D07D-4125-8A71-1B2FBA005193}" type="datetime1">
              <a:rPr lang="en-US" smtClean="0"/>
              <a:pPr/>
              <a:t>24-02-2015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329087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noFill/>
          <a:ln/>
        </p:spPr>
        <p:txBody>
          <a:bodyPr>
            <a:normAutofit/>
          </a:bodyPr>
          <a:lstStyle/>
          <a:p>
            <a:pPr algn="l"/>
            <a:r>
              <a:rPr lang="en-US" dirty="0" smtClean="0">
                <a:solidFill>
                  <a:schemeClr val="tx2"/>
                </a:solidFill>
              </a:rPr>
              <a:t>Acidizing</a:t>
            </a:r>
            <a:r>
              <a:rPr lang="en-US" dirty="0" smtClean="0">
                <a:solidFill>
                  <a:schemeClr val="tx2"/>
                </a:solidFill>
                <a:effectLst>
                  <a:outerShdw blurRad="38100" dist="38100" dir="2700000" algn="tl">
                    <a:srgbClr val="FFFFFF"/>
                  </a:outerShdw>
                </a:effectLst>
              </a:rPr>
              <a:t/>
            </a:r>
            <a:br>
              <a:rPr lang="en-US" dirty="0" smtClean="0">
                <a:solidFill>
                  <a:schemeClr val="tx2"/>
                </a:solidFill>
                <a:effectLst>
                  <a:outerShdw blurRad="38100" dist="38100" dir="2700000" algn="tl">
                    <a:srgbClr val="FFFFFF"/>
                  </a:outerShdw>
                </a:effectLst>
              </a:rPr>
            </a:br>
            <a:r>
              <a:rPr lang="en-US" dirty="0" smtClean="0">
                <a:solidFill>
                  <a:schemeClr val="tx2"/>
                </a:solidFill>
                <a:effectLst>
                  <a:outerShdw blurRad="38100" dist="38100" dir="2700000" algn="tl">
                    <a:srgbClr val="FFFFFF"/>
                  </a:outerShdw>
                </a:effectLst>
              </a:rPr>
              <a:t>		</a:t>
            </a:r>
            <a:endParaRPr lang="en-US" dirty="0">
              <a:solidFill>
                <a:schemeClr val="bg1">
                  <a:lumMod val="65000"/>
                </a:schemeClr>
              </a:solidFill>
              <a:effectLst>
                <a:outerShdw blurRad="38100" dist="38100" dir="2700000" algn="tl">
                  <a:srgbClr val="FFFFFF"/>
                </a:outerShdw>
              </a:effectLst>
            </a:endParaRPr>
          </a:p>
        </p:txBody>
      </p:sp>
      <p:sp>
        <p:nvSpPr>
          <p:cNvPr id="2" name="Ondertitel 1"/>
          <p:cNvSpPr>
            <a:spLocks noGrp="1"/>
          </p:cNvSpPr>
          <p:nvPr>
            <p:ph type="subTitle" idx="1"/>
          </p:nvPr>
        </p:nvSpPr>
        <p:spPr/>
        <p:txBody>
          <a:bodyPr/>
          <a:lstStyle/>
          <a:p>
            <a:r>
              <a:rPr lang="nl-NL" b="1" dirty="0" err="1" smtClean="0">
                <a:solidFill>
                  <a:srgbClr val="FFFF00"/>
                </a:solidFill>
              </a:rPr>
              <a:t>Removal</a:t>
            </a:r>
            <a:r>
              <a:rPr lang="nl-NL" b="1" dirty="0" smtClean="0">
                <a:solidFill>
                  <a:srgbClr val="FFFF00"/>
                </a:solidFill>
              </a:rPr>
              <a:t> of </a:t>
            </a:r>
            <a:r>
              <a:rPr lang="nl-NL" b="1" dirty="0" err="1" smtClean="0">
                <a:solidFill>
                  <a:srgbClr val="FFFF00"/>
                </a:solidFill>
              </a:rPr>
              <a:t>near</a:t>
            </a:r>
            <a:r>
              <a:rPr lang="nl-NL" b="1" dirty="0" smtClean="0">
                <a:solidFill>
                  <a:srgbClr val="FFFF00"/>
                </a:solidFill>
              </a:rPr>
              <a:t> well </a:t>
            </a:r>
            <a:r>
              <a:rPr lang="nl-NL" b="1" dirty="0" err="1" smtClean="0">
                <a:solidFill>
                  <a:srgbClr val="FFFF00"/>
                </a:solidFill>
              </a:rPr>
              <a:t>bore</a:t>
            </a:r>
            <a:r>
              <a:rPr lang="nl-NL" b="1" dirty="0" smtClean="0">
                <a:solidFill>
                  <a:srgbClr val="FFFF00"/>
                </a:solidFill>
              </a:rPr>
              <a:t> </a:t>
            </a:r>
            <a:r>
              <a:rPr lang="nl-NL" b="1" dirty="0" err="1" smtClean="0">
                <a:solidFill>
                  <a:srgbClr val="FFFF00"/>
                </a:solidFill>
              </a:rPr>
              <a:t>impairment</a:t>
            </a:r>
            <a:endParaRPr lang="nl-NL" b="1" dirty="0" smtClean="0">
              <a:solidFill>
                <a:srgbClr val="FFFF00"/>
              </a:solidFill>
            </a:endParaRPr>
          </a:p>
          <a:p>
            <a:pPr marL="342900" indent="-342900">
              <a:buFont typeface="Arial" panose="020B0604020202020204" pitchFamily="34" charset="0"/>
              <a:buChar char="•"/>
            </a:pPr>
            <a:r>
              <a:rPr lang="nl-NL" dirty="0" err="1" smtClean="0">
                <a:solidFill>
                  <a:srgbClr val="FFFF00"/>
                </a:solidFill>
              </a:rPr>
              <a:t>Scale</a:t>
            </a:r>
            <a:endParaRPr lang="nl-NL" dirty="0" smtClean="0">
              <a:solidFill>
                <a:srgbClr val="FFFF00"/>
              </a:solidFill>
            </a:endParaRPr>
          </a:p>
          <a:p>
            <a:pPr marL="342900" indent="-342900">
              <a:buFont typeface="Arial" panose="020B0604020202020204" pitchFamily="34" charset="0"/>
              <a:buChar char="•"/>
            </a:pPr>
            <a:r>
              <a:rPr lang="nl-NL" dirty="0" smtClean="0">
                <a:solidFill>
                  <a:srgbClr val="FFFF00"/>
                </a:solidFill>
              </a:rPr>
              <a:t>Screen plugging</a:t>
            </a:r>
            <a:endParaRPr lang="en-US" dirty="0">
              <a:solidFill>
                <a:srgbClr val="FFFF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3413499"/>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84943" y="132906"/>
            <a:ext cx="6908800" cy="1016000"/>
          </a:xfrm>
        </p:spPr>
        <p:txBody>
          <a:bodyPr>
            <a:normAutofit fontScale="90000"/>
          </a:bodyPr>
          <a:lstStyle/>
          <a:p>
            <a:r>
              <a:rPr lang="en-US" dirty="0"/>
              <a:t>History </a:t>
            </a:r>
            <a:br>
              <a:rPr lang="en-US" dirty="0"/>
            </a:br>
            <a:r>
              <a:rPr lang="en-US" sz="3200" dirty="0" err="1"/>
              <a:t>Acidising</a:t>
            </a:r>
            <a:r>
              <a:rPr lang="en-US" sz="3200" dirty="0"/>
              <a:t> treatments</a:t>
            </a:r>
          </a:p>
        </p:txBody>
      </p:sp>
      <p:sp>
        <p:nvSpPr>
          <p:cNvPr id="16387" name="Rectangle 3"/>
          <p:cNvSpPr>
            <a:spLocks noGrp="1" noChangeArrowheads="1"/>
          </p:cNvSpPr>
          <p:nvPr>
            <p:ph idx="1"/>
          </p:nvPr>
        </p:nvSpPr>
        <p:spPr>
          <a:xfrm>
            <a:off x="5559658" y="2023688"/>
            <a:ext cx="6480267" cy="4224712"/>
          </a:xfrm>
        </p:spPr>
        <p:txBody>
          <a:bodyPr>
            <a:noAutofit/>
          </a:bodyPr>
          <a:lstStyle/>
          <a:p>
            <a:r>
              <a:rPr lang="en-US" sz="1800" b="1" dirty="0">
                <a:solidFill>
                  <a:srgbClr val="FFFF00"/>
                </a:solidFill>
              </a:rPr>
              <a:t>1895 First acid job</a:t>
            </a:r>
          </a:p>
          <a:p>
            <a:pPr lvl="1"/>
            <a:r>
              <a:rPr lang="en-US" b="1" dirty="0">
                <a:solidFill>
                  <a:srgbClr val="FFFF00"/>
                </a:solidFill>
              </a:rPr>
              <a:t>Successful </a:t>
            </a:r>
            <a:r>
              <a:rPr lang="en-US" b="1" dirty="0" err="1">
                <a:solidFill>
                  <a:srgbClr val="FFFF00"/>
                </a:solidFill>
              </a:rPr>
              <a:t>HCl</a:t>
            </a:r>
            <a:r>
              <a:rPr lang="en-US" b="1" dirty="0">
                <a:solidFill>
                  <a:srgbClr val="FFFF00"/>
                </a:solidFill>
              </a:rPr>
              <a:t> treatments by the Ohio Oil company</a:t>
            </a:r>
          </a:p>
          <a:p>
            <a:pPr lvl="1"/>
            <a:r>
              <a:rPr lang="en-US" b="1" dirty="0">
                <a:solidFill>
                  <a:srgbClr val="FFFF00"/>
                </a:solidFill>
              </a:rPr>
              <a:t>Corrosion problems</a:t>
            </a:r>
          </a:p>
          <a:p>
            <a:r>
              <a:rPr lang="en-US" sz="1800" b="1" dirty="0">
                <a:solidFill>
                  <a:srgbClr val="FFFF00"/>
                </a:solidFill>
              </a:rPr>
              <a:t>1932 </a:t>
            </a:r>
            <a:r>
              <a:rPr lang="en-US" sz="1800" b="1" dirty="0" err="1">
                <a:solidFill>
                  <a:srgbClr val="FFFF00"/>
                </a:solidFill>
              </a:rPr>
              <a:t>HCl</a:t>
            </a:r>
            <a:r>
              <a:rPr lang="en-US" sz="1800" b="1" dirty="0">
                <a:solidFill>
                  <a:srgbClr val="FFFF00"/>
                </a:solidFill>
              </a:rPr>
              <a:t> with arsenic corrosion inhibitor</a:t>
            </a:r>
          </a:p>
          <a:p>
            <a:r>
              <a:rPr lang="en-US" sz="1800" b="1" dirty="0">
                <a:solidFill>
                  <a:srgbClr val="FFFF00"/>
                </a:solidFill>
              </a:rPr>
              <a:t>1933 first HF treatment in sandstone </a:t>
            </a:r>
          </a:p>
          <a:p>
            <a:pPr lvl="1"/>
            <a:r>
              <a:rPr lang="en-US" b="1" dirty="0">
                <a:solidFill>
                  <a:srgbClr val="FFFF00"/>
                </a:solidFill>
              </a:rPr>
              <a:t>disappointing due to formation plugging – precipitates</a:t>
            </a:r>
          </a:p>
          <a:p>
            <a:r>
              <a:rPr lang="en-US" sz="1800" b="1" dirty="0">
                <a:solidFill>
                  <a:srgbClr val="FFFF00"/>
                </a:solidFill>
              </a:rPr>
              <a:t>1940 First HF/</a:t>
            </a:r>
            <a:r>
              <a:rPr lang="en-US" sz="1800" b="1" dirty="0" err="1">
                <a:solidFill>
                  <a:srgbClr val="FFFF00"/>
                </a:solidFill>
              </a:rPr>
              <a:t>HCl</a:t>
            </a:r>
            <a:r>
              <a:rPr lang="en-US" sz="1800" b="1" dirty="0">
                <a:solidFill>
                  <a:srgbClr val="FFFF00"/>
                </a:solidFill>
              </a:rPr>
              <a:t> </a:t>
            </a:r>
            <a:r>
              <a:rPr lang="en-US" sz="1800" b="1" dirty="0" smtClean="0">
                <a:solidFill>
                  <a:srgbClr val="FFFF00"/>
                </a:solidFill>
              </a:rPr>
              <a:t>treatment</a:t>
            </a:r>
          </a:p>
          <a:p>
            <a:pPr>
              <a:lnSpc>
                <a:spcPct val="90000"/>
              </a:lnSpc>
            </a:pPr>
            <a:r>
              <a:rPr lang="en-US" sz="1800" b="1" dirty="0">
                <a:solidFill>
                  <a:srgbClr val="FFFF00"/>
                </a:solidFill>
              </a:rPr>
              <a:t>1950/60’s Numerous treatments</a:t>
            </a:r>
          </a:p>
          <a:p>
            <a:pPr lvl="1">
              <a:lnSpc>
                <a:spcPct val="90000"/>
              </a:lnSpc>
            </a:pPr>
            <a:r>
              <a:rPr lang="en-US" b="1" dirty="0">
                <a:solidFill>
                  <a:srgbClr val="FFFF00"/>
                </a:solidFill>
              </a:rPr>
              <a:t>Additives to combat shortcomings</a:t>
            </a:r>
          </a:p>
          <a:p>
            <a:pPr lvl="1">
              <a:lnSpc>
                <a:spcPct val="90000"/>
              </a:lnSpc>
            </a:pPr>
            <a:r>
              <a:rPr lang="en-US" b="1" dirty="0">
                <a:solidFill>
                  <a:srgbClr val="FFFF00"/>
                </a:solidFill>
              </a:rPr>
              <a:t>Better theoretical understanding</a:t>
            </a:r>
          </a:p>
          <a:p>
            <a:pPr>
              <a:lnSpc>
                <a:spcPct val="90000"/>
              </a:lnSpc>
            </a:pPr>
            <a:r>
              <a:rPr lang="en-US" sz="1800" b="1" dirty="0">
                <a:solidFill>
                  <a:srgbClr val="FFFF00"/>
                </a:solidFill>
              </a:rPr>
              <a:t>1970’s Alternative HF/</a:t>
            </a:r>
            <a:r>
              <a:rPr lang="en-US" sz="1800" b="1" dirty="0" err="1">
                <a:solidFill>
                  <a:srgbClr val="FFFF00"/>
                </a:solidFill>
              </a:rPr>
              <a:t>HCl</a:t>
            </a:r>
            <a:r>
              <a:rPr lang="en-US" sz="1800" b="1" dirty="0">
                <a:solidFill>
                  <a:srgbClr val="FFFF00"/>
                </a:solidFill>
              </a:rPr>
              <a:t> systems</a:t>
            </a:r>
          </a:p>
          <a:p>
            <a:pPr lvl="1">
              <a:lnSpc>
                <a:spcPct val="90000"/>
              </a:lnSpc>
            </a:pPr>
            <a:r>
              <a:rPr lang="en-US" b="1" dirty="0" err="1">
                <a:solidFill>
                  <a:srgbClr val="FFFF00"/>
                </a:solidFill>
              </a:rPr>
              <a:t>Fluoboric</a:t>
            </a:r>
            <a:r>
              <a:rPr lang="en-US" b="1" dirty="0">
                <a:solidFill>
                  <a:srgbClr val="FFFF00"/>
                </a:solidFill>
              </a:rPr>
              <a:t> acid</a:t>
            </a:r>
          </a:p>
          <a:p>
            <a:pPr lvl="1">
              <a:lnSpc>
                <a:spcPct val="90000"/>
              </a:lnSpc>
            </a:pPr>
            <a:r>
              <a:rPr lang="en-US" b="1" dirty="0">
                <a:solidFill>
                  <a:srgbClr val="FFFF00"/>
                </a:solidFill>
              </a:rPr>
              <a:t>Self Generating mud acids, </a:t>
            </a:r>
            <a:r>
              <a:rPr lang="en-US" b="1" dirty="0" err="1">
                <a:solidFill>
                  <a:srgbClr val="FFFF00"/>
                </a:solidFill>
              </a:rPr>
              <a:t>etc</a:t>
            </a:r>
            <a:endParaRPr lang="en-US" b="1" dirty="0">
              <a:solidFill>
                <a:srgbClr val="FFFF00"/>
              </a:solidFill>
            </a:endParaRPr>
          </a:p>
          <a:p>
            <a:pPr>
              <a:lnSpc>
                <a:spcPct val="90000"/>
              </a:lnSpc>
            </a:pPr>
            <a:r>
              <a:rPr lang="en-US" sz="1800" b="1" dirty="0">
                <a:solidFill>
                  <a:srgbClr val="FFFF00"/>
                </a:solidFill>
              </a:rPr>
              <a:t>1980’s Diversion and placement techniques</a:t>
            </a:r>
          </a:p>
          <a:p>
            <a:pPr lvl="1">
              <a:lnSpc>
                <a:spcPct val="90000"/>
              </a:lnSpc>
            </a:pPr>
            <a:r>
              <a:rPr lang="en-US" b="1" dirty="0">
                <a:solidFill>
                  <a:srgbClr val="FFFF00"/>
                </a:solidFill>
              </a:rPr>
              <a:t>Foams</a:t>
            </a:r>
          </a:p>
          <a:p>
            <a:pPr lvl="1">
              <a:lnSpc>
                <a:spcPct val="90000"/>
              </a:lnSpc>
            </a:pPr>
            <a:r>
              <a:rPr lang="en-US" b="1" dirty="0">
                <a:solidFill>
                  <a:srgbClr val="FFFF00"/>
                </a:solidFill>
              </a:rPr>
              <a:t>Coiled tubing</a:t>
            </a:r>
          </a:p>
          <a:p>
            <a:pPr>
              <a:lnSpc>
                <a:spcPct val="90000"/>
              </a:lnSpc>
            </a:pPr>
            <a:r>
              <a:rPr lang="en-US" sz="1800" b="1" dirty="0">
                <a:solidFill>
                  <a:srgbClr val="FFFF00"/>
                </a:solidFill>
              </a:rPr>
              <a:t>1990’s </a:t>
            </a:r>
            <a:r>
              <a:rPr lang="en-US" sz="1800" b="1" dirty="0" err="1">
                <a:solidFill>
                  <a:srgbClr val="FFFF00"/>
                </a:solidFill>
              </a:rPr>
              <a:t>Computerised</a:t>
            </a:r>
            <a:r>
              <a:rPr lang="en-US" sz="1800" b="1" dirty="0">
                <a:solidFill>
                  <a:srgbClr val="FFFF00"/>
                </a:solidFill>
              </a:rPr>
              <a:t> design and execution support</a:t>
            </a:r>
          </a:p>
          <a:p>
            <a:endParaRPr lang="en-US" sz="1800" b="1" dirty="0" smtClean="0">
              <a:solidFill>
                <a:srgbClr val="FFFF00"/>
              </a:solidFill>
            </a:endParaRPr>
          </a:p>
          <a:p>
            <a:endParaRPr lang="en-US" sz="1800" b="1" dirty="0">
              <a:solidFill>
                <a:srgbClr val="FFFF00"/>
              </a:solidFill>
            </a:endParaRPr>
          </a:p>
          <a:p>
            <a:endParaRPr lang="en-US" sz="1800" b="1" dirty="0">
              <a:solidFill>
                <a:srgbClr val="FFFF00"/>
              </a:solidFill>
            </a:endParaRPr>
          </a:p>
          <a:p>
            <a:endParaRPr lang="en-US" sz="1800" b="1" dirty="0">
              <a:solidFill>
                <a:srgbClr val="FFFF00"/>
              </a:solidFill>
            </a:endParaRPr>
          </a:p>
        </p:txBody>
      </p:sp>
      <p:sp>
        <p:nvSpPr>
          <p:cNvPr id="2" name="Tijdelijke aanduiding voor datum 1"/>
          <p:cNvSpPr>
            <a:spLocks noGrp="1"/>
          </p:cNvSpPr>
          <p:nvPr>
            <p:ph type="dt" sz="half" idx="10"/>
          </p:nvPr>
        </p:nvSpPr>
        <p:spPr/>
        <p:txBody>
          <a:bodyPr/>
          <a:lstStyle/>
          <a:p>
            <a:fld id="{7A15DFE9-00CD-4825-8D21-878F52999129}" type="datetime1">
              <a:rPr lang="en-US" smtClean="0"/>
              <a:pPr/>
              <a:t>24-02-2015</a:t>
            </a:fld>
            <a:endParaRPr lang="en-US"/>
          </a:p>
        </p:txBody>
      </p:sp>
      <p:sp>
        <p:nvSpPr>
          <p:cNvPr id="3" name="Tijdelijke aanduiding voor dianummer 2"/>
          <p:cNvSpPr>
            <a:spLocks noGrp="1"/>
          </p:cNvSpPr>
          <p:nvPr>
            <p:ph type="sldNum" sz="quarter" idx="12"/>
          </p:nvPr>
        </p:nvSpPr>
        <p:spPr/>
        <p:txBody>
          <a:bodyPr/>
          <a:lstStyle/>
          <a:p>
            <a:fld id="{D5F176DB-5BE7-4658-A172-7CE8068A7787}" type="slidenum">
              <a:rPr lang="en-US" smtClean="0"/>
              <a:pPr/>
              <a:t>8</a:t>
            </a:fld>
            <a:endParaRPr lang="en-US"/>
          </a:p>
        </p:txBody>
      </p:sp>
      <p:sp>
        <p:nvSpPr>
          <p:cNvPr id="4" name="Rechthoek 3"/>
          <p:cNvSpPr/>
          <p:nvPr/>
        </p:nvSpPr>
        <p:spPr>
          <a:xfrm>
            <a:off x="687393" y="5701407"/>
            <a:ext cx="2234907" cy="369332"/>
          </a:xfrm>
          <a:prstGeom prst="rect">
            <a:avLst/>
          </a:prstGeom>
        </p:spPr>
        <p:txBody>
          <a:bodyPr wrap="none">
            <a:spAutoFit/>
          </a:bodyPr>
          <a:lstStyle/>
          <a:p>
            <a:r>
              <a:rPr lang="en-US" dirty="0"/>
              <a:t>Acidizing in early days</a:t>
            </a:r>
          </a:p>
        </p:txBody>
      </p:sp>
      <p:sp>
        <p:nvSpPr>
          <p:cNvPr id="5" name="Tekstvak 4"/>
          <p:cNvSpPr txBox="1"/>
          <p:nvPr/>
        </p:nvSpPr>
        <p:spPr>
          <a:xfrm>
            <a:off x="1665027" y="2934269"/>
            <a:ext cx="1378424" cy="369332"/>
          </a:xfrm>
          <a:prstGeom prst="rect">
            <a:avLst/>
          </a:prstGeom>
          <a:noFill/>
        </p:spPr>
        <p:txBody>
          <a:bodyPr wrap="square" rtlCol="0">
            <a:spAutoFit/>
          </a:bodyPr>
          <a:lstStyle/>
          <a:p>
            <a:r>
              <a:rPr lang="nl-NL" dirty="0" smtClean="0"/>
              <a:t>Picture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5882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913813" y="480994"/>
            <a:ext cx="6172200" cy="386334"/>
          </a:xfrm>
        </p:spPr>
        <p:txBody>
          <a:bodyPr>
            <a:noAutofit/>
          </a:bodyPr>
          <a:lstStyle/>
          <a:p>
            <a:r>
              <a:rPr lang="nl-NL" dirty="0" err="1" smtClean="0"/>
              <a:t>Acidizing</a:t>
            </a:r>
            <a:r>
              <a:rPr lang="nl-NL" dirty="0" smtClean="0"/>
              <a:t> 2000’s</a:t>
            </a:r>
            <a:endParaRPr lang="en-US" dirty="0"/>
          </a:p>
        </p:txBody>
      </p:sp>
      <p:sp>
        <p:nvSpPr>
          <p:cNvPr id="3" name="Tijdelijke aanduiding voor datum 2"/>
          <p:cNvSpPr>
            <a:spLocks noGrp="1"/>
          </p:cNvSpPr>
          <p:nvPr>
            <p:ph type="dt" sz="half" idx="10"/>
          </p:nvPr>
        </p:nvSpPr>
        <p:spPr/>
        <p:txBody>
          <a:bodyPr/>
          <a:lstStyle/>
          <a:p>
            <a:fld id="{128BC9B7-5179-4DA6-85B6-FB196BFFC238}" type="datetime1">
              <a:rPr lang="en-US" smtClean="0"/>
              <a:pPr/>
              <a:t>24-02-2015</a:t>
            </a:fld>
            <a:endParaRPr lang="en-US"/>
          </a:p>
        </p:txBody>
      </p:sp>
      <p:sp>
        <p:nvSpPr>
          <p:cNvPr id="4" name="Tijdelijke aanduiding voor dianummer 3"/>
          <p:cNvSpPr>
            <a:spLocks noGrp="1"/>
          </p:cNvSpPr>
          <p:nvPr>
            <p:ph type="sldNum" sz="quarter" idx="12"/>
          </p:nvPr>
        </p:nvSpPr>
        <p:spPr/>
        <p:txBody>
          <a:bodyPr/>
          <a:lstStyle/>
          <a:p>
            <a:fld id="{D5F176DB-5BE7-4658-A172-7CE8068A7787}" type="slidenum">
              <a:rPr lang="en-US" smtClean="0"/>
              <a:pPr/>
              <a:t>9</a:t>
            </a:fld>
            <a:endParaRPr lang="en-US"/>
          </a:p>
        </p:txBody>
      </p:sp>
      <p:sp>
        <p:nvSpPr>
          <p:cNvPr id="5" name="Tijdelijke aanduiding voor inhoud 4"/>
          <p:cNvSpPr>
            <a:spLocks noGrp="1"/>
          </p:cNvSpPr>
          <p:nvPr>
            <p:ph idx="1"/>
          </p:nvPr>
        </p:nvSpPr>
        <p:spPr/>
        <p:txBody>
          <a:bodyPr/>
          <a:lstStyle/>
          <a:p>
            <a:r>
              <a:rPr lang="nl-NL" dirty="0" smtClean="0"/>
              <a:t>Pictures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6112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egment">
  <a:themeElements>
    <a:clrScheme name="Blauw">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Slice" id="{0507925B-6AC9-4358-8E18-C330545D08F8}" vid="{13FEC7C6-62A9-40C4-99D2-581AACACAA2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7303</TotalTime>
  <Words>2883</Words>
  <Application>Microsoft Office PowerPoint</Application>
  <PresentationFormat>Aangepast</PresentationFormat>
  <Paragraphs>412</Paragraphs>
  <Slides>35</Slides>
  <Notes>19</Notes>
  <HiddenSlides>2</HiddenSlides>
  <MMClips>0</MMClips>
  <ScaleCrop>false</ScaleCrop>
  <HeadingPairs>
    <vt:vector size="6" baseType="variant">
      <vt:variant>
        <vt:lpstr>Ontwerpsjabloon</vt:lpstr>
      </vt:variant>
      <vt:variant>
        <vt:i4>1</vt:i4>
      </vt:variant>
      <vt:variant>
        <vt:lpstr>Ingesloten OLE-bronprogramma's</vt:lpstr>
      </vt:variant>
      <vt:variant>
        <vt:i4>1</vt:i4>
      </vt:variant>
      <vt:variant>
        <vt:lpstr>Diatitels</vt:lpstr>
      </vt:variant>
      <vt:variant>
        <vt:i4>35</vt:i4>
      </vt:variant>
    </vt:vector>
  </HeadingPairs>
  <TitlesOfParts>
    <vt:vector size="37" baseType="lpstr">
      <vt:lpstr>Segment</vt:lpstr>
      <vt:lpstr>Vergelijking</vt:lpstr>
      <vt:lpstr>Well stimulation in Geothermal projects</vt:lpstr>
      <vt:lpstr>Introduction</vt:lpstr>
      <vt:lpstr>Dia 3</vt:lpstr>
      <vt:lpstr>Dia 4</vt:lpstr>
      <vt:lpstr>Causes of Damage</vt:lpstr>
      <vt:lpstr>Productivity enhancement techniques</vt:lpstr>
      <vt:lpstr>Acidizing   </vt:lpstr>
      <vt:lpstr>History  Acidising treatments</vt:lpstr>
      <vt:lpstr>Acidizing 2000’s</vt:lpstr>
      <vt:lpstr>Acoustic cleaning</vt:lpstr>
      <vt:lpstr>Dia 11</vt:lpstr>
      <vt:lpstr>Pulse Power is Real Power!!!!!!</vt:lpstr>
      <vt:lpstr>Scale removal  by pulse power technology</vt:lpstr>
      <vt:lpstr>Hydraulic fracturing   development options</vt:lpstr>
      <vt:lpstr>Dia 15</vt:lpstr>
      <vt:lpstr>First Hydraulic Fracture Treatment - 1947</vt:lpstr>
      <vt:lpstr>Nowadays</vt:lpstr>
      <vt:lpstr>Fractures come in all shapes and sizes</vt:lpstr>
      <vt:lpstr>Why fracturing?</vt:lpstr>
      <vt:lpstr>Productivity improvement</vt:lpstr>
      <vt:lpstr>Frac fluids</vt:lpstr>
      <vt:lpstr>Proppants</vt:lpstr>
      <vt:lpstr>Type of Fracturing treatments</vt:lpstr>
      <vt:lpstr>Where is fracturing applied?</vt:lpstr>
      <vt:lpstr>Maximum Horizontal Stress Orientation Europe</vt:lpstr>
      <vt:lpstr>Cost of an Hydraulic Fracturing Treatment</vt:lpstr>
      <vt:lpstr>TO massive multi fracs in Shalegas</vt:lpstr>
      <vt:lpstr>Dia 28</vt:lpstr>
      <vt:lpstr>Earthquakes</vt:lpstr>
      <vt:lpstr>Doublets, Triplets</vt:lpstr>
      <vt:lpstr>Soultz EGS project</vt:lpstr>
      <vt:lpstr>Soultz stimulations  1991 - 2007</vt:lpstr>
      <vt:lpstr>Hydraulic stimulation</vt:lpstr>
      <vt:lpstr>summary</vt:lpstr>
      <vt:lpstr>Reference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 stimulation in Geothermal projects</dc:title>
  <dc:creator>Gerrit</dc:creator>
  <cp:lastModifiedBy>Anne Martine Dortland</cp:lastModifiedBy>
  <cp:revision>5</cp:revision>
  <dcterms:created xsi:type="dcterms:W3CDTF">2015-02-24T09:58:36Z</dcterms:created>
  <dcterms:modified xsi:type="dcterms:W3CDTF">2015-02-24T10:04:33Z</dcterms:modified>
</cp:coreProperties>
</file>