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C"/>
    <a:srgbClr val="484848"/>
    <a:srgbClr val="97BB28"/>
    <a:srgbClr val="86BB2E"/>
    <a:srgbClr val="8CD63F"/>
    <a:srgbClr val="ADD676"/>
    <a:srgbClr val="ACD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9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kietSlid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69" y="-1355523"/>
            <a:ext cx="9325764" cy="69943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6618" y="4422765"/>
            <a:ext cx="7772400" cy="830407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83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2636" y="274638"/>
            <a:ext cx="6874164" cy="995362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12636" y="1600200"/>
            <a:ext cx="6874163" cy="4525963"/>
          </a:xfrm>
        </p:spPr>
        <p:txBody>
          <a:bodyPr/>
          <a:lstStyle>
            <a:lvl1pPr>
              <a:defRPr sz="1800" b="1"/>
            </a:lvl1pPr>
            <a:lvl2pPr marL="742950" indent="-285750">
              <a:defRPr lang="nl-NL" sz="1800" b="1" kern="12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>
              <a:defRPr sz="1600" b="1"/>
            </a:lvl3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</a:pPr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Groeperen 6"/>
          <p:cNvGrpSpPr/>
          <p:nvPr userDrawn="1"/>
        </p:nvGrpSpPr>
        <p:grpSpPr>
          <a:xfrm>
            <a:off x="0" y="3600450"/>
            <a:ext cx="1529813" cy="3257550"/>
            <a:chOff x="0" y="3600450"/>
            <a:chExt cx="1529813" cy="3257550"/>
          </a:xfrm>
        </p:grpSpPr>
        <p:sp>
          <p:nvSpPr>
            <p:cNvPr id="8" name="Rechthoek 7"/>
            <p:cNvSpPr/>
            <p:nvPr/>
          </p:nvSpPr>
          <p:spPr>
            <a:xfrm>
              <a:off x="0" y="3600450"/>
              <a:ext cx="1529813" cy="3257550"/>
            </a:xfrm>
            <a:prstGeom prst="rect">
              <a:avLst/>
            </a:prstGeom>
            <a:solidFill>
              <a:srgbClr val="484848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61000" endPos="70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Rechte verbindingslijn 8"/>
            <p:cNvCxnSpPr/>
            <p:nvPr/>
          </p:nvCxnSpPr>
          <p:spPr>
            <a:xfrm>
              <a:off x="250158" y="4637750"/>
              <a:ext cx="0" cy="2220250"/>
            </a:xfrm>
            <a:prstGeom prst="line">
              <a:avLst/>
            </a:prstGeom>
            <a:ln>
              <a:solidFill>
                <a:srgbClr val="ACD65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vak 9"/>
            <p:cNvSpPr txBox="1"/>
            <p:nvPr/>
          </p:nvSpPr>
          <p:spPr>
            <a:xfrm>
              <a:off x="192429" y="4464556"/>
              <a:ext cx="1337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d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ownhole</a:t>
              </a:r>
              <a:r>
                <a:rPr lang="nl-NL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 </a:t>
              </a:r>
            </a:p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c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omposite</a:t>
              </a:r>
              <a:endParaRPr lang="nl-NL" dirty="0" smtClean="0">
                <a:solidFill>
                  <a:srgbClr val="FFFFFF"/>
                </a:solidFill>
                <a:latin typeface="Avenir Book"/>
                <a:cs typeface="Avenir Book"/>
              </a:endParaRPr>
            </a:p>
            <a:p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pipes</a:t>
              </a:r>
              <a:endParaRPr lang="nl-NL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711" r="-1"/>
          <a:stretch/>
        </p:blipFill>
        <p:spPr bwMode="auto">
          <a:xfrm>
            <a:off x="-10948" y="0"/>
            <a:ext cx="160250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34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13" y="274638"/>
            <a:ext cx="5843649" cy="87441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 descr="akietSlide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5401" r="694" b="20865"/>
          <a:stretch/>
        </p:blipFill>
        <p:spPr>
          <a:xfrm>
            <a:off x="6712857" y="86971"/>
            <a:ext cx="2305709" cy="11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144" y="274638"/>
            <a:ext cx="575733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705429"/>
            <a:ext cx="4040188" cy="6894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479523"/>
            <a:ext cx="4040188" cy="36466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705429"/>
            <a:ext cx="4041775" cy="6894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479523"/>
            <a:ext cx="4041775" cy="36466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 descr="akietSlide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5401" r="694" b="20865"/>
          <a:stretch/>
        </p:blipFill>
        <p:spPr>
          <a:xfrm>
            <a:off x="6785428" y="86971"/>
            <a:ext cx="2233137" cy="10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0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2190" y="274638"/>
            <a:ext cx="7110902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  <p:grpSp>
        <p:nvGrpSpPr>
          <p:cNvPr id="6" name="Groeperen 5"/>
          <p:cNvGrpSpPr/>
          <p:nvPr userDrawn="1"/>
        </p:nvGrpSpPr>
        <p:grpSpPr>
          <a:xfrm>
            <a:off x="0" y="3600450"/>
            <a:ext cx="1529813" cy="3257550"/>
            <a:chOff x="0" y="3600450"/>
            <a:chExt cx="1529813" cy="3257550"/>
          </a:xfrm>
        </p:grpSpPr>
        <p:sp>
          <p:nvSpPr>
            <p:cNvPr id="7" name="Rechthoek 6"/>
            <p:cNvSpPr/>
            <p:nvPr/>
          </p:nvSpPr>
          <p:spPr>
            <a:xfrm>
              <a:off x="0" y="3600450"/>
              <a:ext cx="1529813" cy="3257550"/>
            </a:xfrm>
            <a:prstGeom prst="rect">
              <a:avLst/>
            </a:prstGeom>
            <a:solidFill>
              <a:srgbClr val="484848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61000" endPos="70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Rechte verbindingslijn 7"/>
            <p:cNvCxnSpPr/>
            <p:nvPr/>
          </p:nvCxnSpPr>
          <p:spPr>
            <a:xfrm>
              <a:off x="250158" y="4637750"/>
              <a:ext cx="0" cy="2220250"/>
            </a:xfrm>
            <a:prstGeom prst="line">
              <a:avLst/>
            </a:prstGeom>
            <a:ln>
              <a:solidFill>
                <a:srgbClr val="ACD65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vak 8"/>
            <p:cNvSpPr txBox="1"/>
            <p:nvPr/>
          </p:nvSpPr>
          <p:spPr>
            <a:xfrm>
              <a:off x="192429" y="4464556"/>
              <a:ext cx="1337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d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ownhole</a:t>
              </a:r>
              <a:r>
                <a:rPr lang="nl-NL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 </a:t>
              </a:r>
            </a:p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c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omposite</a:t>
              </a:r>
              <a:endParaRPr lang="nl-NL" dirty="0" smtClean="0">
                <a:solidFill>
                  <a:srgbClr val="FFFFFF"/>
                </a:solidFill>
                <a:latin typeface="Avenir Book"/>
                <a:cs typeface="Avenir Book"/>
              </a:endParaRPr>
            </a:p>
            <a:p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pipes</a:t>
              </a:r>
              <a:endParaRPr lang="nl-NL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711" r="-1"/>
          <a:stretch/>
        </p:blipFill>
        <p:spPr bwMode="auto">
          <a:xfrm>
            <a:off x="-10948" y="0"/>
            <a:ext cx="160250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33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  <p:grpSp>
        <p:nvGrpSpPr>
          <p:cNvPr id="5" name="Groeperen 4"/>
          <p:cNvGrpSpPr/>
          <p:nvPr userDrawn="1"/>
        </p:nvGrpSpPr>
        <p:grpSpPr>
          <a:xfrm>
            <a:off x="0" y="3600450"/>
            <a:ext cx="1529813" cy="3257550"/>
            <a:chOff x="0" y="3600450"/>
            <a:chExt cx="1529813" cy="3257550"/>
          </a:xfrm>
        </p:grpSpPr>
        <p:sp>
          <p:nvSpPr>
            <p:cNvPr id="6" name="Rechthoek 5"/>
            <p:cNvSpPr/>
            <p:nvPr/>
          </p:nvSpPr>
          <p:spPr>
            <a:xfrm>
              <a:off x="0" y="3600450"/>
              <a:ext cx="1529813" cy="3257550"/>
            </a:xfrm>
            <a:prstGeom prst="rect">
              <a:avLst/>
            </a:prstGeom>
            <a:solidFill>
              <a:srgbClr val="484848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61000" endPos="70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Rechte verbindingslijn 6"/>
            <p:cNvCxnSpPr/>
            <p:nvPr/>
          </p:nvCxnSpPr>
          <p:spPr>
            <a:xfrm>
              <a:off x="250158" y="4637750"/>
              <a:ext cx="0" cy="2220250"/>
            </a:xfrm>
            <a:prstGeom prst="line">
              <a:avLst/>
            </a:prstGeom>
            <a:ln>
              <a:solidFill>
                <a:srgbClr val="ACD65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vak 7"/>
            <p:cNvSpPr txBox="1"/>
            <p:nvPr/>
          </p:nvSpPr>
          <p:spPr>
            <a:xfrm>
              <a:off x="192429" y="4464556"/>
              <a:ext cx="1337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d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ownhole</a:t>
              </a:r>
              <a:r>
                <a:rPr lang="nl-NL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 </a:t>
              </a:r>
            </a:p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c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omposite</a:t>
              </a:r>
              <a:endParaRPr lang="nl-NL" dirty="0" smtClean="0">
                <a:solidFill>
                  <a:srgbClr val="FFFFFF"/>
                </a:solidFill>
                <a:latin typeface="Avenir Book"/>
                <a:cs typeface="Avenir Book"/>
              </a:endParaRPr>
            </a:p>
            <a:p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pipes</a:t>
              </a:r>
              <a:endParaRPr lang="nl-NL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711" r="-1"/>
          <a:stretch/>
        </p:blipFill>
        <p:spPr bwMode="auto">
          <a:xfrm>
            <a:off x="-10948" y="0"/>
            <a:ext cx="160250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78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790095"/>
            <a:ext cx="5111750" cy="43360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790095"/>
            <a:ext cx="3008313" cy="43360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699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55342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898951"/>
            <a:ext cx="6553426" cy="28286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55342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  <p:grpSp>
        <p:nvGrpSpPr>
          <p:cNvPr id="8" name="Groeperen 7"/>
          <p:cNvGrpSpPr/>
          <p:nvPr userDrawn="1"/>
        </p:nvGrpSpPr>
        <p:grpSpPr>
          <a:xfrm>
            <a:off x="0" y="3600450"/>
            <a:ext cx="1529813" cy="3257550"/>
            <a:chOff x="0" y="3600450"/>
            <a:chExt cx="1529813" cy="3257550"/>
          </a:xfrm>
        </p:grpSpPr>
        <p:sp>
          <p:nvSpPr>
            <p:cNvPr id="9" name="Rechthoek 8"/>
            <p:cNvSpPr/>
            <p:nvPr/>
          </p:nvSpPr>
          <p:spPr>
            <a:xfrm>
              <a:off x="0" y="3600450"/>
              <a:ext cx="1529813" cy="3257550"/>
            </a:xfrm>
            <a:prstGeom prst="rect">
              <a:avLst/>
            </a:prstGeom>
            <a:solidFill>
              <a:srgbClr val="484848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61000" endPos="70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Rechte verbindingslijn 9"/>
            <p:cNvCxnSpPr/>
            <p:nvPr/>
          </p:nvCxnSpPr>
          <p:spPr>
            <a:xfrm>
              <a:off x="250158" y="4637750"/>
              <a:ext cx="0" cy="2220250"/>
            </a:xfrm>
            <a:prstGeom prst="line">
              <a:avLst/>
            </a:prstGeom>
            <a:ln>
              <a:solidFill>
                <a:srgbClr val="ACD65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kstvak 10"/>
            <p:cNvSpPr txBox="1"/>
            <p:nvPr/>
          </p:nvSpPr>
          <p:spPr>
            <a:xfrm>
              <a:off x="192429" y="4464556"/>
              <a:ext cx="1337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d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ownhole</a:t>
              </a:r>
              <a:r>
                <a:rPr lang="nl-NL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 </a:t>
              </a:r>
            </a:p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c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omposite</a:t>
              </a:r>
              <a:endParaRPr lang="nl-NL" dirty="0" smtClean="0">
                <a:solidFill>
                  <a:srgbClr val="FFFFFF"/>
                </a:solidFill>
                <a:latin typeface="Avenir Book"/>
                <a:cs typeface="Avenir Book"/>
              </a:endParaRPr>
            </a:p>
            <a:p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pipes</a:t>
              </a:r>
              <a:endParaRPr lang="nl-NL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711" r="-1"/>
          <a:stretch/>
        </p:blipFill>
        <p:spPr bwMode="auto">
          <a:xfrm>
            <a:off x="-10948" y="0"/>
            <a:ext cx="160250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6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99144" y="56928"/>
            <a:ext cx="85139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9144" y="1600200"/>
            <a:ext cx="82876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627908" y="6356350"/>
            <a:ext cx="962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E018E-DB37-3D47-8A89-FE87906E30ED}" type="datetimeFigureOut">
              <a:rPr lang="nl-NL" smtClean="0"/>
              <a:t>24-02-15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0D6A0-BBA1-BF47-B71A-AF00C219ACE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/>
          <p:cNvSpPr/>
          <p:nvPr/>
        </p:nvSpPr>
        <p:spPr>
          <a:xfrm flipV="1">
            <a:off x="0" y="1276295"/>
            <a:ext cx="9144000" cy="45719"/>
          </a:xfrm>
          <a:prstGeom prst="rect">
            <a:avLst/>
          </a:prstGeom>
          <a:solidFill>
            <a:srgbClr val="97BB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51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97BB2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1800" b="1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hyperlink" Target="mailto:rob@acquit-bv.n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kiet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69" y="-1355523"/>
            <a:ext cx="9325764" cy="69943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8048" y="4242287"/>
            <a:ext cx="7772400" cy="1470025"/>
          </a:xfrm>
        </p:spPr>
        <p:txBody>
          <a:bodyPr/>
          <a:lstStyle/>
          <a:p>
            <a:r>
              <a:rPr lang="nl-NL" dirty="0" smtClean="0"/>
              <a:t>DAP Symposium 2015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6167653" y="5584080"/>
            <a:ext cx="297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Rob Selles, CEO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782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Test </a:t>
            </a:r>
            <a:r>
              <a:rPr lang="nl-NL" dirty="0" err="1" smtClean="0"/>
              <a:t>results</a:t>
            </a:r>
            <a:endParaRPr lang="nl-NL" dirty="0"/>
          </a:p>
        </p:txBody>
      </p:sp>
      <p:sp>
        <p:nvSpPr>
          <p:cNvPr id="5" name="Rectangle 4"/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7810432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smtClean="0"/>
              <a:t>Pipe system can handle loads with sufficient </a:t>
            </a:r>
            <a:r>
              <a:rPr lang="nl-NL" sz="1800" dirty="0" err="1" smtClean="0"/>
              <a:t>safety</a:t>
            </a:r>
            <a:r>
              <a:rPr lang="nl-NL" sz="1800" dirty="0" smtClean="0"/>
              <a:t> </a:t>
            </a:r>
            <a:r>
              <a:rPr lang="nl-NL" sz="1800" dirty="0" err="1" smtClean="0"/>
              <a:t>margin</a:t>
            </a: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smtClean="0"/>
              <a:t>Cement bonding can </a:t>
            </a:r>
            <a:r>
              <a:rPr lang="nl-NL" sz="1800" dirty="0" err="1" smtClean="0"/>
              <a:t>be</a:t>
            </a:r>
            <a:r>
              <a:rPr lang="nl-NL" sz="1800" dirty="0" smtClean="0"/>
              <a:t> </a:t>
            </a:r>
            <a:r>
              <a:rPr lang="nl-NL" sz="1800" dirty="0" err="1" smtClean="0"/>
              <a:t>logged</a:t>
            </a: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smtClean="0"/>
              <a:t>Pipe is transparent for the requested measurements i.e. magnetic and </a:t>
            </a:r>
            <a:r>
              <a:rPr lang="nl-NL" sz="1800" dirty="0" err="1" smtClean="0"/>
              <a:t>acoustic</a:t>
            </a:r>
            <a:r>
              <a:rPr lang="nl-NL" sz="1800" dirty="0" smtClean="0"/>
              <a:t> </a:t>
            </a:r>
            <a:r>
              <a:rPr lang="nl-NL" sz="1800" dirty="0" err="1" smtClean="0"/>
              <a:t>logging</a:t>
            </a: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 smtClean="0"/>
              <a:t>Current</a:t>
            </a:r>
            <a:r>
              <a:rPr lang="nl-NL" sz="1800" dirty="0" smtClean="0"/>
              <a:t> </a:t>
            </a:r>
            <a:r>
              <a:rPr lang="nl-NL" sz="1800" dirty="0" err="1" smtClean="0"/>
              <a:t>temperatures</a:t>
            </a:r>
            <a:r>
              <a:rPr lang="nl-NL" sz="1800" dirty="0" smtClean="0"/>
              <a:t> up </a:t>
            </a:r>
            <a:r>
              <a:rPr lang="nl-NL" sz="1800" dirty="0" err="1" smtClean="0"/>
              <a:t>to</a:t>
            </a:r>
            <a:r>
              <a:rPr lang="nl-NL" sz="1800" dirty="0" smtClean="0"/>
              <a:t> 105’C. Route </a:t>
            </a:r>
            <a:r>
              <a:rPr lang="nl-NL" sz="1800" dirty="0" err="1" smtClean="0"/>
              <a:t>to</a:t>
            </a:r>
            <a:r>
              <a:rPr lang="nl-NL" sz="1800" dirty="0" smtClean="0"/>
              <a:t> </a:t>
            </a:r>
            <a:r>
              <a:rPr lang="nl-NL" sz="1800" dirty="0" err="1" smtClean="0"/>
              <a:t>higher</a:t>
            </a:r>
            <a:r>
              <a:rPr lang="nl-NL" sz="1800" dirty="0" smtClean="0"/>
              <a:t> </a:t>
            </a:r>
            <a:r>
              <a:rPr lang="nl-NL" sz="1800" dirty="0" err="1" smtClean="0"/>
              <a:t>temperatures</a:t>
            </a:r>
            <a:r>
              <a:rPr lang="nl-NL" sz="1800" dirty="0" smtClean="0"/>
              <a:t> </a:t>
            </a:r>
            <a:r>
              <a:rPr lang="nl-NL" sz="1800" dirty="0" err="1" smtClean="0"/>
              <a:t>identified</a:t>
            </a: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smtClean="0"/>
              <a:t>Sufficient data collected to prepare detailed casing installation program</a:t>
            </a:r>
            <a:endParaRPr lang="nl-NL" sz="1800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8951451"/>
              </p:ext>
            </p:extLst>
          </p:nvPr>
        </p:nvGraphicFramePr>
        <p:xfrm>
          <a:off x="2764697" y="3783721"/>
          <a:ext cx="5238369" cy="2645964"/>
        </p:xfrm>
        <a:graphic>
          <a:graphicData uri="http://schemas.openxmlformats.org/drawingml/2006/table">
            <a:tbl>
              <a:tblPr firstRow="1" firstCol="1" bandRow="1"/>
              <a:tblGrid>
                <a:gridCol w="3090740"/>
                <a:gridCol w="1132387"/>
                <a:gridCol w="1015242"/>
              </a:tblGrid>
              <a:tr h="755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7” HSCC system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(pipe </a:t>
                      </a:r>
                      <a:r>
                        <a:rPr lang="en-US" sz="1400" b="1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&amp; connection</a:t>
                      </a:r>
                      <a:r>
                        <a:rPr lang="en-US" sz="14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BB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test result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BB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unit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BB28"/>
                    </a:solidFill>
                  </a:tcPr>
                </a:tc>
              </a:tr>
              <a:tr h="377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Burst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275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bar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Collapse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207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bar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Tension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1250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kN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Compression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588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kN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Torsion</a:t>
                      </a:r>
                      <a:r>
                        <a:rPr lang="en-US" sz="1400" baseline="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(limited by test set-up)</a:t>
                      </a:r>
                      <a:endParaRPr lang="en-US" sz="14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mbria"/>
                          <a:cs typeface="Times New Roman"/>
                        </a:rPr>
                        <a:t>16.3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/>
                          <a:ea typeface="Cambria"/>
                          <a:cs typeface="Times New Roman"/>
                        </a:rPr>
                        <a:t>kNm</a:t>
                      </a:r>
                      <a:endParaRPr lang="en-US" sz="14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243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 err="1" smtClean="0"/>
              <a:t>Geothermal</a:t>
            </a:r>
            <a:r>
              <a:rPr lang="nl-NL" sz="2800" dirty="0" smtClean="0"/>
              <a:t> Doublet Research Program (Research, Development &amp; </a:t>
            </a:r>
            <a:r>
              <a:rPr lang="nl-NL" sz="2800" dirty="0" err="1" smtClean="0"/>
              <a:t>Education</a:t>
            </a:r>
            <a:r>
              <a:rPr lang="nl-NL" sz="2800" dirty="0" smtClean="0"/>
              <a:t> , “3 O”)</a:t>
            </a:r>
            <a:endParaRPr lang="nl-NL" sz="2800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000" dirty="0" err="1"/>
              <a:t>Enhanced</a:t>
            </a:r>
            <a:r>
              <a:rPr lang="nl-NL" sz="2000" dirty="0"/>
              <a:t> </a:t>
            </a:r>
            <a:r>
              <a:rPr lang="nl-NL" sz="2000" dirty="0" err="1"/>
              <a:t>Composite</a:t>
            </a:r>
            <a:r>
              <a:rPr lang="nl-NL" sz="2000" dirty="0"/>
              <a:t> </a:t>
            </a:r>
            <a:r>
              <a:rPr lang="nl-NL" sz="2000" dirty="0" err="1"/>
              <a:t>Casing</a:t>
            </a:r>
            <a:r>
              <a:rPr lang="nl-NL" sz="2000" dirty="0"/>
              <a:t> Installation </a:t>
            </a:r>
            <a:r>
              <a:rPr lang="nl-NL" sz="2000" dirty="0" smtClean="0"/>
              <a:t>(ECCI) </a:t>
            </a:r>
            <a:r>
              <a:rPr lang="nl-NL" sz="2000" dirty="0" err="1" smtClean="0"/>
              <a:t>technology</a:t>
            </a:r>
            <a:r>
              <a:rPr lang="nl-NL" sz="2000" dirty="0" smtClean="0"/>
              <a:t> </a:t>
            </a:r>
            <a:r>
              <a:rPr lang="nl-NL" sz="2000" dirty="0"/>
              <a:t>(</a:t>
            </a:r>
            <a:r>
              <a:rPr lang="nl-NL" sz="2000" dirty="0" err="1"/>
              <a:t>casing</a:t>
            </a:r>
            <a:r>
              <a:rPr lang="nl-NL" sz="2000" dirty="0"/>
              <a:t> </a:t>
            </a:r>
            <a:r>
              <a:rPr lang="nl-NL" sz="2000" dirty="0" err="1"/>
              <a:t>while</a:t>
            </a:r>
            <a:r>
              <a:rPr lang="nl-NL" sz="2000" dirty="0"/>
              <a:t> drilling)</a:t>
            </a:r>
          </a:p>
          <a:p>
            <a:r>
              <a:rPr lang="nl-NL" sz="2000" dirty="0" err="1"/>
              <a:t>Fundamental</a:t>
            </a:r>
            <a:r>
              <a:rPr lang="nl-NL" sz="2000" dirty="0"/>
              <a:t> </a:t>
            </a:r>
            <a:r>
              <a:rPr lang="nl-NL" sz="2000" dirty="0" err="1"/>
              <a:t>understanding</a:t>
            </a:r>
            <a:r>
              <a:rPr lang="nl-NL" sz="2000" dirty="0"/>
              <a:t> </a:t>
            </a:r>
            <a:r>
              <a:rPr lang="en-US" sz="2000" dirty="0"/>
              <a:t>of the loading conditions, the material properties, and the dynamic </a:t>
            </a:r>
            <a:r>
              <a:rPr lang="en-US" sz="2000" dirty="0" err="1"/>
              <a:t>behaviour</a:t>
            </a:r>
            <a:r>
              <a:rPr lang="en-US" sz="2000" dirty="0"/>
              <a:t> of the equipment involved.</a:t>
            </a:r>
            <a:r>
              <a:rPr lang="nl-NL" sz="2000" dirty="0"/>
              <a:t> </a:t>
            </a:r>
          </a:p>
          <a:p>
            <a:r>
              <a:rPr lang="nl-NL" sz="2000" dirty="0" smtClean="0"/>
              <a:t>Cooperation </a:t>
            </a:r>
            <a:r>
              <a:rPr lang="nl-NL" sz="2000" dirty="0" err="1" smtClean="0"/>
              <a:t>with</a:t>
            </a:r>
            <a:r>
              <a:rPr lang="nl-NL" sz="2000" dirty="0" smtClean="0"/>
              <a:t> the </a:t>
            </a:r>
            <a:r>
              <a:rPr lang="nl-NL" sz="2000" dirty="0" err="1" smtClean="0"/>
              <a:t>faculties</a:t>
            </a:r>
            <a:r>
              <a:rPr lang="nl-NL" sz="2000" dirty="0"/>
              <a:t> </a:t>
            </a:r>
            <a:endParaRPr lang="nl-NL" sz="2000" dirty="0" smtClean="0"/>
          </a:p>
          <a:p>
            <a:pPr lvl="2"/>
            <a:r>
              <a:rPr lang="nl-NL" sz="1600" dirty="0" err="1" smtClean="0"/>
              <a:t>Aerospace</a:t>
            </a:r>
            <a:r>
              <a:rPr lang="nl-NL" sz="1600" dirty="0" smtClean="0"/>
              <a:t> Engineering (</a:t>
            </a:r>
            <a:r>
              <a:rPr lang="nl-NL" sz="1600" dirty="0" err="1" smtClean="0"/>
              <a:t>composite</a:t>
            </a:r>
            <a:r>
              <a:rPr lang="nl-NL" sz="1600" dirty="0" smtClean="0"/>
              <a:t> </a:t>
            </a:r>
            <a:r>
              <a:rPr lang="nl-NL" sz="1600" dirty="0" err="1" smtClean="0"/>
              <a:t>materials</a:t>
            </a:r>
            <a:r>
              <a:rPr lang="nl-NL" sz="1600" dirty="0" smtClean="0"/>
              <a:t>, non </a:t>
            </a:r>
            <a:r>
              <a:rPr lang="nl-NL" sz="1600" dirty="0" err="1" smtClean="0"/>
              <a:t>destructive</a:t>
            </a:r>
            <a:r>
              <a:rPr lang="nl-NL" sz="1600" dirty="0" smtClean="0"/>
              <a:t> </a:t>
            </a:r>
            <a:r>
              <a:rPr lang="nl-NL" sz="1600" dirty="0" err="1" smtClean="0"/>
              <a:t>testing</a:t>
            </a:r>
            <a:r>
              <a:rPr lang="nl-NL" sz="1600" dirty="0" smtClean="0"/>
              <a:t>), </a:t>
            </a:r>
          </a:p>
          <a:p>
            <a:pPr lvl="2"/>
            <a:r>
              <a:rPr lang="nl-NL" sz="1600" dirty="0" smtClean="0"/>
              <a:t>3me </a:t>
            </a:r>
            <a:r>
              <a:rPr lang="en-US" sz="1600" dirty="0"/>
              <a:t>(engineering mechanics, robotics, systems and control, materials) </a:t>
            </a:r>
            <a:endParaRPr lang="en-US" sz="1600" dirty="0" smtClean="0"/>
          </a:p>
          <a:p>
            <a:pPr lvl="2"/>
            <a:r>
              <a:rPr lang="en-US" sz="1600" dirty="0" smtClean="0"/>
              <a:t>Civil Engineering </a:t>
            </a:r>
            <a:r>
              <a:rPr lang="en-US" sz="1600" dirty="0"/>
              <a:t>and Geosciences (geoscience aspects)</a:t>
            </a:r>
            <a:endParaRPr lang="nl-NL" sz="1600" dirty="0" smtClean="0"/>
          </a:p>
          <a:p>
            <a:r>
              <a:rPr lang="nl-NL" sz="2000" dirty="0" smtClean="0"/>
              <a:t>BSc </a:t>
            </a:r>
            <a:r>
              <a:rPr lang="nl-NL" sz="2000" dirty="0" err="1" smtClean="0"/>
              <a:t>and</a:t>
            </a:r>
            <a:r>
              <a:rPr lang="nl-NL" sz="2000" dirty="0" smtClean="0"/>
              <a:t> MSc </a:t>
            </a:r>
            <a:r>
              <a:rPr lang="nl-NL" sz="2000" dirty="0" err="1" smtClean="0"/>
              <a:t>internship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graduation</a:t>
            </a:r>
            <a:r>
              <a:rPr lang="nl-NL" sz="2000" dirty="0" smtClean="0"/>
              <a:t> </a:t>
            </a:r>
            <a:r>
              <a:rPr lang="nl-NL" sz="2000" dirty="0" err="1" smtClean="0"/>
              <a:t>opportunities</a:t>
            </a:r>
            <a:r>
              <a:rPr lang="nl-NL" sz="2000" dirty="0" smtClean="0"/>
              <a:t>: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74277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Further</a:t>
            </a:r>
            <a:r>
              <a:rPr lang="nl-NL" dirty="0" smtClean="0"/>
              <a:t> research subjects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Improved heat resistance of </a:t>
            </a:r>
            <a:r>
              <a:rPr lang="en-US" sz="2000" dirty="0" smtClean="0"/>
              <a:t>composites</a:t>
            </a:r>
          </a:p>
          <a:p>
            <a:r>
              <a:rPr lang="en-US" sz="2000" dirty="0"/>
              <a:t>Improved wear, impact and creep-resistance of </a:t>
            </a:r>
            <a:r>
              <a:rPr lang="en-US" sz="2000" dirty="0" smtClean="0"/>
              <a:t>composites</a:t>
            </a:r>
          </a:p>
          <a:p>
            <a:r>
              <a:rPr lang="en-US" sz="2000" dirty="0"/>
              <a:t>Dynamic characterization of composite materials in drilling </a:t>
            </a:r>
            <a:r>
              <a:rPr lang="en-US" sz="2000" dirty="0" smtClean="0"/>
              <a:t>operations</a:t>
            </a:r>
          </a:p>
          <a:p>
            <a:r>
              <a:rPr lang="en-US" sz="2000" dirty="0"/>
              <a:t>Innovative </a:t>
            </a:r>
            <a:r>
              <a:rPr lang="en-US" sz="2000" dirty="0" smtClean="0"/>
              <a:t>full composite connection technology</a:t>
            </a:r>
          </a:p>
          <a:p>
            <a:r>
              <a:rPr lang="en-US" sz="2000" dirty="0"/>
              <a:t>New metal-</a:t>
            </a:r>
            <a:r>
              <a:rPr lang="en-US" sz="2000" dirty="0" smtClean="0"/>
              <a:t>composite-integration technology</a:t>
            </a:r>
          </a:p>
          <a:p>
            <a:r>
              <a:rPr lang="en-US" sz="2000" dirty="0" smtClean="0"/>
              <a:t>Composite cased well abandonment</a:t>
            </a:r>
          </a:p>
          <a:p>
            <a:r>
              <a:rPr lang="en-US" sz="2000" dirty="0" smtClean="0"/>
              <a:t>Non-Destructive Testing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6423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Phasing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full </a:t>
            </a:r>
            <a:r>
              <a:rPr lang="nl-NL" dirty="0" err="1" smtClean="0"/>
              <a:t>roll</a:t>
            </a:r>
            <a:r>
              <a:rPr lang="nl-NL" dirty="0" smtClean="0"/>
              <a:t>-out</a:t>
            </a:r>
            <a:endParaRPr lang="nl-NL" dirty="0"/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 smtClean="0"/>
              <a:t>1000 meter HSCC </a:t>
            </a:r>
            <a:r>
              <a:rPr lang="nl-NL" sz="2400" dirty="0" err="1" smtClean="0"/>
              <a:t>geothermal</a:t>
            </a:r>
            <a:r>
              <a:rPr lang="nl-NL" sz="2400" dirty="0" smtClean="0"/>
              <a:t> system. </a:t>
            </a:r>
            <a:r>
              <a:rPr lang="nl-NL" sz="2400" dirty="0"/>
              <a:t>T</a:t>
            </a:r>
            <a:r>
              <a:rPr lang="nl-NL" sz="2400" dirty="0" smtClean="0"/>
              <a:t>raditional equipment</a:t>
            </a:r>
          </a:p>
          <a:p>
            <a:r>
              <a:rPr lang="nl-NL" sz="2400" dirty="0" smtClean="0"/>
              <a:t>2600-3000 meter </a:t>
            </a:r>
            <a:r>
              <a:rPr lang="nl-NL" sz="2400" dirty="0" err="1" smtClean="0"/>
              <a:t>geothermal</a:t>
            </a:r>
            <a:r>
              <a:rPr lang="nl-NL" sz="2400" dirty="0" smtClean="0"/>
              <a:t>  system. Light </a:t>
            </a:r>
            <a:r>
              <a:rPr lang="nl-NL" sz="2400" dirty="0" err="1" smtClean="0"/>
              <a:t>weight</a:t>
            </a:r>
            <a:r>
              <a:rPr lang="nl-NL" sz="2400" dirty="0" smtClean="0"/>
              <a:t> </a:t>
            </a:r>
            <a:r>
              <a:rPr lang="nl-NL" sz="2400" dirty="0" err="1" smtClean="0"/>
              <a:t>drill</a:t>
            </a:r>
            <a:r>
              <a:rPr lang="nl-NL" sz="2400" dirty="0" smtClean="0"/>
              <a:t> </a:t>
            </a:r>
            <a:r>
              <a:rPr lang="nl-NL" sz="2400" dirty="0" err="1" smtClean="0"/>
              <a:t>rig</a:t>
            </a:r>
            <a:r>
              <a:rPr lang="nl-NL" sz="2400" dirty="0" smtClean="0"/>
              <a:t>. DAP </a:t>
            </a:r>
            <a:r>
              <a:rPr lang="nl-NL" sz="2400" dirty="0" err="1" smtClean="0"/>
              <a:t>Objectives</a:t>
            </a:r>
            <a:endParaRPr lang="nl-NL" sz="2400" dirty="0" smtClean="0"/>
          </a:p>
          <a:p>
            <a:r>
              <a:rPr lang="nl-NL" sz="2400" dirty="0" smtClean="0"/>
              <a:t>1000 meter </a:t>
            </a:r>
            <a:r>
              <a:rPr lang="nl-NL" sz="2400" dirty="0" err="1" smtClean="0"/>
              <a:t>geothermal</a:t>
            </a:r>
            <a:r>
              <a:rPr lang="nl-NL" sz="2400" dirty="0" smtClean="0"/>
              <a:t> system. </a:t>
            </a:r>
            <a:r>
              <a:rPr lang="nl-NL" sz="2400" dirty="0" err="1"/>
              <a:t>C</a:t>
            </a:r>
            <a:r>
              <a:rPr lang="nl-NL" sz="2400" dirty="0" err="1" smtClean="0"/>
              <a:t>rane</a:t>
            </a:r>
            <a:r>
              <a:rPr lang="nl-NL" sz="2400" dirty="0" smtClean="0"/>
              <a:t> </a:t>
            </a:r>
            <a:r>
              <a:rPr lang="nl-NL" sz="2400" dirty="0" err="1" smtClean="0"/>
              <a:t>based</a:t>
            </a:r>
            <a:endParaRPr lang="nl-NL" sz="2400" dirty="0" smtClean="0"/>
          </a:p>
          <a:p>
            <a:r>
              <a:rPr lang="nl-NL" sz="2400" dirty="0" smtClean="0"/>
              <a:t>3000meter </a:t>
            </a:r>
            <a:r>
              <a:rPr lang="nl-NL" sz="2400" dirty="0" err="1"/>
              <a:t>c</a:t>
            </a:r>
            <a:r>
              <a:rPr lang="nl-NL" sz="2400" dirty="0" err="1" smtClean="0"/>
              <a:t>rane</a:t>
            </a:r>
            <a:r>
              <a:rPr lang="nl-NL" sz="2400" dirty="0" smtClean="0"/>
              <a:t> </a:t>
            </a:r>
            <a:r>
              <a:rPr lang="nl-NL" sz="2400" dirty="0" err="1" smtClean="0"/>
              <a:t>based</a:t>
            </a:r>
            <a:r>
              <a:rPr lang="nl-NL" sz="2400" dirty="0" smtClean="0"/>
              <a:t> </a:t>
            </a:r>
            <a:r>
              <a:rPr lang="nl-NL" sz="2400" dirty="0" err="1" smtClean="0"/>
              <a:t>geothermal</a:t>
            </a:r>
            <a:r>
              <a:rPr lang="nl-NL" sz="2400" dirty="0" smtClean="0"/>
              <a:t> system. </a:t>
            </a:r>
          </a:p>
          <a:p>
            <a:r>
              <a:rPr lang="nl-NL" sz="2400" dirty="0" err="1" smtClean="0"/>
              <a:t>All</a:t>
            </a:r>
            <a:r>
              <a:rPr lang="nl-NL" sz="2400" dirty="0" smtClean="0"/>
              <a:t> </a:t>
            </a:r>
            <a:r>
              <a:rPr lang="nl-NL" sz="2400" dirty="0" err="1" smtClean="0"/>
              <a:t>technology</a:t>
            </a:r>
            <a:r>
              <a:rPr lang="nl-NL" sz="2400" dirty="0" smtClean="0"/>
              <a:t> proven </a:t>
            </a:r>
            <a:r>
              <a:rPr lang="nl-NL" sz="2400" dirty="0" err="1" smtClean="0"/>
              <a:t>and</a:t>
            </a:r>
            <a:r>
              <a:rPr lang="nl-NL" sz="2400" dirty="0" smtClean="0"/>
              <a:t> </a:t>
            </a:r>
            <a:r>
              <a:rPr lang="nl-NL" sz="2400" dirty="0" err="1" smtClean="0"/>
              <a:t>applied</a:t>
            </a:r>
            <a:endParaRPr lang="nl-NL" sz="2400" dirty="0" smtClean="0"/>
          </a:p>
          <a:p>
            <a:endParaRPr lang="nl-NL" sz="2400" dirty="0" smtClean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37277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Close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commercialisation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 err="1" smtClean="0"/>
              <a:t>Within</a:t>
            </a:r>
            <a:r>
              <a:rPr lang="nl-NL" sz="2800" dirty="0" smtClean="0"/>
              <a:t> </a:t>
            </a:r>
            <a:r>
              <a:rPr lang="nl-NL" sz="2800" dirty="0" smtClean="0">
                <a:solidFill>
                  <a:srgbClr val="97BB28"/>
                </a:solidFill>
              </a:rPr>
              <a:t>the next 12 </a:t>
            </a:r>
            <a:r>
              <a:rPr lang="nl-NL" sz="2800" dirty="0" err="1" smtClean="0"/>
              <a:t>months</a:t>
            </a:r>
            <a:r>
              <a:rPr lang="nl-NL" sz="2800" dirty="0" smtClean="0"/>
              <a:t> Akiet </a:t>
            </a:r>
            <a:r>
              <a:rPr lang="nl-NL" sz="2800" dirty="0" err="1" smtClean="0"/>
              <a:t>will</a:t>
            </a:r>
            <a:r>
              <a:rPr lang="nl-NL" sz="2800" dirty="0" smtClean="0"/>
              <a:t> have:</a:t>
            </a:r>
          </a:p>
          <a:p>
            <a:r>
              <a:rPr lang="nl-NL" sz="2400" dirty="0"/>
              <a:t>p</a:t>
            </a:r>
            <a:r>
              <a:rPr lang="nl-NL" sz="2400" dirty="0" smtClean="0"/>
              <a:t>roven </a:t>
            </a:r>
            <a:r>
              <a:rPr lang="nl-NL" sz="2400" dirty="0" err="1" smtClean="0"/>
              <a:t>technology</a:t>
            </a:r>
            <a:endParaRPr lang="nl-NL" sz="2400" dirty="0" smtClean="0"/>
          </a:p>
          <a:p>
            <a:r>
              <a:rPr lang="nl-NL" sz="2400" dirty="0" err="1" smtClean="0"/>
              <a:t>tested</a:t>
            </a:r>
            <a:r>
              <a:rPr lang="nl-NL" sz="2400" dirty="0" smtClean="0"/>
              <a:t> </a:t>
            </a:r>
            <a:r>
              <a:rPr lang="nl-NL" sz="2400" dirty="0" smtClean="0"/>
              <a:t>systems</a:t>
            </a:r>
          </a:p>
          <a:p>
            <a:r>
              <a:rPr lang="nl-NL" sz="2400" dirty="0"/>
              <a:t>m</a:t>
            </a:r>
            <a:r>
              <a:rPr lang="nl-NL" sz="2400" dirty="0" smtClean="0"/>
              <a:t>anufacturing </a:t>
            </a:r>
            <a:r>
              <a:rPr lang="nl-NL" sz="2400" dirty="0" err="1" smtClean="0"/>
              <a:t>capability</a:t>
            </a:r>
            <a:endParaRPr lang="nl-NL" sz="2400" dirty="0" smtClean="0"/>
          </a:p>
          <a:p>
            <a:pPr marL="0" indent="-171450">
              <a:buNone/>
            </a:pPr>
            <a:r>
              <a:rPr lang="nl-NL" sz="2400" dirty="0" err="1" smtClean="0"/>
              <a:t>Achieved</a:t>
            </a:r>
            <a:r>
              <a:rPr lang="nl-NL" sz="2400" dirty="0" smtClean="0"/>
              <a:t> </a:t>
            </a:r>
            <a:r>
              <a:rPr lang="nl-NL" sz="2400" dirty="0" err="1" smtClean="0"/>
              <a:t>by</a:t>
            </a:r>
            <a:r>
              <a:rPr lang="nl-NL" sz="2400" dirty="0" smtClean="0"/>
              <a:t> </a:t>
            </a:r>
            <a:r>
              <a:rPr lang="nl-NL" sz="2400" dirty="0" err="1" smtClean="0"/>
              <a:t>working</a:t>
            </a:r>
            <a:r>
              <a:rPr lang="nl-NL" sz="2400" dirty="0" smtClean="0"/>
              <a:t> </a:t>
            </a:r>
            <a:r>
              <a:rPr lang="nl-NL" sz="2400" dirty="0" err="1" smtClean="0"/>
              <a:t>with</a:t>
            </a:r>
            <a:r>
              <a:rPr lang="nl-NL" sz="2400" dirty="0" smtClean="0"/>
              <a:t> </a:t>
            </a:r>
            <a:r>
              <a:rPr lang="nl-NL" sz="2400" dirty="0" err="1" smtClean="0"/>
              <a:t>strategic</a:t>
            </a:r>
            <a:r>
              <a:rPr lang="nl-NL" sz="2400" dirty="0" smtClean="0"/>
              <a:t> partners,</a:t>
            </a:r>
          </a:p>
          <a:p>
            <a:pPr marL="0" indent="-171450">
              <a:buNone/>
            </a:pPr>
            <a:endParaRPr lang="nl-NL" sz="2400" dirty="0"/>
          </a:p>
          <a:p>
            <a:pPr marL="0" indent="-171450">
              <a:buNone/>
            </a:pPr>
            <a:r>
              <a:rPr lang="nl-NL" sz="2400" dirty="0" smtClean="0"/>
              <a:t>…..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enable</a:t>
            </a:r>
            <a:r>
              <a:rPr lang="nl-NL" sz="2400" dirty="0" smtClean="0"/>
              <a:t> </a:t>
            </a:r>
            <a:r>
              <a:rPr lang="nl-NL" sz="2400" dirty="0" err="1" smtClean="0"/>
              <a:t>geothermal</a:t>
            </a:r>
            <a:r>
              <a:rPr lang="nl-NL" sz="2400" dirty="0" smtClean="0"/>
              <a:t> system operators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reduce</a:t>
            </a:r>
            <a:r>
              <a:rPr lang="nl-NL" sz="2400" dirty="0" smtClean="0"/>
              <a:t> the </a:t>
            </a:r>
            <a:r>
              <a:rPr lang="nl-NL" sz="2400" dirty="0" err="1" smtClean="0"/>
              <a:t>total</a:t>
            </a:r>
            <a:r>
              <a:rPr lang="nl-NL" sz="2400" dirty="0" smtClean="0"/>
              <a:t> </a:t>
            </a:r>
            <a:r>
              <a:rPr lang="nl-NL" sz="2400" dirty="0" err="1" smtClean="0"/>
              <a:t>cost</a:t>
            </a:r>
            <a:r>
              <a:rPr lang="nl-NL" sz="2400" dirty="0" smtClean="0"/>
              <a:t> of drilling </a:t>
            </a:r>
            <a:r>
              <a:rPr lang="nl-NL" sz="2400" dirty="0" err="1" smtClean="0"/>
              <a:t>by</a:t>
            </a:r>
            <a:r>
              <a:rPr lang="nl-NL" sz="2400" dirty="0" smtClean="0"/>
              <a:t> 20%, </a:t>
            </a:r>
            <a:r>
              <a:rPr lang="nl-NL" sz="2400" dirty="0" err="1" smtClean="0"/>
              <a:t>with</a:t>
            </a:r>
            <a:r>
              <a:rPr lang="nl-NL" sz="2400" dirty="0" smtClean="0"/>
              <a:t> </a:t>
            </a:r>
            <a:r>
              <a:rPr lang="nl-NL" sz="2400" dirty="0" err="1" smtClean="0"/>
              <a:t>less</a:t>
            </a:r>
            <a:r>
              <a:rPr lang="nl-NL" sz="2400" dirty="0" smtClean="0"/>
              <a:t> </a:t>
            </a:r>
            <a:r>
              <a:rPr lang="nl-NL" sz="2400" dirty="0" err="1" smtClean="0"/>
              <a:t>operational</a:t>
            </a:r>
            <a:r>
              <a:rPr lang="nl-NL" sz="2400" dirty="0"/>
              <a:t> </a:t>
            </a:r>
            <a:r>
              <a:rPr lang="nl-NL" sz="2400" dirty="0" err="1" smtClean="0"/>
              <a:t>cost</a:t>
            </a:r>
            <a:r>
              <a:rPr lang="nl-NL" sz="2400" dirty="0" smtClean="0"/>
              <a:t> </a:t>
            </a:r>
            <a:r>
              <a:rPr lang="nl-NL" sz="2400" dirty="0" err="1" smtClean="0"/>
              <a:t>than</a:t>
            </a:r>
            <a:r>
              <a:rPr lang="nl-NL" sz="2400" dirty="0" smtClean="0"/>
              <a:t> a </a:t>
            </a:r>
            <a:r>
              <a:rPr lang="nl-NL" sz="2400" dirty="0"/>
              <a:t>traditional system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246768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With </a:t>
            </a:r>
            <a:r>
              <a:rPr lang="en-GB" smtClean="0"/>
              <a:t>thanks to:</a:t>
            </a:r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00" y="4801798"/>
            <a:ext cx="3118110" cy="142203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66" y="2021430"/>
            <a:ext cx="2328522" cy="170581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14" y="2013915"/>
            <a:ext cx="2254530" cy="15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kiet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69" y="-1355523"/>
            <a:ext cx="9325764" cy="699432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49913" y="4433087"/>
            <a:ext cx="2976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Rob Selles, CEO</a:t>
            </a:r>
          </a:p>
          <a:p>
            <a:r>
              <a:rPr lang="nl-NL" dirty="0" smtClean="0">
                <a:hlinkClick r:id="rId3"/>
              </a:rPr>
              <a:t>rob@acquit-bv.nl</a:t>
            </a:r>
            <a:endParaRPr lang="nl-NL" dirty="0" smtClean="0"/>
          </a:p>
          <a:p>
            <a:r>
              <a:rPr lang="nl-NL" dirty="0" smtClean="0"/>
              <a:t>+31 83795187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08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8876" y="274638"/>
            <a:ext cx="6737924" cy="1143000"/>
          </a:xfrm>
        </p:spPr>
        <p:txBody>
          <a:bodyPr/>
          <a:lstStyle/>
          <a:p>
            <a:r>
              <a:rPr lang="nl-NL" dirty="0" err="1" smtClean="0"/>
              <a:t>Introduction</a:t>
            </a:r>
            <a:endParaRPr lang="nl-NL" dirty="0"/>
          </a:p>
        </p:txBody>
      </p:sp>
      <p:grpSp>
        <p:nvGrpSpPr>
          <p:cNvPr id="4" name="Groeperen 3"/>
          <p:cNvGrpSpPr/>
          <p:nvPr/>
        </p:nvGrpSpPr>
        <p:grpSpPr>
          <a:xfrm>
            <a:off x="0" y="3600450"/>
            <a:ext cx="1529813" cy="3257550"/>
            <a:chOff x="0" y="3600450"/>
            <a:chExt cx="1529813" cy="3257550"/>
          </a:xfrm>
        </p:grpSpPr>
        <p:sp>
          <p:nvSpPr>
            <p:cNvPr id="5" name="Rechthoek 4"/>
            <p:cNvSpPr/>
            <p:nvPr/>
          </p:nvSpPr>
          <p:spPr>
            <a:xfrm>
              <a:off x="0" y="3600450"/>
              <a:ext cx="1529813" cy="3257550"/>
            </a:xfrm>
            <a:prstGeom prst="rect">
              <a:avLst/>
            </a:prstGeom>
            <a:solidFill>
              <a:srgbClr val="484848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61000" endPos="70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Rechte verbindingslijn 5"/>
            <p:cNvCxnSpPr/>
            <p:nvPr/>
          </p:nvCxnSpPr>
          <p:spPr>
            <a:xfrm>
              <a:off x="250158" y="4637750"/>
              <a:ext cx="0" cy="2220250"/>
            </a:xfrm>
            <a:prstGeom prst="line">
              <a:avLst/>
            </a:prstGeom>
            <a:ln>
              <a:solidFill>
                <a:srgbClr val="ACD65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vak 6"/>
            <p:cNvSpPr txBox="1"/>
            <p:nvPr/>
          </p:nvSpPr>
          <p:spPr>
            <a:xfrm>
              <a:off x="192429" y="4464556"/>
              <a:ext cx="1337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d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ownhole</a:t>
              </a:r>
              <a:r>
                <a:rPr lang="nl-NL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 </a:t>
              </a:r>
            </a:p>
            <a:p>
              <a:r>
                <a:rPr lang="nl-NL" dirty="0" err="1">
                  <a:solidFill>
                    <a:srgbClr val="FFFFFF"/>
                  </a:solidFill>
                  <a:latin typeface="Avenir Book"/>
                  <a:cs typeface="Avenir Book"/>
                </a:rPr>
                <a:t>c</a:t>
              </a:r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omposite</a:t>
              </a:r>
              <a:endParaRPr lang="nl-NL" dirty="0" smtClean="0">
                <a:solidFill>
                  <a:srgbClr val="FFFFFF"/>
                </a:solidFill>
                <a:latin typeface="Avenir Book"/>
                <a:cs typeface="Avenir Book"/>
              </a:endParaRPr>
            </a:p>
            <a:p>
              <a:r>
                <a:rPr lang="nl-NL" dirty="0" err="1" smtClean="0">
                  <a:solidFill>
                    <a:srgbClr val="FFFFFF"/>
                  </a:solidFill>
                  <a:latin typeface="Avenir Book"/>
                  <a:cs typeface="Avenir Book"/>
                </a:rPr>
                <a:t>pipes</a:t>
              </a:r>
              <a:endParaRPr lang="nl-NL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13" name="Subtitle 2"/>
          <p:cNvSpPr>
            <a:spLocks noGrp="1"/>
          </p:cNvSpPr>
          <p:nvPr>
            <p:ph idx="1"/>
          </p:nvPr>
        </p:nvSpPr>
        <p:spPr>
          <a:xfrm>
            <a:off x="1949450" y="1864800"/>
            <a:ext cx="673735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Akiet BV was formed after completion of a private equity funding round of Acquit Business Development BV (ABD)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Founders of ABD were Tom Bakker, Dick Swart and Willem de Jong who are also founding fathers of DAP (WEP &amp; </a:t>
            </a:r>
            <a:r>
              <a:rPr lang="en-US" sz="2100" b="1" dirty="0" smtClean="0"/>
              <a:t>IDN Concepts</a:t>
            </a:r>
            <a:r>
              <a:rPr lang="en-US" sz="2100" b="1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b="1" dirty="0" smtClean="0"/>
              <a:t>ABD exists to pursue the vision of:</a:t>
            </a:r>
            <a:endParaRPr lang="en-US" sz="1900" b="1" dirty="0"/>
          </a:p>
          <a:p>
            <a:pPr marL="228600" lvl="1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srgbClr val="97BB28"/>
                </a:solidFill>
              </a:rPr>
              <a:t>Drilling to 3000m+ from a parking lot </a:t>
            </a:r>
          </a:p>
          <a:p>
            <a:pPr marL="457200" lvl="2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b="1" dirty="0" smtClean="0"/>
              <a:t>to significantly reduce the surface impact and capital expenditure of geothermal doublets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b="1" dirty="0" smtClean="0"/>
              <a:t>ABD started developing High Strength Composite Casing in 2006 and Akiet now is ready to supply!</a:t>
            </a:r>
          </a:p>
        </p:txBody>
      </p:sp>
    </p:spTree>
    <p:extLst>
      <p:ext uri="{BB962C8B-B14F-4D97-AF65-F5344CB8AC3E}">
        <p14:creationId xmlns:p14="http://schemas.microsoft.com/office/powerpoint/2010/main" val="212361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err="1" smtClean="0"/>
              <a:t>Enhanced</a:t>
            </a:r>
            <a:r>
              <a:rPr lang="nl-NL" dirty="0" smtClean="0"/>
              <a:t> </a:t>
            </a:r>
            <a:r>
              <a:rPr lang="nl-NL" dirty="0" err="1" smtClean="0"/>
              <a:t>Composite</a:t>
            </a:r>
            <a:r>
              <a:rPr lang="nl-NL" dirty="0" smtClean="0"/>
              <a:t> </a:t>
            </a:r>
            <a:r>
              <a:rPr lang="nl-NL" dirty="0" err="1" smtClean="0"/>
              <a:t>Casing</a:t>
            </a:r>
            <a:r>
              <a:rPr lang="nl-NL" dirty="0" smtClean="0"/>
              <a:t> </a:t>
            </a:r>
            <a:r>
              <a:rPr lang="nl-NL" dirty="0" smtClean="0"/>
              <a:t>Installation (ECCI)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9444" y="1957410"/>
            <a:ext cx="8197356" cy="452596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7338" y="1552585"/>
            <a:ext cx="6172200" cy="433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/>
            </a:pPr>
            <a:r>
              <a:rPr lang="en-US" sz="1800" b="1" dirty="0" smtClean="0">
                <a:cs typeface="Arial" pitchFamily="34" charset="0"/>
              </a:rPr>
              <a:t>Maximum load for 1000m well with 9-5/8” casing:</a:t>
            </a:r>
          </a:p>
          <a:p>
            <a:pPr marL="457200" indent="-45720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/>
            </a:pPr>
            <a:endParaRPr lang="en-US" sz="2000" dirty="0" smtClean="0"/>
          </a:p>
          <a:p>
            <a:pPr marL="457200" indent="-45720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6" name="Picture 2" descr="74FC9192-A337-49D6-A2DE-2A0FE96787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82" b="7658"/>
          <a:stretch>
            <a:fillRect/>
          </a:stretch>
        </p:blipFill>
        <p:spPr bwMode="auto">
          <a:xfrm>
            <a:off x="6718300" y="1957410"/>
            <a:ext cx="2198688" cy="436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4768" r="26453" b="44934"/>
          <a:stretch>
            <a:fillRect/>
          </a:stretch>
        </p:blipFill>
        <p:spPr bwMode="auto">
          <a:xfrm>
            <a:off x="323850" y="3498860"/>
            <a:ext cx="35401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500448"/>
            <a:ext cx="2854325" cy="281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vak 1"/>
          <p:cNvSpPr txBox="1">
            <a:spLocks noChangeArrowheads="1"/>
          </p:cNvSpPr>
          <p:nvPr/>
        </p:nvSpPr>
        <p:spPr bwMode="auto">
          <a:xfrm>
            <a:off x="1057275" y="6290479"/>
            <a:ext cx="1719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Conventional rig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kstvak 7"/>
          <p:cNvSpPr txBox="1">
            <a:spLocks noChangeArrowheads="1"/>
          </p:cNvSpPr>
          <p:nvPr/>
        </p:nvSpPr>
        <p:spPr bwMode="auto">
          <a:xfrm>
            <a:off x="4337050" y="6290479"/>
            <a:ext cx="1616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Super single rig</a:t>
            </a:r>
            <a:endParaRPr lang="en-GB" sz="1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272545"/>
              </p:ext>
            </p:extLst>
          </p:nvPr>
        </p:nvGraphicFramePr>
        <p:xfrm>
          <a:off x="331788" y="2009785"/>
          <a:ext cx="6386512" cy="14463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2869"/>
                <a:gridCol w="1752398"/>
                <a:gridCol w="1648344"/>
                <a:gridCol w="1542901"/>
              </a:tblGrid>
              <a:tr h="440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Material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Specific Weight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Buoyancy in </a:t>
                      </a:r>
                      <a:r>
                        <a:rPr lang="en-US" sz="1400" baseline="0" dirty="0" smtClean="0"/>
                        <a:t>mud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Hook</a:t>
                      </a:r>
                      <a:r>
                        <a:rPr lang="en-US" sz="1400" baseline="0" dirty="0" smtClean="0"/>
                        <a:t> load </a:t>
                      </a:r>
                      <a:r>
                        <a:rPr lang="en-US" sz="1400" dirty="0" smtClean="0"/>
                        <a:t>(tons)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692" marB="45692"/>
                </a:tc>
              </a:tr>
              <a:tr h="3351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Steel casing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 kg/m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0,85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</a:tr>
              <a:tr h="33517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5” drill pipe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29 kg/m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0,85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</a:tr>
              <a:tr h="3351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HSCC / ECCI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 kg/m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0,45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GB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1436" marR="91436" marT="45692" marB="45692"/>
                </a:tc>
              </a:tr>
            </a:tbl>
          </a:graphicData>
        </a:graphic>
      </p:graphicFrame>
      <p:sp>
        <p:nvSpPr>
          <p:cNvPr id="12" name="Tekstvak 7"/>
          <p:cNvSpPr txBox="1">
            <a:spLocks noChangeArrowheads="1"/>
          </p:cNvSpPr>
          <p:nvPr/>
        </p:nvSpPr>
        <p:spPr bwMode="auto">
          <a:xfrm>
            <a:off x="6837363" y="6289685"/>
            <a:ext cx="207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Super HSCC/ECCI rig</a:t>
            </a:r>
            <a:endParaRPr lang="en-GB" sz="1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Ovaal 12"/>
          <p:cNvSpPr/>
          <p:nvPr/>
        </p:nvSpPr>
        <p:spPr>
          <a:xfrm>
            <a:off x="5742448" y="3130954"/>
            <a:ext cx="432372" cy="3694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954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Composite</a:t>
            </a:r>
            <a:r>
              <a:rPr lang="nl-NL" dirty="0" smtClean="0"/>
              <a:t> Technology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latin typeface="Calibri" charset="0"/>
              </a:rPr>
              <a:t>GRE </a:t>
            </a:r>
            <a:r>
              <a:rPr lang="nl-NL" dirty="0" err="1">
                <a:latin typeface="Calibri" charset="0"/>
              </a:rPr>
              <a:t>c</a:t>
            </a:r>
            <a:r>
              <a:rPr lang="nl-NL" dirty="0" err="1" smtClean="0">
                <a:latin typeface="Calibri" charset="0"/>
              </a:rPr>
              <a:t>omposite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consists</a:t>
            </a:r>
            <a:r>
              <a:rPr lang="nl-NL" dirty="0" smtClean="0">
                <a:latin typeface="Calibri" charset="0"/>
              </a:rPr>
              <a:t> of </a:t>
            </a:r>
            <a:r>
              <a:rPr lang="nl-NL" dirty="0" err="1" smtClean="0">
                <a:latin typeface="Calibri" charset="0"/>
              </a:rPr>
              <a:t>glass</a:t>
            </a:r>
            <a:r>
              <a:rPr lang="nl-NL" dirty="0" smtClean="0">
                <a:latin typeface="Calibri" charset="0"/>
              </a:rPr>
              <a:t> fibers </a:t>
            </a:r>
            <a:r>
              <a:rPr lang="nl-NL" dirty="0" smtClean="0">
                <a:latin typeface="Calibri" charset="0"/>
              </a:rPr>
              <a:t>in </a:t>
            </a:r>
            <a:r>
              <a:rPr lang="nl-NL" dirty="0" err="1" smtClean="0">
                <a:latin typeface="Calibri" charset="0"/>
              </a:rPr>
              <a:t>an</a:t>
            </a:r>
            <a:r>
              <a:rPr lang="nl-NL" dirty="0" smtClean="0">
                <a:latin typeface="Calibri" charset="0"/>
              </a:rPr>
              <a:t> epoxy matrix</a:t>
            </a:r>
            <a:endParaRPr lang="nl-NL" dirty="0">
              <a:latin typeface="Calibri" charset="0"/>
            </a:endParaRPr>
          </a:p>
          <a:p>
            <a:r>
              <a:rPr lang="nl-NL" dirty="0" err="1" smtClean="0">
                <a:latin typeface="Calibri" charset="0"/>
              </a:rPr>
              <a:t>With</a:t>
            </a:r>
            <a:r>
              <a:rPr lang="nl-NL" dirty="0" smtClean="0">
                <a:latin typeface="Calibri" charset="0"/>
              </a:rPr>
              <a:t> traditional GRE </a:t>
            </a:r>
            <a:r>
              <a:rPr lang="nl-NL" dirty="0" err="1" smtClean="0">
                <a:latin typeface="Calibri" charset="0"/>
              </a:rPr>
              <a:t>pipes</a:t>
            </a:r>
            <a:r>
              <a:rPr lang="nl-NL" dirty="0" smtClean="0">
                <a:latin typeface="Calibri" charset="0"/>
              </a:rPr>
              <a:t>, fibers</a:t>
            </a:r>
            <a:r>
              <a:rPr lang="nl-NL" dirty="0" smtClean="0">
                <a:latin typeface="Calibri" charset="0"/>
              </a:rPr>
              <a:t>, </a:t>
            </a:r>
            <a:r>
              <a:rPr lang="nl-NL" dirty="0" err="1" smtClean="0">
                <a:latin typeface="Calibri" charset="0"/>
              </a:rPr>
              <a:t>drenched</a:t>
            </a:r>
            <a:r>
              <a:rPr lang="nl-NL" dirty="0" smtClean="0">
                <a:latin typeface="Calibri" charset="0"/>
              </a:rPr>
              <a:t> in epoxy, are </a:t>
            </a:r>
            <a:r>
              <a:rPr lang="nl-NL" dirty="0" err="1" smtClean="0">
                <a:latin typeface="Calibri" charset="0"/>
              </a:rPr>
              <a:t>wound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around</a:t>
            </a:r>
            <a:r>
              <a:rPr lang="nl-NL" dirty="0" smtClean="0">
                <a:latin typeface="Calibri" charset="0"/>
              </a:rPr>
              <a:t> a </a:t>
            </a:r>
            <a:r>
              <a:rPr lang="nl-NL" dirty="0" err="1" smtClean="0">
                <a:latin typeface="Calibri" charset="0"/>
              </a:rPr>
              <a:t>mandrel</a:t>
            </a:r>
            <a:r>
              <a:rPr lang="nl-NL" dirty="0" smtClean="0">
                <a:latin typeface="Calibri" charset="0"/>
              </a:rPr>
              <a:t>. </a:t>
            </a:r>
            <a:r>
              <a:rPr lang="nl-NL" dirty="0" err="1" smtClean="0">
                <a:latin typeface="Calibri" charset="0"/>
              </a:rPr>
              <a:t>Disadvantages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include</a:t>
            </a:r>
            <a:r>
              <a:rPr lang="nl-NL" dirty="0" smtClean="0">
                <a:latin typeface="Calibri" charset="0"/>
              </a:rPr>
              <a:t>: </a:t>
            </a:r>
            <a:endParaRPr lang="nl-NL" dirty="0">
              <a:latin typeface="Calibri" charset="0"/>
            </a:endParaRPr>
          </a:p>
          <a:p>
            <a:pPr lvl="1"/>
            <a:r>
              <a:rPr lang="nl-NL" dirty="0" smtClean="0">
                <a:latin typeface="Calibri" charset="0"/>
              </a:rPr>
              <a:t>Fibers </a:t>
            </a:r>
            <a:r>
              <a:rPr lang="nl-NL" dirty="0" err="1" smtClean="0">
                <a:latin typeface="Calibri" charset="0"/>
              </a:rPr>
              <a:t>under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an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angle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with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main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forces</a:t>
            </a:r>
            <a:r>
              <a:rPr lang="nl-NL" dirty="0" smtClean="0">
                <a:latin typeface="Calibri" charset="0"/>
              </a:rPr>
              <a:t> =&gt; </a:t>
            </a:r>
            <a:r>
              <a:rPr lang="nl-NL" dirty="0" err="1" smtClean="0">
                <a:latin typeface="Calibri" charset="0"/>
              </a:rPr>
              <a:t>requires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thicker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walls</a:t>
            </a:r>
            <a:endParaRPr lang="nl-NL" dirty="0">
              <a:latin typeface="Calibri" charset="0"/>
            </a:endParaRPr>
          </a:p>
          <a:p>
            <a:pPr lvl="1"/>
            <a:r>
              <a:rPr lang="nl-NL" dirty="0" smtClean="0">
                <a:latin typeface="Calibri" charset="0"/>
              </a:rPr>
              <a:t>Air </a:t>
            </a:r>
            <a:r>
              <a:rPr lang="nl-NL" dirty="0" err="1" smtClean="0">
                <a:latin typeface="Calibri" charset="0"/>
              </a:rPr>
              <a:t>inclusions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giving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weak</a:t>
            </a:r>
            <a:r>
              <a:rPr lang="nl-NL" dirty="0" smtClean="0">
                <a:latin typeface="Calibri" charset="0"/>
              </a:rPr>
              <a:t> spots </a:t>
            </a:r>
            <a:r>
              <a:rPr lang="nl-NL" dirty="0" err="1" smtClean="0">
                <a:latin typeface="Calibri" charset="0"/>
              </a:rPr>
              <a:t>under</a:t>
            </a:r>
            <a:r>
              <a:rPr lang="nl-NL" dirty="0" smtClean="0">
                <a:latin typeface="Calibri" charset="0"/>
              </a:rPr>
              <a:t> high </a:t>
            </a:r>
            <a:r>
              <a:rPr lang="nl-NL" dirty="0" err="1" smtClean="0">
                <a:latin typeface="Calibri" charset="0"/>
              </a:rPr>
              <a:t>pressures</a:t>
            </a:r>
            <a:endParaRPr lang="nl-NL" dirty="0">
              <a:latin typeface="Calibri" charset="0"/>
            </a:endParaRPr>
          </a:p>
          <a:p>
            <a:pPr lvl="1"/>
            <a:r>
              <a:rPr lang="nl-NL" dirty="0" err="1" smtClean="0">
                <a:latin typeface="Calibri" charset="0"/>
              </a:rPr>
              <a:t>Uneven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surfaces</a:t>
            </a:r>
            <a:r>
              <a:rPr lang="nl-NL" dirty="0" smtClean="0">
                <a:latin typeface="Calibri" charset="0"/>
              </a:rPr>
              <a:t> =</a:t>
            </a:r>
            <a:r>
              <a:rPr lang="nl-NL" dirty="0">
                <a:latin typeface="Calibri" charset="0"/>
              </a:rPr>
              <a:t>&gt; </a:t>
            </a:r>
            <a:r>
              <a:rPr lang="nl-NL" dirty="0" err="1" smtClean="0">
                <a:latin typeface="Calibri" charset="0"/>
              </a:rPr>
              <a:t>vulnerable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to</a:t>
            </a:r>
            <a:r>
              <a:rPr lang="nl-NL" dirty="0" smtClean="0">
                <a:latin typeface="Calibri" charset="0"/>
              </a:rPr>
              <a:t> handling </a:t>
            </a:r>
            <a:r>
              <a:rPr lang="nl-NL" dirty="0" err="1" smtClean="0">
                <a:latin typeface="Calibri" charset="0"/>
              </a:rPr>
              <a:t>damage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and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weak</a:t>
            </a:r>
            <a:r>
              <a:rPr lang="nl-NL" dirty="0" smtClean="0">
                <a:latin typeface="Calibri" charset="0"/>
              </a:rPr>
              <a:t> spots </a:t>
            </a:r>
          </a:p>
          <a:p>
            <a:r>
              <a:rPr lang="nl-NL" dirty="0" smtClean="0">
                <a:latin typeface="Calibri" charset="0"/>
              </a:rPr>
              <a:t>Traditional GRE </a:t>
            </a:r>
            <a:r>
              <a:rPr lang="nl-NL" dirty="0" err="1" smtClean="0">
                <a:latin typeface="Calibri" charset="0"/>
              </a:rPr>
              <a:t>threaded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couplings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smtClean="0">
                <a:latin typeface="Calibri" charset="0"/>
              </a:rPr>
              <a:t>are </a:t>
            </a:r>
            <a:r>
              <a:rPr lang="nl-NL" dirty="0" err="1" smtClean="0">
                <a:latin typeface="Calibri" charset="0"/>
              </a:rPr>
              <a:t>thick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and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relatively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weak</a:t>
            </a:r>
            <a:endParaRPr lang="nl-NL" dirty="0" smtClean="0">
              <a:latin typeface="Calibri" charset="0"/>
            </a:endParaRPr>
          </a:p>
        </p:txBody>
      </p:sp>
      <p:pic>
        <p:nvPicPr>
          <p:cNvPr id="6" name="Picture 2" descr="Screen Shot 2015-02-22 at 20.51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3878" b="13727"/>
          <a:stretch/>
        </p:blipFill>
        <p:spPr>
          <a:xfrm>
            <a:off x="6238800" y="4590000"/>
            <a:ext cx="290520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Rotary Casting Technology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Fabrics</a:t>
            </a:r>
            <a:r>
              <a:rPr lang="nl-NL" dirty="0" smtClean="0"/>
              <a:t> are </a:t>
            </a:r>
            <a:r>
              <a:rPr lang="nl-NL" dirty="0" err="1" smtClean="0"/>
              <a:t>wound</a:t>
            </a:r>
            <a:r>
              <a:rPr lang="nl-NL" dirty="0" smtClean="0"/>
              <a:t> </a:t>
            </a:r>
            <a:r>
              <a:rPr lang="nl-NL" dirty="0" err="1" smtClean="0"/>
              <a:t>around</a:t>
            </a:r>
            <a:r>
              <a:rPr lang="nl-NL" dirty="0" smtClean="0"/>
              <a:t> a </a:t>
            </a:r>
            <a:r>
              <a:rPr lang="nl-NL" dirty="0" err="1" smtClean="0"/>
              <a:t>mandrel</a:t>
            </a:r>
            <a:r>
              <a:rPr lang="nl-NL" dirty="0" smtClean="0"/>
              <a:t> </a:t>
            </a:r>
          </a:p>
          <a:p>
            <a:r>
              <a:rPr lang="nl-NL" dirty="0" smtClean="0"/>
              <a:t>The </a:t>
            </a:r>
            <a:r>
              <a:rPr lang="nl-NL" dirty="0" err="1" smtClean="0"/>
              <a:t>mandrel</a:t>
            </a:r>
            <a:r>
              <a:rPr lang="nl-NL" dirty="0" smtClean="0"/>
              <a:t> is </a:t>
            </a:r>
            <a:r>
              <a:rPr lang="nl-NL" dirty="0" err="1" smtClean="0"/>
              <a:t>placed</a:t>
            </a:r>
            <a:r>
              <a:rPr lang="nl-NL" dirty="0" smtClean="0"/>
              <a:t> </a:t>
            </a:r>
            <a:r>
              <a:rPr lang="nl-NL" dirty="0" err="1" smtClean="0"/>
              <a:t>inside</a:t>
            </a:r>
            <a:r>
              <a:rPr lang="nl-NL" dirty="0" smtClean="0"/>
              <a:t> a </a:t>
            </a:r>
            <a:r>
              <a:rPr lang="nl-NL" dirty="0" err="1" smtClean="0"/>
              <a:t>rotary</a:t>
            </a:r>
            <a:r>
              <a:rPr lang="nl-NL" dirty="0" smtClean="0"/>
              <a:t> </a:t>
            </a:r>
            <a:r>
              <a:rPr lang="nl-NL" dirty="0" err="1" smtClean="0"/>
              <a:t>mould</a:t>
            </a:r>
            <a:endParaRPr lang="nl-NL" dirty="0" smtClean="0"/>
          </a:p>
          <a:p>
            <a:r>
              <a:rPr lang="nl-NL" dirty="0" smtClean="0"/>
              <a:t>The </a:t>
            </a:r>
            <a:r>
              <a:rPr lang="nl-NL" dirty="0" err="1" smtClean="0"/>
              <a:t>mould</a:t>
            </a:r>
            <a:r>
              <a:rPr lang="nl-NL" dirty="0" smtClean="0"/>
              <a:t> is </a:t>
            </a:r>
            <a:r>
              <a:rPr lang="nl-NL" dirty="0" err="1" smtClean="0"/>
              <a:t>spun</a:t>
            </a:r>
            <a:r>
              <a:rPr lang="nl-NL" dirty="0" smtClean="0"/>
              <a:t> at high </a:t>
            </a:r>
            <a:r>
              <a:rPr lang="nl-NL" dirty="0" err="1" smtClean="0"/>
              <a:t>rpm</a:t>
            </a:r>
            <a:endParaRPr lang="nl-NL" dirty="0" smtClean="0"/>
          </a:p>
          <a:p>
            <a:r>
              <a:rPr lang="nl-NL" dirty="0" err="1" smtClean="0"/>
              <a:t>Centrifugal</a:t>
            </a:r>
            <a:r>
              <a:rPr lang="nl-NL" dirty="0" smtClean="0"/>
              <a:t> </a:t>
            </a:r>
            <a:r>
              <a:rPr lang="nl-NL" dirty="0" err="1" smtClean="0"/>
              <a:t>forces</a:t>
            </a:r>
            <a:r>
              <a:rPr lang="nl-NL" dirty="0" smtClean="0"/>
              <a:t> </a:t>
            </a:r>
            <a:r>
              <a:rPr lang="nl-NL" dirty="0" err="1" smtClean="0"/>
              <a:t>position</a:t>
            </a:r>
            <a:r>
              <a:rPr lang="nl-NL" dirty="0" smtClean="0"/>
              <a:t> the </a:t>
            </a:r>
            <a:r>
              <a:rPr lang="nl-NL" dirty="0" err="1" smtClean="0"/>
              <a:t>fabrics</a:t>
            </a:r>
            <a:r>
              <a:rPr lang="nl-NL" dirty="0" smtClean="0"/>
              <a:t> </a:t>
            </a:r>
            <a:r>
              <a:rPr lang="nl-NL" dirty="0" err="1" smtClean="0"/>
              <a:t>tightly</a:t>
            </a:r>
            <a:r>
              <a:rPr lang="nl-NL" dirty="0" smtClean="0"/>
              <a:t> </a:t>
            </a:r>
            <a:r>
              <a:rPr lang="nl-NL" dirty="0" err="1" smtClean="0"/>
              <a:t>against</a:t>
            </a:r>
            <a:r>
              <a:rPr lang="nl-NL" dirty="0" smtClean="0"/>
              <a:t> </a:t>
            </a:r>
            <a:r>
              <a:rPr lang="nl-NL" dirty="0" err="1" smtClean="0"/>
              <a:t>inside</a:t>
            </a:r>
            <a:r>
              <a:rPr lang="nl-NL" dirty="0" smtClean="0"/>
              <a:t> of </a:t>
            </a:r>
            <a:r>
              <a:rPr lang="nl-NL" dirty="0" err="1" smtClean="0"/>
              <a:t>mould</a:t>
            </a:r>
            <a:endParaRPr lang="nl-NL" dirty="0" smtClean="0"/>
          </a:p>
          <a:p>
            <a:r>
              <a:rPr lang="nl-NL" dirty="0" smtClean="0"/>
              <a:t>Resin is </a:t>
            </a:r>
            <a:r>
              <a:rPr lang="nl-NL" dirty="0" err="1" smtClean="0"/>
              <a:t>injected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driven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the fiber </a:t>
            </a:r>
            <a:r>
              <a:rPr lang="nl-NL" dirty="0" err="1" smtClean="0"/>
              <a:t>structure</a:t>
            </a:r>
            <a:r>
              <a:rPr lang="nl-NL" dirty="0" smtClean="0"/>
              <a:t> </a:t>
            </a:r>
            <a:r>
              <a:rPr lang="nl-NL" dirty="0" err="1" smtClean="0"/>
              <a:t>pushing</a:t>
            </a:r>
            <a:r>
              <a:rPr lang="nl-NL" dirty="0" smtClean="0"/>
              <a:t> out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voids</a:t>
            </a:r>
            <a:endParaRPr lang="nl-NL" dirty="0" smtClean="0"/>
          </a:p>
          <a:p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curing</a:t>
            </a:r>
            <a:r>
              <a:rPr lang="nl-NL" dirty="0" smtClean="0"/>
              <a:t> the pipe  is </a:t>
            </a:r>
            <a:r>
              <a:rPr lang="nl-NL" dirty="0" err="1" smtClean="0"/>
              <a:t>removed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the </a:t>
            </a:r>
            <a:r>
              <a:rPr lang="nl-NL" dirty="0" err="1" smtClean="0"/>
              <a:t>mould</a:t>
            </a:r>
            <a:endParaRPr lang="nl-NL" dirty="0" smtClean="0"/>
          </a:p>
          <a:p>
            <a:endParaRPr lang="nl-NL" dirty="0"/>
          </a:p>
          <a:p>
            <a:r>
              <a:rPr lang="nl-NL" dirty="0" err="1" smtClean="0"/>
              <a:t>Glued</a:t>
            </a:r>
            <a:r>
              <a:rPr lang="nl-NL" dirty="0" smtClean="0"/>
              <a:t> </a:t>
            </a:r>
            <a:r>
              <a:rPr lang="nl-NL" dirty="0" err="1" smtClean="0"/>
              <a:t>couplings</a:t>
            </a:r>
            <a:r>
              <a:rPr lang="nl-NL" dirty="0" smtClean="0"/>
              <a:t> are </a:t>
            </a:r>
            <a:r>
              <a:rPr lang="nl-NL" dirty="0" err="1" smtClean="0"/>
              <a:t>slender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strong </a:t>
            </a:r>
          </a:p>
        </p:txBody>
      </p:sp>
      <p:pic>
        <p:nvPicPr>
          <p:cNvPr id="5" name="Picture 1" descr="IMG_53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7" y="4484905"/>
            <a:ext cx="3162771" cy="237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320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long </a:t>
            </a:r>
            <a:r>
              <a:rPr lang="nl-NL" dirty="0" err="1" smtClean="0"/>
              <a:t>road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success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1812636" y="1600200"/>
            <a:ext cx="7156090" cy="4525963"/>
          </a:xfrm>
        </p:spPr>
        <p:txBody>
          <a:bodyPr>
            <a:normAutofit/>
          </a:bodyPr>
          <a:lstStyle/>
          <a:p>
            <a:r>
              <a:rPr lang="nl-NL" sz="2000" baseline="0" dirty="0" err="1" smtClean="0"/>
              <a:t>Rotational</a:t>
            </a:r>
            <a:r>
              <a:rPr lang="nl-NL" sz="2000" baseline="0" dirty="0" smtClean="0"/>
              <a:t> casting </a:t>
            </a:r>
            <a:r>
              <a:rPr lang="nl-NL" sz="2000" baseline="0" dirty="0" err="1" smtClean="0"/>
              <a:t>pipes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with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glued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composite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couplings</a:t>
            </a:r>
            <a:endParaRPr lang="nl-NL" sz="2000" baseline="0" dirty="0" smtClean="0"/>
          </a:p>
          <a:p>
            <a:pPr lvl="1"/>
            <a:r>
              <a:rPr lang="nl-NL" dirty="0" smtClean="0">
                <a:latin typeface="+mn-lt"/>
              </a:rPr>
              <a:t>Fibers run in </a:t>
            </a:r>
            <a:r>
              <a:rPr lang="nl-NL" dirty="0" err="1" smtClean="0">
                <a:latin typeface="+mn-lt"/>
              </a:rPr>
              <a:t>direction</a:t>
            </a:r>
            <a:r>
              <a:rPr lang="nl-NL" dirty="0" smtClean="0">
                <a:latin typeface="+mn-lt"/>
              </a:rPr>
              <a:t> of </a:t>
            </a:r>
            <a:r>
              <a:rPr lang="nl-NL" dirty="0" err="1" smtClean="0">
                <a:latin typeface="+mn-lt"/>
              </a:rPr>
              <a:t>largest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forces</a:t>
            </a:r>
            <a:endParaRPr lang="nl-NL" dirty="0" smtClean="0">
              <a:latin typeface="+mn-lt"/>
            </a:endParaRPr>
          </a:p>
          <a:p>
            <a:pPr lvl="1"/>
            <a:r>
              <a:rPr lang="nl-NL" baseline="0" dirty="0" err="1" smtClean="0">
                <a:latin typeface="+mn-lt"/>
              </a:rPr>
              <a:t>Thin</a:t>
            </a:r>
            <a:r>
              <a:rPr lang="nl-NL" baseline="0" dirty="0" smtClean="0">
                <a:latin typeface="+mn-lt"/>
              </a:rPr>
              <a:t> </a:t>
            </a:r>
            <a:r>
              <a:rPr lang="nl-NL" baseline="0" dirty="0" err="1" smtClean="0">
                <a:latin typeface="+mn-lt"/>
              </a:rPr>
              <a:t>walls</a:t>
            </a:r>
            <a:endParaRPr lang="nl-NL" baseline="0" dirty="0" smtClean="0">
              <a:latin typeface="+mn-lt"/>
            </a:endParaRPr>
          </a:p>
          <a:p>
            <a:pPr lvl="1"/>
            <a:r>
              <a:rPr lang="nl-NL" dirty="0" smtClean="0">
                <a:latin typeface="+mn-lt"/>
              </a:rPr>
              <a:t>Small </a:t>
            </a:r>
            <a:r>
              <a:rPr lang="nl-NL" dirty="0" err="1" smtClean="0">
                <a:latin typeface="+mn-lt"/>
              </a:rPr>
              <a:t>off-set</a:t>
            </a:r>
            <a:r>
              <a:rPr lang="nl-NL" dirty="0" smtClean="0">
                <a:latin typeface="+mn-lt"/>
              </a:rPr>
              <a:t> on </a:t>
            </a:r>
            <a:r>
              <a:rPr lang="nl-NL" dirty="0" err="1" smtClean="0">
                <a:latin typeface="+mn-lt"/>
              </a:rPr>
              <a:t>couplings</a:t>
            </a:r>
            <a:endParaRPr lang="nl-NL" dirty="0" smtClean="0">
              <a:latin typeface="+mn-lt"/>
            </a:endParaRPr>
          </a:p>
          <a:p>
            <a:pPr lvl="1"/>
            <a:r>
              <a:rPr lang="nl-NL" dirty="0" err="1" smtClean="0">
                <a:latin typeface="+mn-lt"/>
              </a:rPr>
              <a:t>Smooth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surfaces</a:t>
            </a:r>
            <a:endParaRPr lang="nl-NL" dirty="0" smtClean="0">
              <a:latin typeface="+mn-lt"/>
            </a:endParaRPr>
          </a:p>
          <a:p>
            <a:r>
              <a:rPr lang="nl-NL" sz="2000" baseline="0" dirty="0" err="1" smtClean="0"/>
              <a:t>Tested</a:t>
            </a:r>
            <a:r>
              <a:rPr lang="nl-NL" sz="2000" baseline="0" dirty="0" smtClean="0"/>
              <a:t> on 20cm machine </a:t>
            </a:r>
            <a:r>
              <a:rPr lang="nl-NL" sz="2000" baseline="0" dirty="0" err="1" smtClean="0"/>
              <a:t>proving</a:t>
            </a:r>
            <a:r>
              <a:rPr lang="nl-NL" sz="2000" dirty="0" smtClean="0"/>
              <a:t> concept</a:t>
            </a:r>
          </a:p>
          <a:p>
            <a:r>
              <a:rPr lang="nl-NL" sz="2000" baseline="0" dirty="0" err="1" smtClean="0"/>
              <a:t>Production</a:t>
            </a:r>
            <a:r>
              <a:rPr lang="nl-NL" sz="2000" dirty="0" smtClean="0"/>
              <a:t> </a:t>
            </a:r>
            <a:r>
              <a:rPr lang="nl-NL" sz="2000" dirty="0" err="1" smtClean="0"/>
              <a:t>tested</a:t>
            </a:r>
            <a:r>
              <a:rPr lang="nl-NL" sz="2000" dirty="0" smtClean="0"/>
              <a:t> on 2 meter machine </a:t>
            </a:r>
            <a:r>
              <a:rPr lang="nl-NL" sz="2000" dirty="0" err="1" smtClean="0"/>
              <a:t>trying</a:t>
            </a:r>
            <a:r>
              <a:rPr lang="nl-NL" sz="2000" dirty="0" smtClean="0"/>
              <a:t> different </a:t>
            </a:r>
            <a:r>
              <a:rPr lang="nl-NL" sz="2000" dirty="0" err="1" smtClean="0"/>
              <a:t>materials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epoxy</a:t>
            </a:r>
          </a:p>
          <a:p>
            <a:r>
              <a:rPr lang="nl-NL" sz="2000" baseline="0" dirty="0" err="1" smtClean="0"/>
              <a:t>Production</a:t>
            </a:r>
            <a:r>
              <a:rPr lang="nl-NL" sz="2000" baseline="0" dirty="0" smtClean="0"/>
              <a:t> proven on 4 meter 7” machine</a:t>
            </a:r>
          </a:p>
          <a:p>
            <a:r>
              <a:rPr lang="nl-NL" sz="2000" dirty="0" smtClean="0"/>
              <a:t>First orders </a:t>
            </a:r>
            <a:r>
              <a:rPr lang="nl-NL" sz="2000" dirty="0" err="1" smtClean="0"/>
              <a:t>expedited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successfully</a:t>
            </a:r>
            <a:r>
              <a:rPr lang="nl-NL" sz="2000" dirty="0" smtClean="0"/>
              <a:t> </a:t>
            </a:r>
            <a:r>
              <a:rPr lang="nl-NL" sz="2000" dirty="0" err="1" smtClean="0"/>
              <a:t>installed</a:t>
            </a:r>
            <a:endParaRPr lang="nl-NL" sz="2000" baseline="0" dirty="0" smtClean="0"/>
          </a:p>
        </p:txBody>
      </p:sp>
      <p:pic>
        <p:nvPicPr>
          <p:cNvPr id="5" name="Picture 6" descr="P:\extern\11034 Acquit R&amp;D Rotation Casting\Tests\20120104_Casting_test\Foto's_Film\DSC027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3"/>
          <a:stretch>
            <a:fillRect/>
          </a:stretch>
        </p:blipFill>
        <p:spPr bwMode="auto">
          <a:xfrm>
            <a:off x="1812636" y="5056108"/>
            <a:ext cx="2215459" cy="163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P:\extern\11034 Acquit R&amp;D Rotation Casting\Tests\20120104_Casting_test\Foto's_Film\DSC027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"/>
          <a:stretch>
            <a:fillRect/>
          </a:stretch>
        </p:blipFill>
        <p:spPr bwMode="auto">
          <a:xfrm>
            <a:off x="4163363" y="5056107"/>
            <a:ext cx="2119262" cy="163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image002.jpg"/>
          <p:cNvPicPr>
            <a:picLocks noChangeAspect="1"/>
          </p:cNvPicPr>
          <p:nvPr/>
        </p:nvPicPr>
        <p:blipFill>
          <a:blip r:embed="rId4"/>
          <a:srcRect t="2575" b="3607"/>
          <a:stretch>
            <a:fillRect/>
          </a:stretch>
        </p:blipFill>
        <p:spPr>
          <a:xfrm>
            <a:off x="6427174" y="5056106"/>
            <a:ext cx="2388039" cy="16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5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144" y="142338"/>
            <a:ext cx="5757332" cy="1143000"/>
          </a:xfrm>
        </p:spPr>
        <p:txBody>
          <a:bodyPr>
            <a:noAutofit/>
          </a:bodyPr>
          <a:lstStyle/>
          <a:p>
            <a:pPr algn="l"/>
            <a:r>
              <a:rPr lang="nl-NL" sz="3200" dirty="0" smtClean="0"/>
              <a:t>World record @5000 meters </a:t>
            </a:r>
            <a:r>
              <a:rPr lang="nl-NL" sz="3200" dirty="0" err="1" smtClean="0"/>
              <a:t>vertical</a:t>
            </a:r>
            <a:r>
              <a:rPr lang="nl-NL" sz="3200" dirty="0" smtClean="0"/>
              <a:t> </a:t>
            </a:r>
            <a:r>
              <a:rPr lang="nl-NL" sz="3200" dirty="0" err="1" smtClean="0"/>
              <a:t>depth</a:t>
            </a:r>
            <a:endParaRPr lang="nl-NL" sz="3200" dirty="0"/>
          </a:p>
        </p:txBody>
      </p:sp>
      <p:pic>
        <p:nvPicPr>
          <p:cNvPr id="7" name="Afbeelding 8" descr="DSCN11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r="20586" b="22414"/>
          <a:stretch>
            <a:fillRect/>
          </a:stretch>
        </p:blipFill>
        <p:spPr bwMode="auto">
          <a:xfrm>
            <a:off x="242888" y="1569540"/>
            <a:ext cx="22574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SCN1168.MOV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r="7528"/>
          <a:stretch/>
        </p:blipFill>
        <p:spPr bwMode="auto">
          <a:xfrm>
            <a:off x="4473731" y="1569540"/>
            <a:ext cx="4536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9" descr="DSCN11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532358"/>
            <a:ext cx="4189861" cy="31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323084" y="13097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722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 search of </a:t>
            </a:r>
            <a:r>
              <a:rPr lang="nl-NL" dirty="0" err="1" smtClean="0"/>
              <a:t>larger</a:t>
            </a:r>
            <a:r>
              <a:rPr lang="nl-NL" dirty="0" smtClean="0"/>
              <a:t> </a:t>
            </a:r>
            <a:r>
              <a:rPr lang="nl-NL" dirty="0" err="1" smtClean="0"/>
              <a:t>markets</a:t>
            </a:r>
            <a:endParaRPr lang="nl-NL" dirty="0"/>
          </a:p>
        </p:txBody>
      </p:sp>
      <p:pic>
        <p:nvPicPr>
          <p:cNvPr id="8" name="Tijdelijke aanduiding voor inhoud 8" descr="E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3528"/>
          <a:stretch>
            <a:fillRect/>
          </a:stretch>
        </p:blipFill>
        <p:spPr>
          <a:xfrm>
            <a:off x="1895395" y="1865374"/>
            <a:ext cx="2789400" cy="122269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856760" y="1786274"/>
            <a:ext cx="4115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Light </a:t>
            </a:r>
            <a:r>
              <a:rPr 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weight</a:t>
            </a:r>
            <a:r>
              <a:rPr 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Extended Reach Drilling </a:t>
            </a:r>
          </a:p>
          <a:p>
            <a:pPr marL="342900" indent="-342900">
              <a:buFont typeface="Arial"/>
              <a:buChar char="•"/>
            </a:pPr>
            <a:r>
              <a:rPr 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Small </a:t>
            </a:r>
            <a:r>
              <a:rPr 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hook</a:t>
            </a:r>
            <a:r>
              <a:rPr 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load</a:t>
            </a:r>
          </a:p>
          <a:p>
            <a:pPr marL="342900" indent="-342900">
              <a:buFont typeface="Arial"/>
              <a:buChar char="•"/>
            </a:pPr>
            <a:r>
              <a:rPr 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Helicopter</a:t>
            </a:r>
            <a:r>
              <a:rPr 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supplied</a:t>
            </a:r>
            <a:r>
              <a:rPr 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sites</a:t>
            </a:r>
          </a:p>
          <a:p>
            <a:endParaRPr lang="nl-NL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Afbeelding 9" descr="casing corro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67" y="3328075"/>
            <a:ext cx="2542252" cy="1906689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139533" y="3461015"/>
            <a:ext cx="394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nl-NL" dirty="0" err="1"/>
              <a:t>Eliminate</a:t>
            </a:r>
            <a:r>
              <a:rPr lang="nl-NL" dirty="0"/>
              <a:t> </a:t>
            </a:r>
            <a:r>
              <a:rPr lang="nl-NL" dirty="0" err="1"/>
              <a:t>corrosion</a:t>
            </a:r>
            <a:r>
              <a:rPr lang="nl-NL" dirty="0"/>
              <a:t> </a:t>
            </a:r>
            <a:r>
              <a:rPr lang="nl-NL" dirty="0" err="1"/>
              <a:t>problems</a:t>
            </a:r>
            <a:endParaRPr lang="nl-NL" dirty="0"/>
          </a:p>
          <a:p>
            <a:pPr marL="285750" indent="-285750" algn="r">
              <a:buFont typeface="Arial"/>
              <a:buChar char="•"/>
            </a:pPr>
            <a:r>
              <a:rPr lang="nl-NL" dirty="0" err="1"/>
              <a:t>Corrossive</a:t>
            </a:r>
            <a:r>
              <a:rPr lang="nl-NL" dirty="0"/>
              <a:t> </a:t>
            </a:r>
            <a:r>
              <a:rPr lang="nl-NL" dirty="0" err="1"/>
              <a:t>formations</a:t>
            </a:r>
            <a:endParaRPr lang="nl-NL" dirty="0"/>
          </a:p>
          <a:p>
            <a:pPr marL="285750" indent="-285750" algn="r">
              <a:buFont typeface="Arial"/>
              <a:buChar char="•"/>
            </a:pPr>
            <a:r>
              <a:rPr lang="nl-NL" dirty="0"/>
              <a:t>Water </a:t>
            </a:r>
            <a:r>
              <a:rPr lang="nl-NL" dirty="0" err="1"/>
              <a:t>injection</a:t>
            </a:r>
            <a:r>
              <a:rPr lang="nl-NL" dirty="0"/>
              <a:t> </a:t>
            </a:r>
            <a:r>
              <a:rPr lang="nl-NL" dirty="0" err="1"/>
              <a:t>wells</a:t>
            </a:r>
            <a:endParaRPr lang="nl-NL" dirty="0"/>
          </a:p>
          <a:p>
            <a:pPr marL="285750" indent="-285750" algn="r">
              <a:buFont typeface="Arial"/>
              <a:buChar char="•"/>
            </a:pPr>
            <a:r>
              <a:rPr lang="nl-NL" dirty="0" err="1"/>
              <a:t>Disposal</a:t>
            </a:r>
            <a:r>
              <a:rPr lang="nl-NL" dirty="0"/>
              <a:t> </a:t>
            </a:r>
            <a:r>
              <a:rPr lang="nl-NL" dirty="0" err="1"/>
              <a:t>wells</a:t>
            </a:r>
            <a:endParaRPr lang="nl-NL" dirty="0"/>
          </a:p>
        </p:txBody>
      </p:sp>
      <p:pic>
        <p:nvPicPr>
          <p:cNvPr id="12" name="Afbeelding 11" descr="Logg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43" y="4637750"/>
            <a:ext cx="1775432" cy="1903421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3734272" y="5892693"/>
            <a:ext cx="516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l-NL" dirty="0" err="1"/>
              <a:t>Enable</a:t>
            </a:r>
            <a:r>
              <a:rPr lang="nl-NL" dirty="0"/>
              <a:t>  “See-</a:t>
            </a:r>
            <a:r>
              <a:rPr lang="nl-NL" dirty="0" err="1"/>
              <a:t>through</a:t>
            </a:r>
            <a:r>
              <a:rPr lang="nl-NL" dirty="0" smtClean="0"/>
              <a:t>-</a:t>
            </a:r>
            <a:r>
              <a:rPr lang="nl-NL" dirty="0" err="1" smtClean="0"/>
              <a:t>logging</a:t>
            </a:r>
            <a:r>
              <a:rPr lang="nl-NL" dirty="0"/>
              <a:t>” (STL™)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21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Extensive</a:t>
            </a:r>
            <a:r>
              <a:rPr lang="nl-NL" dirty="0" smtClean="0"/>
              <a:t> </a:t>
            </a:r>
            <a:r>
              <a:rPr lang="nl-NL" dirty="0" err="1" smtClean="0"/>
              <a:t>testing</a:t>
            </a:r>
            <a:r>
              <a:rPr lang="nl-NL" dirty="0" smtClean="0"/>
              <a:t> </a:t>
            </a:r>
            <a:r>
              <a:rPr lang="nl-NL" dirty="0" err="1" smtClean="0"/>
              <a:t>showed</a:t>
            </a:r>
            <a:r>
              <a:rPr lang="nl-NL" dirty="0" smtClean="0"/>
              <a:t> </a:t>
            </a:r>
            <a:r>
              <a:rPr lang="nl-NL" dirty="0" err="1" smtClean="0"/>
              <a:t>reliability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consistency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3174770" y="1832436"/>
            <a:ext cx="5740629" cy="4650168"/>
            <a:chOff x="4099878" y="2599765"/>
            <a:chExt cx="4881562" cy="386919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8" t="7520" r="6347" b="32314"/>
            <a:stretch/>
          </p:blipFill>
          <p:spPr bwMode="auto">
            <a:xfrm>
              <a:off x="5493548" y="5066242"/>
              <a:ext cx="3421851" cy="128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 descr="M:\195 Acquit\animatie en plaatjes\IMG-20140402-WA001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7" b="30192"/>
            <a:stretch/>
          </p:blipFill>
          <p:spPr bwMode="auto">
            <a:xfrm rot="16200000">
              <a:off x="2803038" y="3905212"/>
              <a:ext cx="3860592" cy="1266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M:\195 Acquit\animatie en plaatjes\WP_000017 (2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9903" r="9674" b="19734"/>
            <a:stretch/>
          </p:blipFill>
          <p:spPr bwMode="auto">
            <a:xfrm>
              <a:off x="6759111" y="2599765"/>
              <a:ext cx="2222329" cy="2466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6" t="5975" r="14580" b="4563"/>
            <a:stretch/>
          </p:blipFill>
          <p:spPr bwMode="auto">
            <a:xfrm>
              <a:off x="5442672" y="2608372"/>
              <a:ext cx="1316439" cy="2457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71757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 smtClean="0"/>
              <a:t>Tests performed to demonstrate:</a:t>
            </a:r>
          </a:p>
          <a:p>
            <a:pPr>
              <a:buFontTx/>
              <a:buChar char="-"/>
            </a:pPr>
            <a:r>
              <a:rPr lang="nl-NL" sz="1800" dirty="0" smtClean="0"/>
              <a:t>Capability to handle required loads</a:t>
            </a:r>
          </a:p>
          <a:p>
            <a:pPr>
              <a:buFontTx/>
              <a:buChar char="-"/>
            </a:pPr>
            <a:r>
              <a:rPr lang="nl-NL" sz="1800" dirty="0" smtClean="0"/>
              <a:t>Reliability / durability</a:t>
            </a:r>
          </a:p>
          <a:p>
            <a:pPr>
              <a:buFontTx/>
              <a:buChar char="-"/>
            </a:pPr>
            <a:r>
              <a:rPr lang="nl-NL" sz="1800" dirty="0" smtClean="0"/>
              <a:t>Handling / robustness</a:t>
            </a:r>
          </a:p>
          <a:p>
            <a:pPr>
              <a:buFontTx/>
              <a:buChar char="-"/>
            </a:pPr>
            <a:r>
              <a:rPr lang="nl-NL" sz="1800" dirty="0" smtClean="0"/>
              <a:t>Logging responses</a:t>
            </a:r>
          </a:p>
          <a:p>
            <a:pPr>
              <a:buFontTx/>
              <a:buChar char="-"/>
            </a:pPr>
            <a:endParaRPr lang="nl-NL" sz="1800" dirty="0" smtClean="0"/>
          </a:p>
        </p:txBody>
      </p:sp>
    </p:spTree>
    <p:extLst>
      <p:ext uri="{BB962C8B-B14F-4D97-AF65-F5344CB8AC3E}">
        <p14:creationId xmlns:p14="http://schemas.microsoft.com/office/powerpoint/2010/main" val="4279356887"/>
      </p:ext>
    </p:extLst>
  </p:cSld>
  <p:clrMapOvr>
    <a:masterClrMapping/>
  </p:clrMapOvr>
</p:sld>
</file>

<file path=ppt/theme/theme1.xml><?xml version="1.0" encoding="utf-8"?>
<a:theme xmlns:a="http://schemas.openxmlformats.org/drawingml/2006/main" name="Aki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Akiet.potx</Template>
  <TotalTime>2966</TotalTime>
  <Words>774</Words>
  <Application>Microsoft Macintosh PowerPoint</Application>
  <PresentationFormat>Diavoorstelling (4:3)</PresentationFormat>
  <Paragraphs>136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Akiet</vt:lpstr>
      <vt:lpstr>DAP Symposium 2015</vt:lpstr>
      <vt:lpstr>Introduction</vt:lpstr>
      <vt:lpstr>Enhanced Composite Casing Installation (ECCI)</vt:lpstr>
      <vt:lpstr>Composite Technology</vt:lpstr>
      <vt:lpstr>Rotary Casting Technology</vt:lpstr>
      <vt:lpstr>The long road to success</vt:lpstr>
      <vt:lpstr>World record @5000 meters vertical depth</vt:lpstr>
      <vt:lpstr>In search of larger markets</vt:lpstr>
      <vt:lpstr>Extensive testing showed reliability and consistency</vt:lpstr>
      <vt:lpstr>Test results</vt:lpstr>
      <vt:lpstr>Geothermal Doublet Research Program (Research, Development &amp; Education , “3 O”)</vt:lpstr>
      <vt:lpstr>Further research subjects</vt:lpstr>
      <vt:lpstr>Phasing to full roll-out</vt:lpstr>
      <vt:lpstr>Close to commercialisation</vt:lpstr>
      <vt:lpstr>With thanks to: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 Selles</dc:creator>
  <cp:lastModifiedBy>Rob Selles</cp:lastModifiedBy>
  <cp:revision>24</cp:revision>
  <dcterms:created xsi:type="dcterms:W3CDTF">2015-02-11T16:00:40Z</dcterms:created>
  <dcterms:modified xsi:type="dcterms:W3CDTF">2015-02-24T11:42:59Z</dcterms:modified>
</cp:coreProperties>
</file>