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5" r:id="rId2"/>
  </p:sldMasterIdLst>
  <p:notesMasterIdLst>
    <p:notesMasterId r:id="rId24"/>
  </p:notesMasterIdLst>
  <p:handoutMasterIdLst>
    <p:handoutMasterId r:id="rId25"/>
  </p:handoutMasterIdLst>
  <p:sldIdLst>
    <p:sldId id="290" r:id="rId3"/>
    <p:sldId id="368" r:id="rId4"/>
    <p:sldId id="354" r:id="rId5"/>
    <p:sldId id="374" r:id="rId6"/>
    <p:sldId id="397" r:id="rId7"/>
    <p:sldId id="398" r:id="rId8"/>
    <p:sldId id="376" r:id="rId9"/>
    <p:sldId id="377" r:id="rId10"/>
    <p:sldId id="369" r:id="rId11"/>
    <p:sldId id="400" r:id="rId12"/>
    <p:sldId id="394" r:id="rId13"/>
    <p:sldId id="385" r:id="rId14"/>
    <p:sldId id="384" r:id="rId15"/>
    <p:sldId id="387" r:id="rId16"/>
    <p:sldId id="403" r:id="rId17"/>
    <p:sldId id="402" r:id="rId18"/>
    <p:sldId id="401" r:id="rId19"/>
    <p:sldId id="391" r:id="rId20"/>
    <p:sldId id="396" r:id="rId21"/>
    <p:sldId id="325" r:id="rId22"/>
    <p:sldId id="404" r:id="rId23"/>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95"/>
    <a:srgbClr val="FF6600"/>
    <a:srgbClr val="F8B742"/>
    <a:srgbClr val="3399FF"/>
    <a:srgbClr val="29C7FF"/>
    <a:srgbClr val="97CDFF"/>
    <a:srgbClr val="E1F2F3"/>
    <a:srgbClr val="FFBE3B"/>
    <a:srgbClr val="FFCC66"/>
    <a:srgbClr val="AFE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95462" autoAdjust="0"/>
  </p:normalViewPr>
  <p:slideViewPr>
    <p:cSldViewPr>
      <p:cViewPr>
        <p:scale>
          <a:sx n="80" d="100"/>
          <a:sy n="80" d="100"/>
        </p:scale>
        <p:origin x="-942" y="192"/>
      </p:cViewPr>
      <p:guideLst>
        <p:guide orient="horz" pos="3600"/>
        <p:guide orient="horz" pos="192"/>
        <p:guide orient="horz" pos="960"/>
        <p:guide orient="horz" pos="1056"/>
        <p:guide orient="horz" pos="4224"/>
        <p:guide orient="horz" pos="3792"/>
        <p:guide orient="horz" pos="3888"/>
        <p:guide pos="2880"/>
        <p:guide pos="96"/>
        <p:guide pos="56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2" d="100"/>
          <a:sy n="132" d="100"/>
        </p:scale>
        <p:origin x="-3696" y="-1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980" cy="496253"/>
          </a:xfrm>
          <a:prstGeom prst="rect">
            <a:avLst/>
          </a:prstGeom>
          <a:noFill/>
          <a:ln w="9525">
            <a:noFill/>
            <a:miter lim="800000"/>
            <a:headEnd/>
            <a:tailEnd/>
          </a:ln>
        </p:spPr>
        <p:txBody>
          <a:bodyPr vert="horz" wrap="square" lIns="91612" tIns="45806" rIns="91612" bIns="45806" numCol="1" anchor="t" anchorCtr="0" compatLnSpc="1">
            <a:prstTxWarp prst="textNoShape">
              <a:avLst/>
            </a:prstTxWarp>
          </a:bodyPr>
          <a:lstStyle>
            <a:lvl1pPr eaLnBrk="0" hangingPunct="0">
              <a:defRPr sz="1200">
                <a:ea typeface="ＭＳ Ｐゴシック" pitchFamily="34" charset="-128"/>
              </a:defRPr>
            </a:lvl1pPr>
          </a:lstStyle>
          <a:p>
            <a:pPr>
              <a:defRPr/>
            </a:pPr>
            <a:endParaRPr lang="de-DE"/>
          </a:p>
        </p:txBody>
      </p:sp>
      <p:sp>
        <p:nvSpPr>
          <p:cNvPr id="5123" name="Rectangle 3"/>
          <p:cNvSpPr>
            <a:spLocks noGrp="1" noChangeArrowheads="1"/>
          </p:cNvSpPr>
          <p:nvPr>
            <p:ph type="dt" sz="quarter" idx="1"/>
          </p:nvPr>
        </p:nvSpPr>
        <p:spPr bwMode="auto">
          <a:xfrm>
            <a:off x="3851697" y="0"/>
            <a:ext cx="2945979" cy="496253"/>
          </a:xfrm>
          <a:prstGeom prst="rect">
            <a:avLst/>
          </a:prstGeom>
          <a:noFill/>
          <a:ln w="9525">
            <a:noFill/>
            <a:miter lim="800000"/>
            <a:headEnd/>
            <a:tailEnd/>
          </a:ln>
        </p:spPr>
        <p:txBody>
          <a:bodyPr vert="horz" wrap="square" lIns="91612" tIns="45806" rIns="91612" bIns="45806" numCol="1" anchor="t" anchorCtr="0" compatLnSpc="1">
            <a:prstTxWarp prst="textNoShape">
              <a:avLst/>
            </a:prstTxWarp>
          </a:bodyPr>
          <a:lstStyle>
            <a:lvl1pPr algn="r" eaLnBrk="0" hangingPunct="0">
              <a:defRPr sz="1200">
                <a:ea typeface="ＭＳ Ｐゴシック" pitchFamily="34" charset="-128"/>
              </a:defRPr>
            </a:lvl1pPr>
          </a:lstStyle>
          <a:p>
            <a:pPr>
              <a:defRPr/>
            </a:pPr>
            <a:endParaRPr lang="de-DE"/>
          </a:p>
        </p:txBody>
      </p:sp>
      <p:sp>
        <p:nvSpPr>
          <p:cNvPr id="5124" name="Rectangle 4"/>
          <p:cNvSpPr>
            <a:spLocks noGrp="1" noChangeArrowheads="1"/>
          </p:cNvSpPr>
          <p:nvPr>
            <p:ph type="ftr" sz="quarter" idx="2"/>
          </p:nvPr>
        </p:nvSpPr>
        <p:spPr bwMode="auto">
          <a:xfrm>
            <a:off x="0" y="9430386"/>
            <a:ext cx="2945980" cy="496253"/>
          </a:xfrm>
          <a:prstGeom prst="rect">
            <a:avLst/>
          </a:prstGeom>
          <a:noFill/>
          <a:ln w="9525">
            <a:noFill/>
            <a:miter lim="800000"/>
            <a:headEnd/>
            <a:tailEnd/>
          </a:ln>
        </p:spPr>
        <p:txBody>
          <a:bodyPr vert="horz" wrap="square" lIns="91612" tIns="45806" rIns="91612" bIns="45806" numCol="1" anchor="b" anchorCtr="0" compatLnSpc="1">
            <a:prstTxWarp prst="textNoShape">
              <a:avLst/>
            </a:prstTxWarp>
          </a:bodyPr>
          <a:lstStyle>
            <a:lvl1pPr eaLnBrk="0" hangingPunct="0">
              <a:defRPr sz="1200">
                <a:ea typeface="ＭＳ Ｐゴシック" pitchFamily="34" charset="-128"/>
              </a:defRPr>
            </a:lvl1pPr>
          </a:lstStyle>
          <a:p>
            <a:pPr>
              <a:defRPr/>
            </a:pPr>
            <a:endParaRPr lang="de-DE"/>
          </a:p>
        </p:txBody>
      </p:sp>
      <p:sp>
        <p:nvSpPr>
          <p:cNvPr id="5125" name="Rectangle 5"/>
          <p:cNvSpPr>
            <a:spLocks noGrp="1" noChangeArrowheads="1"/>
          </p:cNvSpPr>
          <p:nvPr>
            <p:ph type="sldNum" sz="quarter" idx="3"/>
          </p:nvPr>
        </p:nvSpPr>
        <p:spPr bwMode="auto">
          <a:xfrm>
            <a:off x="3851697" y="9430386"/>
            <a:ext cx="2945979" cy="496253"/>
          </a:xfrm>
          <a:prstGeom prst="rect">
            <a:avLst/>
          </a:prstGeom>
          <a:noFill/>
          <a:ln w="9525">
            <a:noFill/>
            <a:miter lim="800000"/>
            <a:headEnd/>
            <a:tailEnd/>
          </a:ln>
        </p:spPr>
        <p:txBody>
          <a:bodyPr vert="horz" wrap="square" lIns="91612" tIns="45806" rIns="91612" bIns="45806" numCol="1" anchor="b" anchorCtr="0" compatLnSpc="1">
            <a:prstTxWarp prst="textNoShape">
              <a:avLst/>
            </a:prstTxWarp>
          </a:bodyPr>
          <a:lstStyle>
            <a:lvl1pPr algn="r" eaLnBrk="0" hangingPunct="0">
              <a:defRPr sz="1200">
                <a:ea typeface="ＭＳ Ｐゴシック" pitchFamily="34" charset="-128"/>
              </a:defRPr>
            </a:lvl1pPr>
          </a:lstStyle>
          <a:p>
            <a:pPr>
              <a:defRPr/>
            </a:pPr>
            <a:fld id="{7348EA66-C786-4507-B8FF-3D34D8E1FD72}" type="slidenum">
              <a:rPr lang="de-DE"/>
              <a:pPr>
                <a:defRPr/>
              </a:pPr>
              <a:t>‹#›</a:t>
            </a:fld>
            <a:endParaRPr lang="de-DE"/>
          </a:p>
        </p:txBody>
      </p:sp>
    </p:spTree>
    <p:extLst>
      <p:ext uri="{BB962C8B-B14F-4D97-AF65-F5344CB8AC3E}">
        <p14:creationId xmlns:p14="http://schemas.microsoft.com/office/powerpoint/2010/main" val="968314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980" cy="496253"/>
          </a:xfrm>
          <a:prstGeom prst="rect">
            <a:avLst/>
          </a:prstGeom>
          <a:noFill/>
          <a:ln w="9525">
            <a:noFill/>
            <a:miter lim="800000"/>
            <a:headEnd/>
            <a:tailEnd/>
          </a:ln>
        </p:spPr>
        <p:txBody>
          <a:bodyPr vert="horz" wrap="square" lIns="91612" tIns="45806" rIns="91612" bIns="45806" numCol="1" anchor="t" anchorCtr="0" compatLnSpc="1">
            <a:prstTxWarp prst="textNoShape">
              <a:avLst/>
            </a:prstTxWarp>
          </a:bodyPr>
          <a:lstStyle>
            <a:lvl1pPr eaLnBrk="0" hangingPunct="0">
              <a:defRPr sz="1200">
                <a:ea typeface="ＭＳ Ｐゴシック" pitchFamily="34" charset="-128"/>
              </a:defRPr>
            </a:lvl1pPr>
          </a:lstStyle>
          <a:p>
            <a:pPr>
              <a:defRPr/>
            </a:pPr>
            <a:endParaRPr lang="de-DE"/>
          </a:p>
        </p:txBody>
      </p:sp>
      <p:sp>
        <p:nvSpPr>
          <p:cNvPr id="3075" name="Rectangle 3"/>
          <p:cNvSpPr>
            <a:spLocks noGrp="1" noChangeArrowheads="1"/>
          </p:cNvSpPr>
          <p:nvPr>
            <p:ph type="dt" idx="1"/>
          </p:nvPr>
        </p:nvSpPr>
        <p:spPr bwMode="auto">
          <a:xfrm>
            <a:off x="3851697" y="0"/>
            <a:ext cx="2945979" cy="496253"/>
          </a:xfrm>
          <a:prstGeom prst="rect">
            <a:avLst/>
          </a:prstGeom>
          <a:noFill/>
          <a:ln w="9525">
            <a:noFill/>
            <a:miter lim="800000"/>
            <a:headEnd/>
            <a:tailEnd/>
          </a:ln>
        </p:spPr>
        <p:txBody>
          <a:bodyPr vert="horz" wrap="square" lIns="91612" tIns="45806" rIns="91612" bIns="45806" numCol="1" anchor="t" anchorCtr="0" compatLnSpc="1">
            <a:prstTxWarp prst="textNoShape">
              <a:avLst/>
            </a:prstTxWarp>
          </a:bodyPr>
          <a:lstStyle>
            <a:lvl1pPr algn="r" eaLnBrk="0" hangingPunct="0">
              <a:defRPr sz="1200">
                <a:ea typeface="ＭＳ Ｐゴシック" pitchFamily="34" charset="-128"/>
              </a:defRPr>
            </a:lvl1pPr>
          </a:lstStyle>
          <a:p>
            <a:pPr>
              <a:defRPr/>
            </a:pPr>
            <a:endParaRPr lang="de-DE"/>
          </a:p>
        </p:txBody>
      </p:sp>
      <p:sp>
        <p:nvSpPr>
          <p:cNvPr id="35844" name="Rectangle 4"/>
          <p:cNvSpPr>
            <a:spLocks noGrp="1" noRot="1" noChangeAspect="1" noChangeArrowheads="1" noTextEdit="1"/>
          </p:cNvSpPr>
          <p:nvPr>
            <p:ph type="sldImg" idx="2"/>
          </p:nvPr>
        </p:nvSpPr>
        <p:spPr bwMode="auto">
          <a:xfrm>
            <a:off x="919163" y="744538"/>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5717" y="4715193"/>
            <a:ext cx="4986242" cy="4466268"/>
          </a:xfrm>
          <a:prstGeom prst="rect">
            <a:avLst/>
          </a:prstGeom>
          <a:noFill/>
          <a:ln w="9525">
            <a:noFill/>
            <a:miter lim="800000"/>
            <a:headEnd/>
            <a:tailEnd/>
          </a:ln>
        </p:spPr>
        <p:txBody>
          <a:bodyPr vert="horz" wrap="square" lIns="91612" tIns="45806" rIns="91612" bIns="45806"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30386"/>
            <a:ext cx="2945980" cy="496253"/>
          </a:xfrm>
          <a:prstGeom prst="rect">
            <a:avLst/>
          </a:prstGeom>
          <a:noFill/>
          <a:ln w="9525">
            <a:noFill/>
            <a:miter lim="800000"/>
            <a:headEnd/>
            <a:tailEnd/>
          </a:ln>
        </p:spPr>
        <p:txBody>
          <a:bodyPr vert="horz" wrap="square" lIns="91612" tIns="45806" rIns="91612" bIns="45806" numCol="1" anchor="b" anchorCtr="0" compatLnSpc="1">
            <a:prstTxWarp prst="textNoShape">
              <a:avLst/>
            </a:prstTxWarp>
          </a:bodyPr>
          <a:lstStyle>
            <a:lvl1pPr eaLnBrk="0" hangingPunct="0">
              <a:defRPr sz="900">
                <a:solidFill>
                  <a:srgbClr val="004D95"/>
                </a:solidFill>
                <a:latin typeface="Verdana" pitchFamily="34" charset="0"/>
                <a:ea typeface="ＭＳ Ｐゴシック" pitchFamily="34" charset="-128"/>
              </a:defRPr>
            </a:lvl1pPr>
          </a:lstStyle>
          <a:p>
            <a:pPr>
              <a:defRPr/>
            </a:pPr>
            <a:endParaRPr lang="de-DE"/>
          </a:p>
        </p:txBody>
      </p:sp>
      <p:sp>
        <p:nvSpPr>
          <p:cNvPr id="3079" name="Rectangle 7"/>
          <p:cNvSpPr>
            <a:spLocks noGrp="1" noChangeArrowheads="1"/>
          </p:cNvSpPr>
          <p:nvPr>
            <p:ph type="sldNum" sz="quarter" idx="5"/>
          </p:nvPr>
        </p:nvSpPr>
        <p:spPr bwMode="auto">
          <a:xfrm>
            <a:off x="3851697" y="9430386"/>
            <a:ext cx="2945979" cy="496253"/>
          </a:xfrm>
          <a:prstGeom prst="rect">
            <a:avLst/>
          </a:prstGeom>
          <a:noFill/>
          <a:ln w="9525">
            <a:noFill/>
            <a:miter lim="800000"/>
            <a:headEnd/>
            <a:tailEnd/>
          </a:ln>
        </p:spPr>
        <p:txBody>
          <a:bodyPr vert="horz" wrap="square" lIns="91612" tIns="45806" rIns="91612" bIns="45806" numCol="1" anchor="b" anchorCtr="0" compatLnSpc="1">
            <a:prstTxWarp prst="textNoShape">
              <a:avLst/>
            </a:prstTxWarp>
          </a:bodyPr>
          <a:lstStyle>
            <a:lvl1pPr algn="r" eaLnBrk="0" hangingPunct="0">
              <a:defRPr sz="1000">
                <a:solidFill>
                  <a:srgbClr val="004D95"/>
                </a:solidFill>
                <a:latin typeface="Verdana" pitchFamily="34" charset="0"/>
                <a:ea typeface="ＭＳ Ｐゴシック" pitchFamily="34" charset="-128"/>
              </a:defRPr>
            </a:lvl1pPr>
          </a:lstStyle>
          <a:p>
            <a:pPr>
              <a:defRPr/>
            </a:pPr>
            <a:fld id="{0C43ECDB-41D8-4F19-8656-C9800B7C083E}" type="slidenum">
              <a:rPr lang="de-DE"/>
              <a:pPr>
                <a:defRPr/>
              </a:pPr>
              <a:t>‹#›</a:t>
            </a:fld>
            <a:endParaRPr lang="de-DE"/>
          </a:p>
        </p:txBody>
      </p:sp>
    </p:spTree>
    <p:extLst>
      <p:ext uri="{BB962C8B-B14F-4D97-AF65-F5344CB8AC3E}">
        <p14:creationId xmlns:p14="http://schemas.microsoft.com/office/powerpoint/2010/main" val="991420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rgbClr val="004D95"/>
        </a:solidFill>
        <a:latin typeface="Verdana"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7631" indent="-287550" eaLnBrk="0" hangingPunct="0">
              <a:defRPr sz="2400">
                <a:solidFill>
                  <a:schemeClr val="tx1"/>
                </a:solidFill>
                <a:latin typeface="Arial" charset="0"/>
                <a:ea typeface="ＭＳ Ｐゴシック" pitchFamily="34" charset="-128"/>
              </a:defRPr>
            </a:lvl2pPr>
            <a:lvl3pPr marL="1150201" indent="-230040" eaLnBrk="0" hangingPunct="0">
              <a:defRPr sz="2400">
                <a:solidFill>
                  <a:schemeClr val="tx1"/>
                </a:solidFill>
                <a:latin typeface="Arial" charset="0"/>
                <a:ea typeface="ＭＳ Ｐゴシック" pitchFamily="34" charset="-128"/>
              </a:defRPr>
            </a:lvl3pPr>
            <a:lvl4pPr marL="1610281" indent="-230040" eaLnBrk="0" hangingPunct="0">
              <a:defRPr sz="2400">
                <a:solidFill>
                  <a:schemeClr val="tx1"/>
                </a:solidFill>
                <a:latin typeface="Arial" charset="0"/>
                <a:ea typeface="ＭＳ Ｐゴシック" pitchFamily="34" charset="-128"/>
              </a:defRPr>
            </a:lvl4pPr>
            <a:lvl5pPr marL="2070362" indent="-230040" eaLnBrk="0" hangingPunct="0">
              <a:defRPr sz="2400">
                <a:solidFill>
                  <a:schemeClr val="tx1"/>
                </a:solidFill>
                <a:latin typeface="Arial" charset="0"/>
                <a:ea typeface="ＭＳ Ｐゴシック" pitchFamily="34" charset="-128"/>
              </a:defRPr>
            </a:lvl5pPr>
            <a:lvl6pPr marL="2530442" indent="-230040" eaLnBrk="0" fontAlgn="base" hangingPunct="0">
              <a:spcBef>
                <a:spcPct val="0"/>
              </a:spcBef>
              <a:spcAft>
                <a:spcPct val="0"/>
              </a:spcAft>
              <a:defRPr sz="2400">
                <a:solidFill>
                  <a:schemeClr val="tx1"/>
                </a:solidFill>
                <a:latin typeface="Arial" charset="0"/>
                <a:ea typeface="ＭＳ Ｐゴシック" pitchFamily="34" charset="-128"/>
              </a:defRPr>
            </a:lvl6pPr>
            <a:lvl7pPr marL="2990522" indent="-230040" eaLnBrk="0" fontAlgn="base" hangingPunct="0">
              <a:spcBef>
                <a:spcPct val="0"/>
              </a:spcBef>
              <a:spcAft>
                <a:spcPct val="0"/>
              </a:spcAft>
              <a:defRPr sz="2400">
                <a:solidFill>
                  <a:schemeClr val="tx1"/>
                </a:solidFill>
                <a:latin typeface="Arial" charset="0"/>
                <a:ea typeface="ＭＳ Ｐゴシック" pitchFamily="34" charset="-128"/>
              </a:defRPr>
            </a:lvl7pPr>
            <a:lvl8pPr marL="3450603" indent="-230040" eaLnBrk="0" fontAlgn="base" hangingPunct="0">
              <a:spcBef>
                <a:spcPct val="0"/>
              </a:spcBef>
              <a:spcAft>
                <a:spcPct val="0"/>
              </a:spcAft>
              <a:defRPr sz="2400">
                <a:solidFill>
                  <a:schemeClr val="tx1"/>
                </a:solidFill>
                <a:latin typeface="Arial" charset="0"/>
                <a:ea typeface="ＭＳ Ｐゴシック" pitchFamily="34" charset="-128"/>
              </a:defRPr>
            </a:lvl8pPr>
            <a:lvl9pPr marL="3910683" indent="-230040" eaLnBrk="0" fontAlgn="base" hangingPunct="0">
              <a:spcBef>
                <a:spcPct val="0"/>
              </a:spcBef>
              <a:spcAft>
                <a:spcPct val="0"/>
              </a:spcAft>
              <a:defRPr sz="2400">
                <a:solidFill>
                  <a:schemeClr val="tx1"/>
                </a:solidFill>
                <a:latin typeface="Arial" charset="0"/>
                <a:ea typeface="ＭＳ Ｐゴシック" pitchFamily="34" charset="-128"/>
              </a:defRPr>
            </a:lvl9pPr>
          </a:lstStyle>
          <a:p>
            <a:fld id="{F57F4E81-37FE-4C0C-8435-5A8C934200DF}" type="slidenum">
              <a:rPr lang="de-DE" altLang="de-DE" sz="1000">
                <a:solidFill>
                  <a:srgbClr val="004D95"/>
                </a:solidFill>
                <a:latin typeface="Verdana" pitchFamily="34" charset="0"/>
              </a:rPr>
              <a:pPr/>
              <a:t>1</a:t>
            </a:fld>
            <a:endParaRPr lang="de-DE" altLang="de-DE" sz="1000" dirty="0">
              <a:solidFill>
                <a:srgbClr val="004D95"/>
              </a:solidFill>
              <a:latin typeface="Verdana"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Verdana" pitchFamily="34" charset="0"/>
                <a:ea typeface="ＭＳ Ｐゴシック" pitchFamily="34" charset="-128"/>
              </a:defRPr>
            </a:lvl1pPr>
            <a:lvl2pPr marL="747631" indent="-287550" eaLnBrk="0" hangingPunct="0">
              <a:defRPr>
                <a:solidFill>
                  <a:schemeClr val="tx1"/>
                </a:solidFill>
                <a:latin typeface="Verdana" pitchFamily="34" charset="0"/>
                <a:ea typeface="ＭＳ Ｐゴシック" pitchFamily="34" charset="-128"/>
              </a:defRPr>
            </a:lvl2pPr>
            <a:lvl3pPr marL="1150201" indent="-230040" eaLnBrk="0" hangingPunct="0">
              <a:defRPr>
                <a:solidFill>
                  <a:schemeClr val="tx1"/>
                </a:solidFill>
                <a:latin typeface="Verdana" pitchFamily="34" charset="0"/>
                <a:ea typeface="ＭＳ Ｐゴシック" pitchFamily="34" charset="-128"/>
              </a:defRPr>
            </a:lvl3pPr>
            <a:lvl4pPr marL="1610281" indent="-230040" eaLnBrk="0" hangingPunct="0">
              <a:defRPr>
                <a:solidFill>
                  <a:schemeClr val="tx1"/>
                </a:solidFill>
                <a:latin typeface="Verdana" pitchFamily="34" charset="0"/>
                <a:ea typeface="ＭＳ Ｐゴシック" pitchFamily="34" charset="-128"/>
              </a:defRPr>
            </a:lvl4pPr>
            <a:lvl5pPr marL="2070362" indent="-230040" eaLnBrk="0" hangingPunct="0">
              <a:defRPr>
                <a:solidFill>
                  <a:schemeClr val="tx1"/>
                </a:solidFill>
                <a:latin typeface="Verdana" pitchFamily="34" charset="0"/>
                <a:ea typeface="ＭＳ Ｐゴシック" pitchFamily="34" charset="-128"/>
              </a:defRPr>
            </a:lvl5pPr>
            <a:lvl6pPr marL="2530442" indent="-23004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90522" indent="-23004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50603" indent="-23004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910683" indent="-23004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r>
              <a:rPr lang="de-DE" sz="1000">
                <a:solidFill>
                  <a:srgbClr val="004D95"/>
                </a:solidFill>
              </a:rPr>
              <a:t>Vortrag Prof. Hüttl, Welcome H. E. Hon. Jose A. Atienza, 23.6.2009</a:t>
            </a:r>
            <a:endParaRPr lang="de-DE">
              <a:solidFill>
                <a:srgbClr val="000000"/>
              </a:solidFill>
              <a:latin typeface="Arial" charset="0"/>
            </a:endParaRPr>
          </a:p>
        </p:txBody>
      </p:sp>
      <p:sp>
        <p:nvSpPr>
          <p:cNvPr id="26931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ＭＳ Ｐゴシック" pitchFamily="34" charset="-128"/>
              </a:defRPr>
            </a:lvl1pPr>
            <a:lvl2pPr marL="747631" indent="-287550" eaLnBrk="0" hangingPunct="0">
              <a:defRPr>
                <a:solidFill>
                  <a:schemeClr val="tx1"/>
                </a:solidFill>
                <a:latin typeface="Verdana" pitchFamily="34" charset="0"/>
                <a:ea typeface="ＭＳ Ｐゴシック" pitchFamily="34" charset="-128"/>
              </a:defRPr>
            </a:lvl2pPr>
            <a:lvl3pPr marL="1150201" indent="-230040" eaLnBrk="0" hangingPunct="0">
              <a:defRPr>
                <a:solidFill>
                  <a:schemeClr val="tx1"/>
                </a:solidFill>
                <a:latin typeface="Verdana" pitchFamily="34" charset="0"/>
                <a:ea typeface="ＭＳ Ｐゴシック" pitchFamily="34" charset="-128"/>
              </a:defRPr>
            </a:lvl3pPr>
            <a:lvl4pPr marL="1610281" indent="-230040" eaLnBrk="0" hangingPunct="0">
              <a:defRPr>
                <a:solidFill>
                  <a:schemeClr val="tx1"/>
                </a:solidFill>
                <a:latin typeface="Verdana" pitchFamily="34" charset="0"/>
                <a:ea typeface="ＭＳ Ｐゴシック" pitchFamily="34" charset="-128"/>
              </a:defRPr>
            </a:lvl4pPr>
            <a:lvl5pPr marL="2070362" indent="-230040" eaLnBrk="0" hangingPunct="0">
              <a:defRPr>
                <a:solidFill>
                  <a:schemeClr val="tx1"/>
                </a:solidFill>
                <a:latin typeface="Verdana" pitchFamily="34" charset="0"/>
                <a:ea typeface="ＭＳ Ｐゴシック" pitchFamily="34" charset="-128"/>
              </a:defRPr>
            </a:lvl5pPr>
            <a:lvl6pPr marL="2530442" indent="-23004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90522" indent="-23004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50603" indent="-23004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910683" indent="-23004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fld id="{3E855B58-7F5B-4A70-A0F8-13561A4B7710}" type="slidenum">
              <a:rPr lang="de-DE">
                <a:solidFill>
                  <a:srgbClr val="004D95"/>
                </a:solidFill>
              </a:rPr>
              <a:pPr eaLnBrk="1" hangingPunct="1"/>
              <a:t>2</a:t>
            </a:fld>
            <a:endParaRPr lang="de-DE">
              <a:solidFill>
                <a:srgbClr val="004D95"/>
              </a:solidFill>
            </a:endParaRPr>
          </a:p>
        </p:txBody>
      </p:sp>
      <p:sp>
        <p:nvSpPr>
          <p:cNvPr id="269316" name="Rectangle 2"/>
          <p:cNvSpPr txBox="1">
            <a:spLocks noGrp="1" noChangeArrowheads="1"/>
          </p:cNvSpPr>
          <p:nvPr/>
        </p:nvSpPr>
        <p:spPr bwMode="auto">
          <a:xfrm>
            <a:off x="0" y="1"/>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lstStyle>
            <a:lvl1pPr defTabSz="915988" eaLnBrk="0" hangingPunct="0">
              <a:defRPr>
                <a:solidFill>
                  <a:schemeClr val="tx1"/>
                </a:solidFill>
                <a:latin typeface="Verdana" pitchFamily="34" charset="0"/>
                <a:ea typeface="ＭＳ Ｐゴシック" pitchFamily="34" charset="-128"/>
              </a:defRPr>
            </a:lvl1pPr>
            <a:lvl2pPr marL="742950" indent="-285750" defTabSz="915988" eaLnBrk="0" hangingPunct="0">
              <a:defRPr>
                <a:solidFill>
                  <a:schemeClr val="tx1"/>
                </a:solidFill>
                <a:latin typeface="Verdana" pitchFamily="34" charset="0"/>
                <a:ea typeface="ＭＳ Ｐゴシック" pitchFamily="34" charset="-128"/>
              </a:defRPr>
            </a:lvl2pPr>
            <a:lvl3pPr marL="1143000" indent="-228600" defTabSz="915988" eaLnBrk="0" hangingPunct="0">
              <a:defRPr>
                <a:solidFill>
                  <a:schemeClr val="tx1"/>
                </a:solidFill>
                <a:latin typeface="Verdana" pitchFamily="34" charset="0"/>
                <a:ea typeface="ＭＳ Ｐゴシック" pitchFamily="34" charset="-128"/>
              </a:defRPr>
            </a:lvl3pPr>
            <a:lvl4pPr marL="1600200" indent="-228600" defTabSz="915988" eaLnBrk="0" hangingPunct="0">
              <a:defRPr>
                <a:solidFill>
                  <a:schemeClr val="tx1"/>
                </a:solidFill>
                <a:latin typeface="Verdana" pitchFamily="34" charset="0"/>
                <a:ea typeface="ＭＳ Ｐゴシック" pitchFamily="34" charset="-128"/>
              </a:defRPr>
            </a:lvl4pPr>
            <a:lvl5pPr marL="2057400" indent="-228600" defTabSz="915988" eaLnBrk="0" hangingPunct="0">
              <a:defRPr>
                <a:solidFill>
                  <a:schemeClr val="tx1"/>
                </a:solidFill>
                <a:latin typeface="Verdana" pitchFamily="34" charset="0"/>
                <a:ea typeface="ＭＳ Ｐゴシック" pitchFamily="34" charset="-128"/>
              </a:defRPr>
            </a:lvl5pPr>
            <a:lvl6pPr marL="2514600" indent="-228600" defTabSz="915988"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defTabSz="915988"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defTabSz="915988"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defTabSz="915988"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fontAlgn="base">
              <a:spcBef>
                <a:spcPct val="0"/>
              </a:spcBef>
              <a:spcAft>
                <a:spcPct val="0"/>
              </a:spcAft>
            </a:pPr>
            <a:r>
              <a:rPr lang="de-DE" sz="1000">
                <a:solidFill>
                  <a:srgbClr val="004D95"/>
                </a:solidFill>
                <a:cs typeface="Arial" charset="0"/>
              </a:rPr>
              <a:t>15.12.08 Abstimmungsgespräch BGR</a:t>
            </a:r>
            <a:endParaRPr lang="de-DE" sz="1200">
              <a:solidFill>
                <a:srgbClr val="000000"/>
              </a:solidFill>
              <a:latin typeface="Arial" charset="0"/>
              <a:cs typeface="Arial" charset="0"/>
            </a:endParaRPr>
          </a:p>
        </p:txBody>
      </p:sp>
      <p:sp>
        <p:nvSpPr>
          <p:cNvPr id="269317" name="Rectangle 7"/>
          <p:cNvSpPr txBox="1">
            <a:spLocks noGrp="1" noChangeArrowheads="1"/>
          </p:cNvSpPr>
          <p:nvPr/>
        </p:nvSpPr>
        <p:spPr bwMode="auto">
          <a:xfrm>
            <a:off x="3852017" y="9430306"/>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3" tIns="46001" rIns="92003" bIns="46001" anchor="b"/>
          <a:lstStyle>
            <a:lvl1pPr defTabSz="915988" eaLnBrk="0" hangingPunct="0">
              <a:defRPr>
                <a:solidFill>
                  <a:schemeClr val="tx1"/>
                </a:solidFill>
                <a:latin typeface="Verdana" pitchFamily="34" charset="0"/>
                <a:ea typeface="ＭＳ Ｐゴシック" pitchFamily="34" charset="-128"/>
              </a:defRPr>
            </a:lvl1pPr>
            <a:lvl2pPr marL="742950" indent="-285750" defTabSz="915988" eaLnBrk="0" hangingPunct="0">
              <a:defRPr>
                <a:solidFill>
                  <a:schemeClr val="tx1"/>
                </a:solidFill>
                <a:latin typeface="Verdana" pitchFamily="34" charset="0"/>
                <a:ea typeface="ＭＳ Ｐゴシック" pitchFamily="34" charset="-128"/>
              </a:defRPr>
            </a:lvl2pPr>
            <a:lvl3pPr marL="1143000" indent="-228600" defTabSz="915988" eaLnBrk="0" hangingPunct="0">
              <a:defRPr>
                <a:solidFill>
                  <a:schemeClr val="tx1"/>
                </a:solidFill>
                <a:latin typeface="Verdana" pitchFamily="34" charset="0"/>
                <a:ea typeface="ＭＳ Ｐゴシック" pitchFamily="34" charset="-128"/>
              </a:defRPr>
            </a:lvl3pPr>
            <a:lvl4pPr marL="1600200" indent="-228600" defTabSz="915988" eaLnBrk="0" hangingPunct="0">
              <a:defRPr>
                <a:solidFill>
                  <a:schemeClr val="tx1"/>
                </a:solidFill>
                <a:latin typeface="Verdana" pitchFamily="34" charset="0"/>
                <a:ea typeface="ＭＳ Ｐゴシック" pitchFamily="34" charset="-128"/>
              </a:defRPr>
            </a:lvl4pPr>
            <a:lvl5pPr marL="2057400" indent="-228600" defTabSz="915988" eaLnBrk="0" hangingPunct="0">
              <a:defRPr>
                <a:solidFill>
                  <a:schemeClr val="tx1"/>
                </a:solidFill>
                <a:latin typeface="Verdana" pitchFamily="34" charset="0"/>
                <a:ea typeface="ＭＳ Ｐゴシック" pitchFamily="34" charset="-128"/>
              </a:defRPr>
            </a:lvl5pPr>
            <a:lvl6pPr marL="2514600" indent="-228600" defTabSz="915988"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defTabSz="915988"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defTabSz="915988"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defTabSz="915988"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r" fontAlgn="base">
              <a:spcBef>
                <a:spcPct val="0"/>
              </a:spcBef>
              <a:spcAft>
                <a:spcPct val="0"/>
              </a:spcAft>
            </a:pPr>
            <a:fld id="{581FEEA8-48CC-4EE0-95CB-F28DC204445E}" type="slidenum">
              <a:rPr lang="de-DE" sz="1000">
                <a:solidFill>
                  <a:srgbClr val="004D95"/>
                </a:solidFill>
                <a:cs typeface="Arial" charset="0"/>
              </a:rPr>
              <a:pPr algn="r" fontAlgn="base">
                <a:spcBef>
                  <a:spcPct val="0"/>
                </a:spcBef>
                <a:spcAft>
                  <a:spcPct val="0"/>
                </a:spcAft>
              </a:pPr>
              <a:t>2</a:t>
            </a:fld>
            <a:endParaRPr lang="de-DE" sz="1000">
              <a:solidFill>
                <a:srgbClr val="004D95"/>
              </a:solidFill>
              <a:cs typeface="Arial" charset="0"/>
            </a:endParaRPr>
          </a:p>
        </p:txBody>
      </p:sp>
      <p:sp>
        <p:nvSpPr>
          <p:cNvPr id="269318" name="Rectangle 2"/>
          <p:cNvSpPr>
            <a:spLocks noGrp="1" noRot="1" noChangeAspect="1" noChangeArrowheads="1" noTextEdit="1"/>
          </p:cNvSpPr>
          <p:nvPr>
            <p:ph type="sldImg"/>
          </p:nvPr>
        </p:nvSpPr>
        <p:spPr bwMode="auto">
          <a:xfrm>
            <a:off x="919163" y="744538"/>
            <a:ext cx="496252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03" tIns="46001" rIns="92003" bIns="46001" numCol="1" anchor="t" anchorCtr="0" compatLnSpc="1">
            <a:prstTxWarp prst="textNoShape">
              <a:avLst/>
            </a:prstTxWarp>
          </a:bodyPr>
          <a:lstStyle/>
          <a:p>
            <a:pPr eaLnBrk="1" hangingPunct="1"/>
            <a:r>
              <a:rPr lang="de-DE" sz="1600" dirty="0"/>
              <a:t>Das Forschungsprofil des GFZ versucht, mit seinem umfassenden Ansatz der Komplexität des Systems Erde gerecht zu werden.</a:t>
            </a:r>
          </a:p>
          <a:p>
            <a:pPr eaLnBrk="1" hangingPunct="1"/>
            <a:r>
              <a:rPr lang="de-DE" sz="1600" dirty="0"/>
              <a:t>In allen diesen Forschungsbereichen finden sich energierelevante Themen. Wir bearbeiten konventionelle und nichtkonventionelle fossile Brennstoffe; wir untersuchen deren geologische Entstehungsbedingungen ebenso wie die mögliche geologische Speicherung des Abfallgases CO2. Wir untersuchen die Bildung von </a:t>
            </a:r>
            <a:r>
              <a:rPr lang="de-DE" sz="1600" dirty="0" err="1"/>
              <a:t>methanhydraten</a:t>
            </a:r>
            <a:r>
              <a:rPr lang="de-DE" sz="1600" dirty="0"/>
              <a:t> im Labor ebenso wie in der Natur.</a:t>
            </a:r>
          </a:p>
          <a:p>
            <a:pPr eaLnBrk="1" hangingPunct="1"/>
            <a:r>
              <a:rPr lang="de-DE" sz="1600" dirty="0"/>
              <a:t>Und wir kümmern uns um die nachhaltige Energieversorgung durch Erdwärme nicht nur zum Heizen, sondern auch zur Stromversorgung.</a:t>
            </a:r>
          </a:p>
          <a:p>
            <a:pPr eaLnBrk="1" hangingPunct="1"/>
            <a:endParaRPr lang="de-DE" sz="1600" dirty="0"/>
          </a:p>
          <a:p>
            <a:pPr eaLnBrk="1" hangingPunct="1"/>
            <a:r>
              <a:rPr lang="de-DE" sz="1600" dirty="0"/>
              <a:t>D1 Der Schwerpunkt unserer Arbeit ist, die Figur und Rotation der Erde, ihre Orientierung im Raum, ihre Oberfläche und ihr Gravitationsfeld in allen Einzelheiten zu vermessen. </a:t>
            </a:r>
          </a:p>
          <a:p>
            <a:pPr eaLnBrk="1" hangingPunct="1"/>
            <a:r>
              <a:rPr lang="de-DE" sz="1600" dirty="0"/>
              <a:t>D2 Dabei haben wir nicht nur die Vorgänge im Erdinnern, sondern auch das Magnetfeld der Erde im Blick. (Magnetfeld, Vulkanismus, Erdbeben, Seismologie, geodynamische </a:t>
            </a:r>
            <a:r>
              <a:rPr lang="de-DE" sz="1600" dirty="0" err="1"/>
              <a:t>modellierung</a:t>
            </a:r>
            <a:endParaRPr lang="de-DE" sz="1600" dirty="0"/>
          </a:p>
          <a:p>
            <a:pPr eaLnBrk="1" hangingPunct="1"/>
            <a:r>
              <a:rPr lang="de-DE" sz="1600" dirty="0"/>
              <a:t>D3 wie dort die Bewegungen im Inneren unseres Planeten ablaufen, sei es die langsame Drift der </a:t>
            </a:r>
            <a:r>
              <a:rPr lang="de-DE" sz="1600" dirty="0" err="1"/>
              <a:t>Lithosphärenplatten</a:t>
            </a:r>
            <a:r>
              <a:rPr lang="de-DE" sz="1600" dirty="0"/>
              <a:t> oder die äußerst schnellen Vorgänge in einem Erdbebenherd. Gleichzeitig vollziehen wir in Laborversuchen im Detail nach, was im Gestein geschieht, wenn es beispielsweise in einem Erdbeben bricht, in die Tiefen des Erdmantels taucht oder als Magma schmilzt.</a:t>
            </a:r>
          </a:p>
          <a:p>
            <a:pPr eaLnBrk="1" hangingPunct="1"/>
            <a:r>
              <a:rPr lang="de-DE" sz="1600" dirty="0"/>
              <a:t>D4 Transport von Materie und Energie, Stoffeigenschaften und die Transportprozesse von Geomaterialien zu erforschen und zu verstehen. Dabei befassen wir uns auch mit den Wechselwirkungen zwischen Geo-, Bio-, Hydro- und Atmosphäre. </a:t>
            </a:r>
          </a:p>
          <a:p>
            <a:pPr eaLnBrk="1" hangingPunct="1"/>
            <a:r>
              <a:rPr lang="de-DE" sz="1600" dirty="0"/>
              <a:t>D5 Natürliche Variationen und menschliche Eingriffe in die Landschaft und Stoffkreisläufe führen zu Veränderungen an der Haut der Erde und koppeln sich zurück auf das Gesamtsystem. Verknappung nutzbarer Böden, Landschafts- und Klimawandel wirken sich direkt auf den menschlichen Lebensraum aus. Die Messung und Modellierung dieser Vorgänge und Wechselwirkungen auf aktuellen und geologischen Zeitskalen sind der Schwerpunkt der Forschungsarbeiten in unserem Department. </a:t>
            </a:r>
          </a:p>
          <a:p>
            <a:pPr eaLnBrk="1" hangingPunct="1"/>
            <a:endParaRPr lang="de-DE" sz="16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30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7631" indent="-287550" eaLnBrk="0" hangingPunct="0">
              <a:defRPr sz="2400">
                <a:solidFill>
                  <a:schemeClr val="tx1"/>
                </a:solidFill>
                <a:latin typeface="Arial" charset="0"/>
                <a:ea typeface="ＭＳ Ｐゴシック" pitchFamily="34" charset="-128"/>
              </a:defRPr>
            </a:lvl2pPr>
            <a:lvl3pPr marL="1150201" indent="-230040" eaLnBrk="0" hangingPunct="0">
              <a:defRPr sz="2400">
                <a:solidFill>
                  <a:schemeClr val="tx1"/>
                </a:solidFill>
                <a:latin typeface="Arial" charset="0"/>
                <a:ea typeface="ＭＳ Ｐゴシック" pitchFamily="34" charset="-128"/>
              </a:defRPr>
            </a:lvl3pPr>
            <a:lvl4pPr marL="1610281" indent="-230040" eaLnBrk="0" hangingPunct="0">
              <a:defRPr sz="2400">
                <a:solidFill>
                  <a:schemeClr val="tx1"/>
                </a:solidFill>
                <a:latin typeface="Arial" charset="0"/>
                <a:ea typeface="ＭＳ Ｐゴシック" pitchFamily="34" charset="-128"/>
              </a:defRPr>
            </a:lvl4pPr>
            <a:lvl5pPr marL="2070362" indent="-230040" eaLnBrk="0" hangingPunct="0">
              <a:defRPr sz="2400">
                <a:solidFill>
                  <a:schemeClr val="tx1"/>
                </a:solidFill>
                <a:latin typeface="Arial" charset="0"/>
                <a:ea typeface="ＭＳ Ｐゴシック" pitchFamily="34" charset="-128"/>
              </a:defRPr>
            </a:lvl5pPr>
            <a:lvl6pPr marL="2530442" indent="-230040" eaLnBrk="0" fontAlgn="base" hangingPunct="0">
              <a:spcBef>
                <a:spcPct val="0"/>
              </a:spcBef>
              <a:spcAft>
                <a:spcPct val="0"/>
              </a:spcAft>
              <a:defRPr sz="2400">
                <a:solidFill>
                  <a:schemeClr val="tx1"/>
                </a:solidFill>
                <a:latin typeface="Arial" charset="0"/>
                <a:ea typeface="ＭＳ Ｐゴシック" pitchFamily="34" charset="-128"/>
              </a:defRPr>
            </a:lvl6pPr>
            <a:lvl7pPr marL="2990522" indent="-230040" eaLnBrk="0" fontAlgn="base" hangingPunct="0">
              <a:spcBef>
                <a:spcPct val="0"/>
              </a:spcBef>
              <a:spcAft>
                <a:spcPct val="0"/>
              </a:spcAft>
              <a:defRPr sz="2400">
                <a:solidFill>
                  <a:schemeClr val="tx1"/>
                </a:solidFill>
                <a:latin typeface="Arial" charset="0"/>
                <a:ea typeface="ＭＳ Ｐゴシック" pitchFamily="34" charset="-128"/>
              </a:defRPr>
            </a:lvl7pPr>
            <a:lvl8pPr marL="3450603" indent="-230040" eaLnBrk="0" fontAlgn="base" hangingPunct="0">
              <a:spcBef>
                <a:spcPct val="0"/>
              </a:spcBef>
              <a:spcAft>
                <a:spcPct val="0"/>
              </a:spcAft>
              <a:defRPr sz="2400">
                <a:solidFill>
                  <a:schemeClr val="tx1"/>
                </a:solidFill>
                <a:latin typeface="Arial" charset="0"/>
                <a:ea typeface="ＭＳ Ｐゴシック" pitchFamily="34" charset="-128"/>
              </a:defRPr>
            </a:lvl8pPr>
            <a:lvl9pPr marL="3910683" indent="-230040" eaLnBrk="0" fontAlgn="base" hangingPunct="0">
              <a:spcBef>
                <a:spcPct val="0"/>
              </a:spcBef>
              <a:spcAft>
                <a:spcPct val="0"/>
              </a:spcAft>
              <a:defRPr sz="2400">
                <a:solidFill>
                  <a:schemeClr val="tx1"/>
                </a:solidFill>
                <a:latin typeface="Arial" charset="0"/>
                <a:ea typeface="ＭＳ Ｐゴシック" pitchFamily="34" charset="-128"/>
              </a:defRPr>
            </a:lvl9pPr>
          </a:lstStyle>
          <a:p>
            <a:fld id="{D678B30D-59D9-426C-B94F-582DADC372CC}" type="slidenum">
              <a:rPr lang="de-DE" altLang="de-DE" sz="1000">
                <a:solidFill>
                  <a:srgbClr val="004D95"/>
                </a:solidFill>
                <a:latin typeface="Verdana" pitchFamily="34" charset="0"/>
              </a:rPr>
              <a:pPr/>
              <a:t>20</a:t>
            </a:fld>
            <a:endParaRPr lang="de-DE" altLang="de-DE" sz="1000">
              <a:solidFill>
                <a:srgbClr val="004D95"/>
              </a:solidFill>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004D9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de-DE" altLang="de-DE"/>
          </a:p>
        </p:txBody>
      </p:sp>
      <p:pic>
        <p:nvPicPr>
          <p:cNvPr id="5" name="Picture 19" descr="HG_LOGO_Neg_CMYK_e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20050" y="6424613"/>
            <a:ext cx="9715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GFZ-LogoNeu_eng_neg_gra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 y="6172200"/>
            <a:ext cx="8270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152400" y="304800"/>
            <a:ext cx="8839200" cy="2057400"/>
          </a:xfrm>
        </p:spPr>
        <p:txBody>
          <a:bodyPr/>
          <a:lstStyle>
            <a:lvl1pPr>
              <a:defRPr>
                <a:solidFill>
                  <a:schemeClr val="bg1"/>
                </a:solidFill>
              </a:defRPr>
            </a:lvl1pPr>
          </a:lstStyle>
          <a:p>
            <a:r>
              <a:rPr lang="de-DE"/>
              <a:t>Mastertitelformat bearbeiten</a:t>
            </a:r>
          </a:p>
        </p:txBody>
      </p:sp>
      <p:sp>
        <p:nvSpPr>
          <p:cNvPr id="8196" name="Rectangle 4"/>
          <p:cNvSpPr>
            <a:spLocks noGrp="1" noChangeArrowheads="1"/>
          </p:cNvSpPr>
          <p:nvPr>
            <p:ph type="subTitle" idx="1"/>
          </p:nvPr>
        </p:nvSpPr>
        <p:spPr>
          <a:xfrm>
            <a:off x="152400" y="2362200"/>
            <a:ext cx="8839200" cy="1066800"/>
          </a:xfrm>
        </p:spPr>
        <p:txBody>
          <a:bodyPr/>
          <a:lstStyle>
            <a:lvl1pPr marL="0" indent="0" algn="ctr">
              <a:buFontTx/>
              <a:buNone/>
              <a:defRPr/>
            </a:lvl1pPr>
          </a:lstStyle>
          <a:p>
            <a:r>
              <a:rPr lang="de-DE"/>
              <a:t>Master-Untertitelformat bearbeiten</a:t>
            </a:r>
          </a:p>
        </p:txBody>
      </p:sp>
    </p:spTree>
    <p:extLst>
      <p:ext uri="{BB962C8B-B14F-4D97-AF65-F5344CB8AC3E}">
        <p14:creationId xmlns:p14="http://schemas.microsoft.com/office/powerpoint/2010/main" val="161797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pPr>
              <a:defRPr/>
            </a:pPr>
            <a:endParaRPr lang="de-DE"/>
          </a:p>
        </p:txBody>
      </p:sp>
      <p:sp>
        <p:nvSpPr>
          <p:cNvPr id="5" name="Foliennummernplatzhalter 4"/>
          <p:cNvSpPr>
            <a:spLocks noGrp="1"/>
          </p:cNvSpPr>
          <p:nvPr>
            <p:ph type="sldNum" sz="quarter" idx="11"/>
          </p:nvPr>
        </p:nvSpPr>
        <p:spPr/>
        <p:txBody>
          <a:bodyPr/>
          <a:lstStyle>
            <a:lvl1pPr>
              <a:defRPr/>
            </a:lvl1pPr>
          </a:lstStyle>
          <a:p>
            <a:pPr>
              <a:defRPr/>
            </a:pPr>
            <a:fld id="{4DE632F6-827B-4B93-B9A9-5E54DE078CE2}" type="slidenum">
              <a:rPr lang="de-DE"/>
              <a:pPr>
                <a:defRPr/>
              </a:pPr>
              <a:t>‹#›</a:t>
            </a:fld>
            <a:endParaRPr lang="de-DE">
              <a:solidFill>
                <a:schemeClr val="tx1"/>
              </a:solidFill>
            </a:endParaRPr>
          </a:p>
        </p:txBody>
      </p:sp>
    </p:spTree>
    <p:extLst>
      <p:ext uri="{BB962C8B-B14F-4D97-AF65-F5344CB8AC3E}">
        <p14:creationId xmlns:p14="http://schemas.microsoft.com/office/powerpoint/2010/main" val="140422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304800"/>
            <a:ext cx="22098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52400" y="304800"/>
            <a:ext cx="6477000" cy="5410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pPr>
              <a:defRPr/>
            </a:pPr>
            <a:endParaRPr lang="de-DE"/>
          </a:p>
        </p:txBody>
      </p:sp>
      <p:sp>
        <p:nvSpPr>
          <p:cNvPr id="5" name="Foliennummernplatzhalter 4"/>
          <p:cNvSpPr>
            <a:spLocks noGrp="1"/>
          </p:cNvSpPr>
          <p:nvPr>
            <p:ph type="sldNum" sz="quarter" idx="11"/>
          </p:nvPr>
        </p:nvSpPr>
        <p:spPr/>
        <p:txBody>
          <a:bodyPr/>
          <a:lstStyle>
            <a:lvl1pPr>
              <a:defRPr/>
            </a:lvl1pPr>
          </a:lstStyle>
          <a:p>
            <a:pPr>
              <a:defRPr/>
            </a:pPr>
            <a:fld id="{995F9D2C-F58C-4EDE-898E-99FF1F96B58C}" type="slidenum">
              <a:rPr lang="de-DE"/>
              <a:pPr>
                <a:defRPr/>
              </a:pPr>
              <a:t>‹#›</a:t>
            </a:fld>
            <a:endParaRPr lang="de-DE">
              <a:solidFill>
                <a:schemeClr val="tx1"/>
              </a:solidFill>
            </a:endParaRPr>
          </a:p>
        </p:txBody>
      </p:sp>
    </p:spTree>
    <p:extLst>
      <p:ext uri="{BB962C8B-B14F-4D97-AF65-F5344CB8AC3E}">
        <p14:creationId xmlns:p14="http://schemas.microsoft.com/office/powerpoint/2010/main" val="1597245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6858000"/>
          </a:xfrm>
          <a:prstGeom prst="rect">
            <a:avLst/>
          </a:prstGeom>
          <a:solidFill>
            <a:srgbClr val="004D9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de-DE" altLang="de-DE" sz="2800">
              <a:solidFill>
                <a:srgbClr val="000000"/>
              </a:solidFill>
            </a:endParaRPr>
          </a:p>
        </p:txBody>
      </p:sp>
      <p:pic>
        <p:nvPicPr>
          <p:cNvPr id="5" name="Picture 15" descr="GFZ-LogoNeu_dt_neg_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6186488"/>
            <a:ext cx="82708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HG_LOGO_S_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6383338"/>
            <a:ext cx="9715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228600" y="533400"/>
            <a:ext cx="8610600" cy="1828800"/>
          </a:xfrm>
        </p:spPr>
        <p:txBody>
          <a:bodyPr/>
          <a:lstStyle>
            <a:lvl1pPr>
              <a:defRPr>
                <a:solidFill>
                  <a:schemeClr val="bg1"/>
                </a:solidFill>
              </a:defRPr>
            </a:lvl1pPr>
          </a:lstStyle>
          <a:p>
            <a:r>
              <a:rPr lang="de-DE"/>
              <a:t>Mastertitelformat bearbeiten</a:t>
            </a:r>
          </a:p>
        </p:txBody>
      </p:sp>
      <p:sp>
        <p:nvSpPr>
          <p:cNvPr id="8196" name="Rectangle 4"/>
          <p:cNvSpPr>
            <a:spLocks noGrp="1" noChangeArrowheads="1"/>
          </p:cNvSpPr>
          <p:nvPr>
            <p:ph type="subTitle" idx="1"/>
          </p:nvPr>
        </p:nvSpPr>
        <p:spPr>
          <a:xfrm>
            <a:off x="1371600" y="2438400"/>
            <a:ext cx="6400800" cy="685800"/>
          </a:xfrm>
        </p:spPr>
        <p:txBody>
          <a:bodyPr/>
          <a:lstStyle>
            <a:lvl1pPr marL="0" indent="0" algn="ctr">
              <a:buFontTx/>
              <a:buNone/>
              <a:defRPr/>
            </a:lvl1pPr>
          </a:lstStyle>
          <a:p>
            <a:r>
              <a:rPr lang="de-DE"/>
              <a:t>Master-Untertitelformat bearbeiten</a:t>
            </a:r>
          </a:p>
        </p:txBody>
      </p:sp>
      <p:sp>
        <p:nvSpPr>
          <p:cNvPr id="7" name="Rectangle 5"/>
          <p:cNvSpPr>
            <a:spLocks noGrp="1" noChangeArrowheads="1"/>
          </p:cNvSpPr>
          <p:nvPr>
            <p:ph type="ftr" sz="quarter" idx="10"/>
          </p:nvPr>
        </p:nvSpPr>
        <p:spPr bwMode="auto">
          <a:xfrm>
            <a:off x="3124200" y="64770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de-DE"/>
          </a:p>
        </p:txBody>
      </p:sp>
    </p:spTree>
    <p:extLst>
      <p:ext uri="{BB962C8B-B14F-4D97-AF65-F5344CB8AC3E}">
        <p14:creationId xmlns:p14="http://schemas.microsoft.com/office/powerpoint/2010/main" val="86387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15734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09805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476250"/>
            <a:ext cx="4229100" cy="5329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2325" y="476250"/>
            <a:ext cx="4229100" cy="5329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7855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55846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599170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784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11519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pPr>
              <a:defRPr/>
            </a:pPr>
            <a:endParaRPr lang="de-DE"/>
          </a:p>
        </p:txBody>
      </p:sp>
      <p:sp>
        <p:nvSpPr>
          <p:cNvPr id="5" name="Foliennummernplatzhalter 4"/>
          <p:cNvSpPr>
            <a:spLocks noGrp="1"/>
          </p:cNvSpPr>
          <p:nvPr>
            <p:ph type="sldNum" sz="quarter" idx="11"/>
          </p:nvPr>
        </p:nvSpPr>
        <p:spPr/>
        <p:txBody>
          <a:bodyPr/>
          <a:lstStyle>
            <a:lvl1pPr>
              <a:defRPr/>
            </a:lvl1pPr>
          </a:lstStyle>
          <a:p>
            <a:pPr>
              <a:defRPr/>
            </a:pPr>
            <a:fld id="{A79217B3-A5EB-4250-B946-F247D5F1CED0}" type="slidenum">
              <a:rPr lang="de-DE"/>
              <a:pPr>
                <a:defRPr/>
              </a:pPr>
              <a:t>‹#›</a:t>
            </a:fld>
            <a:endParaRPr lang="de-DE">
              <a:solidFill>
                <a:schemeClr val="tx1"/>
              </a:solidFill>
            </a:endParaRPr>
          </a:p>
        </p:txBody>
      </p:sp>
    </p:spTree>
    <p:extLst>
      <p:ext uri="{BB962C8B-B14F-4D97-AF65-F5344CB8AC3E}">
        <p14:creationId xmlns:p14="http://schemas.microsoft.com/office/powerpoint/2010/main" val="2633408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887845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19516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8775" y="476250"/>
            <a:ext cx="2152650" cy="62372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476250"/>
            <a:ext cx="6305550" cy="623728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656358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00113" y="6021388"/>
            <a:ext cx="7056437" cy="69215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476250"/>
            <a:ext cx="4229100" cy="532923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32325" y="476250"/>
            <a:ext cx="4229100" cy="25876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32325" y="3216275"/>
            <a:ext cx="4229100" cy="258921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20122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pPr>
              <a:defRPr/>
            </a:pPr>
            <a:endParaRPr lang="de-DE"/>
          </a:p>
        </p:txBody>
      </p:sp>
      <p:sp>
        <p:nvSpPr>
          <p:cNvPr id="5" name="Foliennummernplatzhalter 4"/>
          <p:cNvSpPr>
            <a:spLocks noGrp="1"/>
          </p:cNvSpPr>
          <p:nvPr>
            <p:ph type="sldNum" sz="quarter" idx="11"/>
          </p:nvPr>
        </p:nvSpPr>
        <p:spPr/>
        <p:txBody>
          <a:bodyPr/>
          <a:lstStyle>
            <a:lvl1pPr>
              <a:defRPr/>
            </a:lvl1pPr>
          </a:lstStyle>
          <a:p>
            <a:pPr>
              <a:defRPr/>
            </a:pPr>
            <a:fld id="{C74AE572-2BAE-4801-9DE5-2089E35F8A9C}" type="slidenum">
              <a:rPr lang="de-DE"/>
              <a:pPr>
                <a:defRPr/>
              </a:pPr>
              <a:t>‹#›</a:t>
            </a:fld>
            <a:endParaRPr lang="de-DE">
              <a:solidFill>
                <a:schemeClr val="tx1"/>
              </a:solidFill>
            </a:endParaRPr>
          </a:p>
        </p:txBody>
      </p:sp>
    </p:spTree>
    <p:extLst>
      <p:ext uri="{BB962C8B-B14F-4D97-AF65-F5344CB8AC3E}">
        <p14:creationId xmlns:p14="http://schemas.microsoft.com/office/powerpoint/2010/main" val="243078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52400" y="1676400"/>
            <a:ext cx="4343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76400"/>
            <a:ext cx="4343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pPr>
              <a:defRPr/>
            </a:pPr>
            <a:endParaRPr lang="de-DE"/>
          </a:p>
        </p:txBody>
      </p:sp>
      <p:sp>
        <p:nvSpPr>
          <p:cNvPr id="6" name="Foliennummernplatzhalter 5"/>
          <p:cNvSpPr>
            <a:spLocks noGrp="1"/>
          </p:cNvSpPr>
          <p:nvPr>
            <p:ph type="sldNum" sz="quarter" idx="11"/>
          </p:nvPr>
        </p:nvSpPr>
        <p:spPr/>
        <p:txBody>
          <a:bodyPr/>
          <a:lstStyle>
            <a:lvl1pPr>
              <a:defRPr/>
            </a:lvl1pPr>
          </a:lstStyle>
          <a:p>
            <a:pPr>
              <a:defRPr/>
            </a:pPr>
            <a:fld id="{1946C786-6BAA-49C8-8146-2C658032B131}" type="slidenum">
              <a:rPr lang="de-DE"/>
              <a:pPr>
                <a:defRPr/>
              </a:pPr>
              <a:t>‹#›</a:t>
            </a:fld>
            <a:endParaRPr lang="de-DE">
              <a:solidFill>
                <a:schemeClr val="tx1"/>
              </a:solidFill>
            </a:endParaRPr>
          </a:p>
        </p:txBody>
      </p:sp>
    </p:spTree>
    <p:extLst>
      <p:ext uri="{BB962C8B-B14F-4D97-AF65-F5344CB8AC3E}">
        <p14:creationId xmlns:p14="http://schemas.microsoft.com/office/powerpoint/2010/main" val="182333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pPr>
              <a:defRPr/>
            </a:pPr>
            <a:endParaRPr lang="de-DE"/>
          </a:p>
        </p:txBody>
      </p:sp>
      <p:sp>
        <p:nvSpPr>
          <p:cNvPr id="8" name="Foliennummernplatzhalter 7"/>
          <p:cNvSpPr>
            <a:spLocks noGrp="1"/>
          </p:cNvSpPr>
          <p:nvPr>
            <p:ph type="sldNum" sz="quarter" idx="11"/>
          </p:nvPr>
        </p:nvSpPr>
        <p:spPr/>
        <p:txBody>
          <a:bodyPr/>
          <a:lstStyle>
            <a:lvl1pPr>
              <a:defRPr/>
            </a:lvl1pPr>
          </a:lstStyle>
          <a:p>
            <a:pPr>
              <a:defRPr/>
            </a:pPr>
            <a:fld id="{5385A034-EFA4-41EF-8AB4-0E2E56F8FFD0}" type="slidenum">
              <a:rPr lang="de-DE"/>
              <a:pPr>
                <a:defRPr/>
              </a:pPr>
              <a:t>‹#›</a:t>
            </a:fld>
            <a:endParaRPr lang="de-DE">
              <a:solidFill>
                <a:schemeClr val="tx1"/>
              </a:solidFill>
            </a:endParaRPr>
          </a:p>
        </p:txBody>
      </p:sp>
    </p:spTree>
    <p:extLst>
      <p:ext uri="{BB962C8B-B14F-4D97-AF65-F5344CB8AC3E}">
        <p14:creationId xmlns:p14="http://schemas.microsoft.com/office/powerpoint/2010/main" val="3402713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pPr>
              <a:defRPr/>
            </a:pPr>
            <a:endParaRPr lang="de-DE"/>
          </a:p>
        </p:txBody>
      </p:sp>
      <p:sp>
        <p:nvSpPr>
          <p:cNvPr id="4" name="Foliennummernplatzhalter 3"/>
          <p:cNvSpPr>
            <a:spLocks noGrp="1"/>
          </p:cNvSpPr>
          <p:nvPr>
            <p:ph type="sldNum" sz="quarter" idx="11"/>
          </p:nvPr>
        </p:nvSpPr>
        <p:spPr/>
        <p:txBody>
          <a:bodyPr/>
          <a:lstStyle>
            <a:lvl1pPr>
              <a:defRPr/>
            </a:lvl1pPr>
          </a:lstStyle>
          <a:p>
            <a:pPr>
              <a:defRPr/>
            </a:pPr>
            <a:fld id="{FC5E07BA-B8A8-46FF-8F43-60401BF63CF7}" type="slidenum">
              <a:rPr lang="de-DE"/>
              <a:pPr>
                <a:defRPr/>
              </a:pPr>
              <a:t>‹#›</a:t>
            </a:fld>
            <a:endParaRPr lang="de-DE">
              <a:solidFill>
                <a:schemeClr val="tx1"/>
              </a:solidFill>
            </a:endParaRPr>
          </a:p>
        </p:txBody>
      </p:sp>
    </p:spTree>
    <p:extLst>
      <p:ext uri="{BB962C8B-B14F-4D97-AF65-F5344CB8AC3E}">
        <p14:creationId xmlns:p14="http://schemas.microsoft.com/office/powerpoint/2010/main" val="2441135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pPr>
              <a:defRPr/>
            </a:pPr>
            <a:endParaRPr lang="de-DE"/>
          </a:p>
        </p:txBody>
      </p:sp>
      <p:sp>
        <p:nvSpPr>
          <p:cNvPr id="3" name="Foliennummernplatzhalter 2"/>
          <p:cNvSpPr>
            <a:spLocks noGrp="1"/>
          </p:cNvSpPr>
          <p:nvPr>
            <p:ph type="sldNum" sz="quarter" idx="11"/>
          </p:nvPr>
        </p:nvSpPr>
        <p:spPr/>
        <p:txBody>
          <a:bodyPr/>
          <a:lstStyle>
            <a:lvl1pPr>
              <a:defRPr/>
            </a:lvl1pPr>
          </a:lstStyle>
          <a:p>
            <a:pPr>
              <a:defRPr/>
            </a:pPr>
            <a:fld id="{2A8EBE88-AB44-4C3E-95DD-7D2BAD6FF254}" type="slidenum">
              <a:rPr lang="de-DE"/>
              <a:pPr>
                <a:defRPr/>
              </a:pPr>
              <a:t>‹#›</a:t>
            </a:fld>
            <a:endParaRPr lang="de-DE">
              <a:solidFill>
                <a:schemeClr val="tx1"/>
              </a:solidFill>
            </a:endParaRPr>
          </a:p>
        </p:txBody>
      </p:sp>
    </p:spTree>
    <p:extLst>
      <p:ext uri="{BB962C8B-B14F-4D97-AF65-F5344CB8AC3E}">
        <p14:creationId xmlns:p14="http://schemas.microsoft.com/office/powerpoint/2010/main" val="2267928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pPr>
              <a:defRPr/>
            </a:pPr>
            <a:endParaRPr lang="de-DE"/>
          </a:p>
        </p:txBody>
      </p:sp>
      <p:sp>
        <p:nvSpPr>
          <p:cNvPr id="6" name="Foliennummernplatzhalter 5"/>
          <p:cNvSpPr>
            <a:spLocks noGrp="1"/>
          </p:cNvSpPr>
          <p:nvPr>
            <p:ph type="sldNum" sz="quarter" idx="11"/>
          </p:nvPr>
        </p:nvSpPr>
        <p:spPr/>
        <p:txBody>
          <a:bodyPr/>
          <a:lstStyle>
            <a:lvl1pPr>
              <a:defRPr/>
            </a:lvl1pPr>
          </a:lstStyle>
          <a:p>
            <a:pPr>
              <a:defRPr/>
            </a:pPr>
            <a:fld id="{79C083FD-2876-43F3-9776-499C1AC88F39}" type="slidenum">
              <a:rPr lang="de-DE"/>
              <a:pPr>
                <a:defRPr/>
              </a:pPr>
              <a:t>‹#›</a:t>
            </a:fld>
            <a:endParaRPr lang="de-DE">
              <a:solidFill>
                <a:schemeClr val="tx1"/>
              </a:solidFill>
            </a:endParaRPr>
          </a:p>
        </p:txBody>
      </p:sp>
    </p:spTree>
    <p:extLst>
      <p:ext uri="{BB962C8B-B14F-4D97-AF65-F5344CB8AC3E}">
        <p14:creationId xmlns:p14="http://schemas.microsoft.com/office/powerpoint/2010/main" val="56963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pPr>
              <a:defRPr/>
            </a:pPr>
            <a:endParaRPr lang="de-DE"/>
          </a:p>
        </p:txBody>
      </p:sp>
      <p:sp>
        <p:nvSpPr>
          <p:cNvPr id="6" name="Foliennummernplatzhalter 5"/>
          <p:cNvSpPr>
            <a:spLocks noGrp="1"/>
          </p:cNvSpPr>
          <p:nvPr>
            <p:ph type="sldNum" sz="quarter" idx="11"/>
          </p:nvPr>
        </p:nvSpPr>
        <p:spPr/>
        <p:txBody>
          <a:bodyPr/>
          <a:lstStyle>
            <a:lvl1pPr>
              <a:defRPr/>
            </a:lvl1pPr>
          </a:lstStyle>
          <a:p>
            <a:pPr>
              <a:defRPr/>
            </a:pPr>
            <a:fld id="{352F7EB3-4FED-4999-B9B7-97C192E06695}" type="slidenum">
              <a:rPr lang="de-DE"/>
              <a:pPr>
                <a:defRPr/>
              </a:pPr>
              <a:t>‹#›</a:t>
            </a:fld>
            <a:endParaRPr lang="de-DE">
              <a:solidFill>
                <a:schemeClr val="tx1"/>
              </a:solidFill>
            </a:endParaRPr>
          </a:p>
        </p:txBody>
      </p:sp>
    </p:spTree>
    <p:extLst>
      <p:ext uri="{BB962C8B-B14F-4D97-AF65-F5344CB8AC3E}">
        <p14:creationId xmlns:p14="http://schemas.microsoft.com/office/powerpoint/2010/main" val="100500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304800"/>
            <a:ext cx="883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smtClean="0"/>
              <a:t>Mastertitelformat bearbeiten</a:t>
            </a:r>
          </a:p>
        </p:txBody>
      </p:sp>
      <p:sp>
        <p:nvSpPr>
          <p:cNvPr id="1027" name="Rectangle 3"/>
          <p:cNvSpPr>
            <a:spLocks noGrp="1" noChangeArrowheads="1"/>
          </p:cNvSpPr>
          <p:nvPr>
            <p:ph type="body" idx="1"/>
          </p:nvPr>
        </p:nvSpPr>
        <p:spPr bwMode="auto">
          <a:xfrm>
            <a:off x="152400" y="1676400"/>
            <a:ext cx="8839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Mastertextformat bearbeiten</a:t>
            </a:r>
          </a:p>
          <a:p>
            <a:pPr lvl="1"/>
            <a:r>
              <a:rPr lang="en-US" altLang="de-DE" smtClean="0"/>
              <a:t>Zweite Ebene</a:t>
            </a:r>
          </a:p>
          <a:p>
            <a:pPr lvl="2"/>
            <a:r>
              <a:rPr lang="en-US" altLang="de-DE" smtClean="0"/>
              <a:t>Dritte Ebene</a:t>
            </a:r>
          </a:p>
          <a:p>
            <a:pPr lvl="3"/>
            <a:r>
              <a:rPr lang="en-US" altLang="de-DE" smtClean="0"/>
              <a:t>Vierte Ebene</a:t>
            </a:r>
          </a:p>
          <a:p>
            <a:pPr lvl="4"/>
            <a:r>
              <a:rPr lang="en-US" altLang="de-DE" smtClean="0"/>
              <a:t>Fünfte Ebene</a:t>
            </a:r>
          </a:p>
        </p:txBody>
      </p:sp>
      <p:sp>
        <p:nvSpPr>
          <p:cNvPr id="1029" name="Rectangle 5"/>
          <p:cNvSpPr>
            <a:spLocks noGrp="1" noChangeArrowheads="1"/>
          </p:cNvSpPr>
          <p:nvPr>
            <p:ph type="ftr" sz="quarter" idx="3"/>
          </p:nvPr>
        </p:nvSpPr>
        <p:spPr bwMode="auto">
          <a:xfrm>
            <a:off x="1371600" y="6516688"/>
            <a:ext cx="5410200" cy="341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ＭＳ Ｐゴシック" pitchFamily="34" charset="-128"/>
              </a:defRPr>
            </a:lvl1pPr>
          </a:lstStyle>
          <a:p>
            <a:pPr>
              <a:defRPr/>
            </a:pPr>
            <a:endParaRPr lang="de-DE"/>
          </a:p>
        </p:txBody>
      </p:sp>
      <p:sp>
        <p:nvSpPr>
          <p:cNvPr id="1030" name="Rectangle 6"/>
          <p:cNvSpPr>
            <a:spLocks noGrp="1" noChangeArrowheads="1"/>
          </p:cNvSpPr>
          <p:nvPr>
            <p:ph type="sldNum" sz="quarter" idx="4"/>
          </p:nvPr>
        </p:nvSpPr>
        <p:spPr bwMode="auto">
          <a:xfrm>
            <a:off x="6934200" y="6516688"/>
            <a:ext cx="838200" cy="341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chemeClr val="bg2"/>
                </a:solidFill>
                <a:latin typeface="+mn-lt"/>
                <a:ea typeface="ＭＳ Ｐゴシック" pitchFamily="34" charset="-128"/>
              </a:defRPr>
            </a:lvl1pPr>
          </a:lstStyle>
          <a:p>
            <a:pPr>
              <a:defRPr/>
            </a:pPr>
            <a:fld id="{1FAAB768-A328-446C-A2F5-93B814356531}" type="slidenum">
              <a:rPr lang="de-DE"/>
              <a:pPr>
                <a:defRPr/>
              </a:pPr>
              <a:t>‹#›</a:t>
            </a:fld>
            <a:endParaRPr lang="de-DE"/>
          </a:p>
        </p:txBody>
      </p:sp>
      <p:sp>
        <p:nvSpPr>
          <p:cNvPr id="2" name="Line 12"/>
          <p:cNvSpPr>
            <a:spLocks noChangeShapeType="1"/>
          </p:cNvSpPr>
          <p:nvPr userDrawn="1"/>
        </p:nvSpPr>
        <p:spPr bwMode="auto">
          <a:xfrm>
            <a:off x="0" y="6019800"/>
            <a:ext cx="9144000" cy="0"/>
          </a:xfrm>
          <a:prstGeom prst="line">
            <a:avLst/>
          </a:prstGeom>
          <a:noFill/>
          <a:ln w="6350">
            <a:solidFill>
              <a:srgbClr val="004D95"/>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pic>
        <p:nvPicPr>
          <p:cNvPr id="1031" name="Picture 25" descr="HG_LOGO_Pos_CMYK_e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12113" y="6426200"/>
            <a:ext cx="9715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6" descr="GFZ-LogoNeu_eng_4c"/>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200" y="6180138"/>
            <a:ext cx="82708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rtl="0" eaLnBrk="0" fontAlgn="base" hangingPunct="0">
        <a:spcBef>
          <a:spcPct val="0"/>
        </a:spcBef>
        <a:spcAft>
          <a:spcPct val="0"/>
        </a:spcAft>
        <a:defRPr sz="3200">
          <a:solidFill>
            <a:srgbClr val="004D95"/>
          </a:solidFill>
          <a:latin typeface="+mj-lt"/>
          <a:ea typeface="+mj-ea"/>
          <a:cs typeface="+mj-cs"/>
        </a:defRPr>
      </a:lvl1pPr>
      <a:lvl2pPr algn="ctr" rtl="0" eaLnBrk="0" fontAlgn="base" hangingPunct="0">
        <a:spcBef>
          <a:spcPct val="0"/>
        </a:spcBef>
        <a:spcAft>
          <a:spcPct val="0"/>
        </a:spcAft>
        <a:defRPr sz="3200">
          <a:solidFill>
            <a:srgbClr val="004D95"/>
          </a:solidFill>
          <a:latin typeface="Verdana" pitchFamily="34" charset="0"/>
          <a:ea typeface="ＭＳ Ｐゴシック" pitchFamily="34" charset="-128"/>
        </a:defRPr>
      </a:lvl2pPr>
      <a:lvl3pPr algn="ctr" rtl="0" eaLnBrk="0" fontAlgn="base" hangingPunct="0">
        <a:spcBef>
          <a:spcPct val="0"/>
        </a:spcBef>
        <a:spcAft>
          <a:spcPct val="0"/>
        </a:spcAft>
        <a:defRPr sz="3200">
          <a:solidFill>
            <a:srgbClr val="004D95"/>
          </a:solidFill>
          <a:latin typeface="Verdana" pitchFamily="34" charset="0"/>
          <a:ea typeface="ＭＳ Ｐゴシック" pitchFamily="34" charset="-128"/>
        </a:defRPr>
      </a:lvl3pPr>
      <a:lvl4pPr algn="ctr" rtl="0" eaLnBrk="0" fontAlgn="base" hangingPunct="0">
        <a:spcBef>
          <a:spcPct val="0"/>
        </a:spcBef>
        <a:spcAft>
          <a:spcPct val="0"/>
        </a:spcAft>
        <a:defRPr sz="3200">
          <a:solidFill>
            <a:srgbClr val="004D95"/>
          </a:solidFill>
          <a:latin typeface="Verdana" pitchFamily="34" charset="0"/>
          <a:ea typeface="ＭＳ Ｐゴシック" pitchFamily="34" charset="-128"/>
        </a:defRPr>
      </a:lvl4pPr>
      <a:lvl5pPr algn="ctr" rtl="0" eaLnBrk="0" fontAlgn="base" hangingPunct="0">
        <a:spcBef>
          <a:spcPct val="0"/>
        </a:spcBef>
        <a:spcAft>
          <a:spcPct val="0"/>
        </a:spcAft>
        <a:defRPr sz="3200">
          <a:solidFill>
            <a:srgbClr val="004D95"/>
          </a:solidFill>
          <a:latin typeface="Verdana" pitchFamily="34" charset="0"/>
          <a:ea typeface="ＭＳ Ｐゴシック" pitchFamily="34" charset="-128"/>
        </a:defRPr>
      </a:lvl5pPr>
      <a:lvl6pPr marL="457200" algn="ctr" rtl="0" fontAlgn="base">
        <a:spcBef>
          <a:spcPct val="0"/>
        </a:spcBef>
        <a:spcAft>
          <a:spcPct val="0"/>
        </a:spcAft>
        <a:defRPr sz="3200">
          <a:solidFill>
            <a:srgbClr val="004D95"/>
          </a:solidFill>
          <a:latin typeface="Verdana" pitchFamily="34" charset="0"/>
          <a:ea typeface="ＭＳ Ｐゴシック" pitchFamily="34" charset="-128"/>
        </a:defRPr>
      </a:lvl6pPr>
      <a:lvl7pPr marL="914400" algn="ctr" rtl="0" fontAlgn="base">
        <a:spcBef>
          <a:spcPct val="0"/>
        </a:spcBef>
        <a:spcAft>
          <a:spcPct val="0"/>
        </a:spcAft>
        <a:defRPr sz="3200">
          <a:solidFill>
            <a:srgbClr val="004D95"/>
          </a:solidFill>
          <a:latin typeface="Verdana" pitchFamily="34" charset="0"/>
          <a:ea typeface="ＭＳ Ｐゴシック" pitchFamily="34" charset="-128"/>
        </a:defRPr>
      </a:lvl7pPr>
      <a:lvl8pPr marL="1371600" algn="ctr" rtl="0" fontAlgn="base">
        <a:spcBef>
          <a:spcPct val="0"/>
        </a:spcBef>
        <a:spcAft>
          <a:spcPct val="0"/>
        </a:spcAft>
        <a:defRPr sz="3200">
          <a:solidFill>
            <a:srgbClr val="004D95"/>
          </a:solidFill>
          <a:latin typeface="Verdana" pitchFamily="34" charset="0"/>
          <a:ea typeface="ＭＳ Ｐゴシック" pitchFamily="34" charset="-128"/>
        </a:defRPr>
      </a:lvl8pPr>
      <a:lvl9pPr marL="1828800" algn="ctr" rtl="0" fontAlgn="base">
        <a:spcBef>
          <a:spcPct val="0"/>
        </a:spcBef>
        <a:spcAft>
          <a:spcPct val="0"/>
        </a:spcAft>
        <a:defRPr sz="3200">
          <a:solidFill>
            <a:srgbClr val="004D95"/>
          </a:solidFill>
          <a:latin typeface="Verdana"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rgbClr val="004D95"/>
          </a:solidFill>
          <a:latin typeface="+mn-lt"/>
          <a:ea typeface="+mn-ea"/>
        </a:defRPr>
      </a:lvl2pPr>
      <a:lvl3pPr marL="1143000" indent="-228600" algn="l" rtl="0" eaLnBrk="0" fontAlgn="base" hangingPunct="0">
        <a:spcBef>
          <a:spcPct val="20000"/>
        </a:spcBef>
        <a:spcAft>
          <a:spcPct val="0"/>
        </a:spcAft>
        <a:buChar char="•"/>
        <a:defRPr sz="1400">
          <a:solidFill>
            <a:schemeClr val="tx1"/>
          </a:solidFill>
          <a:latin typeface="+mn-lt"/>
          <a:ea typeface="+mn-ea"/>
        </a:defRPr>
      </a:lvl3pPr>
      <a:lvl4pPr marL="1600200" indent="-228600" algn="l" rtl="0" eaLnBrk="0" fontAlgn="base" hangingPunct="0">
        <a:spcBef>
          <a:spcPct val="20000"/>
        </a:spcBef>
        <a:spcAft>
          <a:spcPct val="0"/>
        </a:spcAft>
        <a:buChar char="–"/>
        <a:defRPr sz="1200">
          <a:solidFill>
            <a:schemeClr val="tx1"/>
          </a:solidFill>
          <a:latin typeface="+mn-lt"/>
          <a:ea typeface="+mn-ea"/>
        </a:defRPr>
      </a:lvl4pPr>
      <a:lvl5pPr marL="2057400" indent="-228600" algn="l" rtl="0" eaLnBrk="0" fontAlgn="base" hangingPunct="0">
        <a:spcBef>
          <a:spcPct val="20000"/>
        </a:spcBef>
        <a:spcAft>
          <a:spcPct val="0"/>
        </a:spcAft>
        <a:buChar char="»"/>
        <a:defRPr sz="1000">
          <a:solidFill>
            <a:schemeClr val="bg2"/>
          </a:solidFill>
          <a:latin typeface="+mn-lt"/>
          <a:ea typeface="+mn-ea"/>
        </a:defRPr>
      </a:lvl5pPr>
      <a:lvl6pPr marL="2514600" indent="-228600" algn="l" rtl="0" fontAlgn="base">
        <a:spcBef>
          <a:spcPct val="20000"/>
        </a:spcBef>
        <a:spcAft>
          <a:spcPct val="0"/>
        </a:spcAft>
        <a:buChar char="»"/>
        <a:defRPr sz="1000">
          <a:solidFill>
            <a:schemeClr val="bg2"/>
          </a:solidFill>
          <a:latin typeface="+mn-lt"/>
          <a:ea typeface="+mn-ea"/>
        </a:defRPr>
      </a:lvl6pPr>
      <a:lvl7pPr marL="2971800" indent="-228600" algn="l" rtl="0" fontAlgn="base">
        <a:spcBef>
          <a:spcPct val="20000"/>
        </a:spcBef>
        <a:spcAft>
          <a:spcPct val="0"/>
        </a:spcAft>
        <a:buChar char="»"/>
        <a:defRPr sz="1000">
          <a:solidFill>
            <a:schemeClr val="bg2"/>
          </a:solidFill>
          <a:latin typeface="+mn-lt"/>
          <a:ea typeface="+mn-ea"/>
        </a:defRPr>
      </a:lvl7pPr>
      <a:lvl8pPr marL="3429000" indent="-228600" algn="l" rtl="0" fontAlgn="base">
        <a:spcBef>
          <a:spcPct val="20000"/>
        </a:spcBef>
        <a:spcAft>
          <a:spcPct val="0"/>
        </a:spcAft>
        <a:buChar char="»"/>
        <a:defRPr sz="1000">
          <a:solidFill>
            <a:schemeClr val="bg2"/>
          </a:solidFill>
          <a:latin typeface="+mn-lt"/>
          <a:ea typeface="+mn-ea"/>
        </a:defRPr>
      </a:lvl8pPr>
      <a:lvl9pPr marL="3886200" indent="-228600" algn="l" rtl="0" fontAlgn="base">
        <a:spcBef>
          <a:spcPct val="20000"/>
        </a:spcBef>
        <a:spcAft>
          <a:spcPct val="0"/>
        </a:spcAft>
        <a:buChar char="»"/>
        <a:defRPr sz="1000">
          <a:solidFill>
            <a:schemeClr val="bg2"/>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00113" y="6021388"/>
            <a:ext cx="70564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Mastertitelformat bearbeiten</a:t>
            </a:r>
          </a:p>
        </p:txBody>
      </p:sp>
      <p:sp>
        <p:nvSpPr>
          <p:cNvPr id="3075" name="Rectangle 3"/>
          <p:cNvSpPr>
            <a:spLocks noGrp="1" noChangeArrowheads="1"/>
          </p:cNvSpPr>
          <p:nvPr>
            <p:ph type="body" idx="1"/>
          </p:nvPr>
        </p:nvSpPr>
        <p:spPr bwMode="auto">
          <a:xfrm>
            <a:off x="250825" y="476250"/>
            <a:ext cx="861060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076" name="Line 12"/>
          <p:cNvSpPr>
            <a:spLocks noChangeShapeType="1"/>
          </p:cNvSpPr>
          <p:nvPr/>
        </p:nvSpPr>
        <p:spPr bwMode="auto">
          <a:xfrm>
            <a:off x="0" y="6019800"/>
            <a:ext cx="9144000" cy="0"/>
          </a:xfrm>
          <a:prstGeom prst="line">
            <a:avLst/>
          </a:prstGeom>
          <a:noFill/>
          <a:ln w="6350">
            <a:solidFill>
              <a:srgbClr val="004D95"/>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pic>
        <p:nvPicPr>
          <p:cNvPr id="3077" name="Picture 21" descr="GFZ-LogoNeu_dt_4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313" y="6172200"/>
            <a:ext cx="8270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2" descr="HG_LOGO_Pos_CMY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51800" y="6407150"/>
            <a:ext cx="941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7"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xStyles>
    <p:titleStyle>
      <a:lvl1pPr algn="ctr" rtl="0" eaLnBrk="0" fontAlgn="base" hangingPunct="0">
        <a:spcBef>
          <a:spcPct val="0"/>
        </a:spcBef>
        <a:spcAft>
          <a:spcPct val="0"/>
        </a:spcAft>
        <a:defRPr sz="2400">
          <a:solidFill>
            <a:srgbClr val="004D95"/>
          </a:solidFill>
          <a:latin typeface="+mj-lt"/>
          <a:ea typeface="+mj-ea"/>
          <a:cs typeface="+mj-cs"/>
        </a:defRPr>
      </a:lvl1pPr>
      <a:lvl2pPr algn="ctr" rtl="0" eaLnBrk="0" fontAlgn="base" hangingPunct="0">
        <a:spcBef>
          <a:spcPct val="0"/>
        </a:spcBef>
        <a:spcAft>
          <a:spcPct val="0"/>
        </a:spcAft>
        <a:defRPr sz="2400">
          <a:solidFill>
            <a:srgbClr val="004D95"/>
          </a:solidFill>
          <a:latin typeface="Verdana" pitchFamily="34" charset="0"/>
          <a:ea typeface="ＭＳ Ｐゴシック" pitchFamily="34" charset="-128"/>
        </a:defRPr>
      </a:lvl2pPr>
      <a:lvl3pPr algn="ctr" rtl="0" eaLnBrk="0" fontAlgn="base" hangingPunct="0">
        <a:spcBef>
          <a:spcPct val="0"/>
        </a:spcBef>
        <a:spcAft>
          <a:spcPct val="0"/>
        </a:spcAft>
        <a:defRPr sz="2400">
          <a:solidFill>
            <a:srgbClr val="004D95"/>
          </a:solidFill>
          <a:latin typeface="Verdana" pitchFamily="34" charset="0"/>
          <a:ea typeface="ＭＳ Ｐゴシック" pitchFamily="34" charset="-128"/>
        </a:defRPr>
      </a:lvl3pPr>
      <a:lvl4pPr algn="ctr" rtl="0" eaLnBrk="0" fontAlgn="base" hangingPunct="0">
        <a:spcBef>
          <a:spcPct val="0"/>
        </a:spcBef>
        <a:spcAft>
          <a:spcPct val="0"/>
        </a:spcAft>
        <a:defRPr sz="2400">
          <a:solidFill>
            <a:srgbClr val="004D95"/>
          </a:solidFill>
          <a:latin typeface="Verdana" pitchFamily="34" charset="0"/>
          <a:ea typeface="ＭＳ Ｐゴシック" pitchFamily="34" charset="-128"/>
        </a:defRPr>
      </a:lvl4pPr>
      <a:lvl5pPr algn="ctr" rtl="0" eaLnBrk="0" fontAlgn="base" hangingPunct="0">
        <a:spcBef>
          <a:spcPct val="0"/>
        </a:spcBef>
        <a:spcAft>
          <a:spcPct val="0"/>
        </a:spcAft>
        <a:defRPr sz="2400">
          <a:solidFill>
            <a:srgbClr val="004D95"/>
          </a:solidFill>
          <a:latin typeface="Verdana" pitchFamily="34" charset="0"/>
          <a:ea typeface="ＭＳ Ｐゴシック" pitchFamily="34" charset="-128"/>
        </a:defRPr>
      </a:lvl5pPr>
      <a:lvl6pPr marL="457200" algn="ctr" rtl="0" fontAlgn="base">
        <a:spcBef>
          <a:spcPct val="0"/>
        </a:spcBef>
        <a:spcAft>
          <a:spcPct val="0"/>
        </a:spcAft>
        <a:defRPr sz="2400">
          <a:solidFill>
            <a:srgbClr val="004D95"/>
          </a:solidFill>
          <a:latin typeface="Verdana" pitchFamily="34" charset="0"/>
          <a:ea typeface="ＭＳ Ｐゴシック" pitchFamily="34" charset="-128"/>
        </a:defRPr>
      </a:lvl6pPr>
      <a:lvl7pPr marL="914400" algn="ctr" rtl="0" fontAlgn="base">
        <a:spcBef>
          <a:spcPct val="0"/>
        </a:spcBef>
        <a:spcAft>
          <a:spcPct val="0"/>
        </a:spcAft>
        <a:defRPr sz="2400">
          <a:solidFill>
            <a:srgbClr val="004D95"/>
          </a:solidFill>
          <a:latin typeface="Verdana" pitchFamily="34" charset="0"/>
          <a:ea typeface="ＭＳ Ｐゴシック" pitchFamily="34" charset="-128"/>
        </a:defRPr>
      </a:lvl7pPr>
      <a:lvl8pPr marL="1371600" algn="ctr" rtl="0" fontAlgn="base">
        <a:spcBef>
          <a:spcPct val="0"/>
        </a:spcBef>
        <a:spcAft>
          <a:spcPct val="0"/>
        </a:spcAft>
        <a:defRPr sz="2400">
          <a:solidFill>
            <a:srgbClr val="004D95"/>
          </a:solidFill>
          <a:latin typeface="Verdana" pitchFamily="34" charset="0"/>
          <a:ea typeface="ＭＳ Ｐゴシック" pitchFamily="34" charset="-128"/>
        </a:defRPr>
      </a:lvl8pPr>
      <a:lvl9pPr marL="1828800" algn="ctr" rtl="0" fontAlgn="base">
        <a:spcBef>
          <a:spcPct val="0"/>
        </a:spcBef>
        <a:spcAft>
          <a:spcPct val="0"/>
        </a:spcAft>
        <a:defRPr sz="2400">
          <a:solidFill>
            <a:srgbClr val="004D95"/>
          </a:solidFill>
          <a:latin typeface="Verdana"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rgbClr val="004D95"/>
          </a:solidFill>
          <a:latin typeface="+mn-lt"/>
          <a:ea typeface="+mn-ea"/>
        </a:defRPr>
      </a:lvl2pPr>
      <a:lvl3pPr marL="1143000" indent="-228600" algn="l" rtl="0" eaLnBrk="0" fontAlgn="base" hangingPunct="0">
        <a:spcBef>
          <a:spcPct val="20000"/>
        </a:spcBef>
        <a:spcAft>
          <a:spcPct val="0"/>
        </a:spcAft>
        <a:buChar char="•"/>
        <a:defRPr sz="1400">
          <a:solidFill>
            <a:schemeClr val="tx1"/>
          </a:solidFill>
          <a:latin typeface="+mn-lt"/>
          <a:ea typeface="+mn-ea"/>
        </a:defRPr>
      </a:lvl3pPr>
      <a:lvl4pPr marL="1600200" indent="-228600" algn="l" rtl="0" eaLnBrk="0" fontAlgn="base" hangingPunct="0">
        <a:spcBef>
          <a:spcPct val="20000"/>
        </a:spcBef>
        <a:spcAft>
          <a:spcPct val="0"/>
        </a:spcAft>
        <a:buChar char="–"/>
        <a:defRPr sz="1200">
          <a:solidFill>
            <a:schemeClr val="tx1"/>
          </a:solidFill>
          <a:latin typeface="+mn-lt"/>
          <a:ea typeface="+mn-ea"/>
        </a:defRPr>
      </a:lvl4pPr>
      <a:lvl5pPr marL="2057400" indent="-228600" algn="l" rtl="0" eaLnBrk="0" fontAlgn="base" hangingPunct="0">
        <a:spcBef>
          <a:spcPct val="20000"/>
        </a:spcBef>
        <a:spcAft>
          <a:spcPct val="0"/>
        </a:spcAft>
        <a:buChar char="»"/>
        <a:defRPr sz="1000">
          <a:solidFill>
            <a:schemeClr val="bg2"/>
          </a:solidFill>
          <a:latin typeface="+mn-lt"/>
          <a:ea typeface="+mn-ea"/>
        </a:defRPr>
      </a:lvl5pPr>
      <a:lvl6pPr marL="2514600" indent="-228600" algn="l" rtl="0" fontAlgn="base">
        <a:spcBef>
          <a:spcPct val="20000"/>
        </a:spcBef>
        <a:spcAft>
          <a:spcPct val="0"/>
        </a:spcAft>
        <a:buChar char="»"/>
        <a:defRPr sz="1000">
          <a:solidFill>
            <a:schemeClr val="bg2"/>
          </a:solidFill>
          <a:latin typeface="+mn-lt"/>
          <a:ea typeface="+mn-ea"/>
        </a:defRPr>
      </a:lvl6pPr>
      <a:lvl7pPr marL="2971800" indent="-228600" algn="l" rtl="0" fontAlgn="base">
        <a:spcBef>
          <a:spcPct val="20000"/>
        </a:spcBef>
        <a:spcAft>
          <a:spcPct val="0"/>
        </a:spcAft>
        <a:buChar char="»"/>
        <a:defRPr sz="1000">
          <a:solidFill>
            <a:schemeClr val="bg2"/>
          </a:solidFill>
          <a:latin typeface="+mn-lt"/>
          <a:ea typeface="+mn-ea"/>
        </a:defRPr>
      </a:lvl7pPr>
      <a:lvl8pPr marL="3429000" indent="-228600" algn="l" rtl="0" fontAlgn="base">
        <a:spcBef>
          <a:spcPct val="20000"/>
        </a:spcBef>
        <a:spcAft>
          <a:spcPct val="0"/>
        </a:spcAft>
        <a:buChar char="»"/>
        <a:defRPr sz="1000">
          <a:solidFill>
            <a:schemeClr val="bg2"/>
          </a:solidFill>
          <a:latin typeface="+mn-lt"/>
          <a:ea typeface="+mn-ea"/>
        </a:defRPr>
      </a:lvl8pPr>
      <a:lvl9pPr marL="3886200" indent="-228600" algn="l" rtl="0" fontAlgn="base">
        <a:spcBef>
          <a:spcPct val="20000"/>
        </a:spcBef>
        <a:spcAft>
          <a:spcPct val="0"/>
        </a:spcAft>
        <a:buChar char="»"/>
        <a:defRPr sz="1000">
          <a:solidFill>
            <a:schemeClr val="bg2"/>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611560" y="3338409"/>
            <a:ext cx="781236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tabLst>
                <a:tab pos="3095625" algn="ctr"/>
              </a:tabLst>
              <a:defRPr sz="2400">
                <a:solidFill>
                  <a:schemeClr val="tx1"/>
                </a:solidFill>
                <a:latin typeface="Arial" charset="0"/>
                <a:ea typeface="ＭＳ Ｐゴシック" pitchFamily="34" charset="-128"/>
              </a:defRPr>
            </a:lvl1pPr>
            <a:lvl2pPr marL="742950" indent="-285750" eaLnBrk="0" hangingPunct="0">
              <a:tabLst>
                <a:tab pos="3095625" algn="ctr"/>
              </a:tabLst>
              <a:defRPr sz="2400">
                <a:solidFill>
                  <a:schemeClr val="tx1"/>
                </a:solidFill>
                <a:latin typeface="Arial" charset="0"/>
                <a:ea typeface="ＭＳ Ｐゴシック" pitchFamily="34" charset="-128"/>
              </a:defRPr>
            </a:lvl2pPr>
            <a:lvl3pPr marL="1143000" indent="-228600" eaLnBrk="0" hangingPunct="0">
              <a:tabLst>
                <a:tab pos="3095625" algn="ctr"/>
              </a:tabLst>
              <a:defRPr sz="2400">
                <a:solidFill>
                  <a:schemeClr val="tx1"/>
                </a:solidFill>
                <a:latin typeface="Arial" charset="0"/>
                <a:ea typeface="ＭＳ Ｐゴシック" pitchFamily="34" charset="-128"/>
              </a:defRPr>
            </a:lvl3pPr>
            <a:lvl4pPr marL="1600200" indent="-228600" eaLnBrk="0" hangingPunct="0">
              <a:tabLst>
                <a:tab pos="3095625" algn="ctr"/>
              </a:tabLst>
              <a:defRPr sz="2400">
                <a:solidFill>
                  <a:schemeClr val="tx1"/>
                </a:solidFill>
                <a:latin typeface="Arial" charset="0"/>
                <a:ea typeface="ＭＳ Ｐゴシック" pitchFamily="34" charset="-128"/>
              </a:defRPr>
            </a:lvl4pPr>
            <a:lvl5pPr marL="2057400" indent="-228600" eaLnBrk="0" hangingPunct="0">
              <a:tabLst>
                <a:tab pos="3095625" algn="ctr"/>
              </a:tabLst>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3095625" algn="ctr"/>
              </a:tabLs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3095625" algn="ctr"/>
              </a:tabLs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3095625" algn="ctr"/>
              </a:tabLs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3095625" algn="ctr"/>
              </a:tabLst>
              <a:defRPr sz="2400">
                <a:solidFill>
                  <a:schemeClr val="tx1"/>
                </a:solidFill>
                <a:latin typeface="Arial" charset="0"/>
                <a:ea typeface="ＭＳ Ｐゴシック" pitchFamily="34" charset="-128"/>
              </a:defRPr>
            </a:lvl9pPr>
          </a:lstStyle>
          <a:p>
            <a:pPr algn="ctr">
              <a:spcAft>
                <a:spcPts val="0"/>
              </a:spcAft>
            </a:pPr>
            <a:r>
              <a:rPr lang="de-DE" altLang="zh-CN" sz="1600" dirty="0" smtClean="0">
                <a:solidFill>
                  <a:schemeClr val="bg1"/>
                </a:solidFill>
                <a:latin typeface="+mn-lt"/>
                <a:cs typeface="Times New Roman" pitchFamily="18" charset="0"/>
              </a:rPr>
              <a:t>Stephanie Frick</a:t>
            </a:r>
          </a:p>
          <a:p>
            <a:pPr algn="ctr">
              <a:spcAft>
                <a:spcPts val="0"/>
              </a:spcAft>
            </a:pPr>
            <a:endParaRPr lang="de-DE" altLang="zh-CN" sz="1600" dirty="0" smtClean="0">
              <a:solidFill>
                <a:schemeClr val="bg1"/>
              </a:solidFill>
              <a:latin typeface="+mn-lt"/>
              <a:cs typeface="Times New Roman" pitchFamily="18" charset="0"/>
            </a:endParaRPr>
          </a:p>
          <a:p>
            <a:pPr algn="ctr">
              <a:spcAft>
                <a:spcPts val="0"/>
              </a:spcAft>
            </a:pPr>
            <a:r>
              <a:rPr lang="en-US" sz="1600" b="1" dirty="0" smtClean="0">
                <a:solidFill>
                  <a:schemeClr val="bg1"/>
                </a:solidFill>
                <a:latin typeface="+mn-lt"/>
                <a:cs typeface="Arial" charset="0"/>
              </a:rPr>
              <a:t>GFZ National </a:t>
            </a:r>
            <a:r>
              <a:rPr lang="en-US" sz="1600" b="1" dirty="0">
                <a:solidFill>
                  <a:schemeClr val="bg1"/>
                </a:solidFill>
                <a:latin typeface="+mn-lt"/>
                <a:cs typeface="Arial" charset="0"/>
              </a:rPr>
              <a:t>Research Centre </a:t>
            </a:r>
            <a:r>
              <a:rPr lang="en-US" sz="1600" b="1" dirty="0" smtClean="0">
                <a:solidFill>
                  <a:schemeClr val="bg1"/>
                </a:solidFill>
                <a:latin typeface="+mn-lt"/>
                <a:cs typeface="Arial" charset="0"/>
              </a:rPr>
              <a:t>for </a:t>
            </a:r>
            <a:r>
              <a:rPr lang="en-US" sz="1600" b="1" dirty="0">
                <a:solidFill>
                  <a:schemeClr val="bg1"/>
                </a:solidFill>
                <a:latin typeface="+mn-lt"/>
                <a:cs typeface="Arial" charset="0"/>
              </a:rPr>
              <a:t>Geosciences in </a:t>
            </a:r>
            <a:r>
              <a:rPr lang="en-US" sz="1600" b="1" dirty="0" smtClean="0">
                <a:solidFill>
                  <a:schemeClr val="bg1"/>
                </a:solidFill>
                <a:latin typeface="+mn-lt"/>
                <a:cs typeface="Arial" charset="0"/>
              </a:rPr>
              <a:t>Germany</a:t>
            </a:r>
            <a:br>
              <a:rPr lang="en-US" sz="1600" b="1" dirty="0" smtClean="0">
                <a:solidFill>
                  <a:schemeClr val="bg1"/>
                </a:solidFill>
                <a:latin typeface="+mn-lt"/>
                <a:cs typeface="Arial" charset="0"/>
              </a:rPr>
            </a:br>
            <a:r>
              <a:rPr lang="de-DE" sz="1600" b="1" dirty="0">
                <a:solidFill>
                  <a:schemeClr val="bg1"/>
                </a:solidFill>
                <a:latin typeface="+mn-lt"/>
                <a:cs typeface="Arial" charset="0"/>
              </a:rPr>
              <a:t>International </a:t>
            </a:r>
            <a:r>
              <a:rPr lang="en-US" sz="1600" b="1" dirty="0" smtClean="0">
                <a:solidFill>
                  <a:schemeClr val="bg1"/>
                </a:solidFill>
                <a:latin typeface="+mn-lt"/>
                <a:cs typeface="Arial" charset="0"/>
              </a:rPr>
              <a:t>Centre for Geothermal </a:t>
            </a:r>
            <a:r>
              <a:rPr lang="de-DE" sz="1600" b="1" dirty="0" smtClean="0">
                <a:solidFill>
                  <a:schemeClr val="bg1"/>
                </a:solidFill>
                <a:latin typeface="+mn-lt"/>
                <a:cs typeface="Arial" charset="0"/>
              </a:rPr>
              <a:t>Research </a:t>
            </a:r>
            <a:r>
              <a:rPr lang="de-DE" sz="1600" b="1" dirty="0">
                <a:solidFill>
                  <a:schemeClr val="bg1"/>
                </a:solidFill>
                <a:latin typeface="+mn-lt"/>
                <a:cs typeface="Arial" charset="0"/>
              </a:rPr>
              <a:t>(ICGR)</a:t>
            </a:r>
            <a:endParaRPr lang="en-US" sz="1600" b="1" dirty="0">
              <a:solidFill>
                <a:schemeClr val="bg1"/>
              </a:solidFill>
              <a:latin typeface="+mn-lt"/>
              <a:cs typeface="Arial" charset="0"/>
            </a:endParaRPr>
          </a:p>
          <a:p>
            <a:pPr algn="ctr"/>
            <a:endParaRPr lang="de-DE" altLang="zh-CN" sz="1600" b="1" dirty="0" smtClean="0">
              <a:solidFill>
                <a:schemeClr val="bg1"/>
              </a:solidFill>
              <a:latin typeface="+mn-lt"/>
              <a:cs typeface="Times New Roman" pitchFamily="18" charset="0"/>
            </a:endParaRPr>
          </a:p>
          <a:p>
            <a:pPr algn="ctr"/>
            <a:endParaRPr lang="de-DE" altLang="zh-CN" sz="1600" b="1" i="1" dirty="0">
              <a:solidFill>
                <a:schemeClr val="bg1"/>
              </a:solidFill>
              <a:latin typeface="+mn-lt"/>
              <a:cs typeface="Times New Roman" pitchFamily="18" charset="0"/>
            </a:endParaRPr>
          </a:p>
          <a:p>
            <a:pPr algn="ctr"/>
            <a:r>
              <a:rPr lang="de-DE" altLang="zh-CN" sz="1600" b="1" i="1" dirty="0" smtClean="0">
                <a:solidFill>
                  <a:schemeClr val="bg1"/>
                </a:solidFill>
                <a:latin typeface="+mn-lt"/>
                <a:cs typeface="Times New Roman" pitchFamily="18" charset="0"/>
              </a:rPr>
              <a:t>DAP Symposium Delft</a:t>
            </a:r>
            <a:endParaRPr lang="de-DE" altLang="zh-CN" sz="1600" dirty="0">
              <a:solidFill>
                <a:schemeClr val="bg1"/>
              </a:solidFill>
              <a:latin typeface="+mn-lt"/>
            </a:endParaRPr>
          </a:p>
          <a:p>
            <a:pPr algn="ctr"/>
            <a:r>
              <a:rPr lang="en-US" altLang="zh-CN" sz="1600" dirty="0" smtClean="0">
                <a:solidFill>
                  <a:schemeClr val="bg1"/>
                </a:solidFill>
                <a:latin typeface="+mn-lt"/>
                <a:cs typeface="Times New Roman" pitchFamily="18" charset="0"/>
              </a:rPr>
              <a:t>February 25</a:t>
            </a:r>
            <a:r>
              <a:rPr lang="en-US" altLang="zh-CN" sz="1600" baseline="30000" dirty="0" smtClean="0">
                <a:solidFill>
                  <a:schemeClr val="bg1"/>
                </a:solidFill>
                <a:latin typeface="+mn-lt"/>
                <a:cs typeface="Times New Roman" pitchFamily="18" charset="0"/>
              </a:rPr>
              <a:t>th</a:t>
            </a:r>
            <a:r>
              <a:rPr lang="en-US" altLang="zh-CN" sz="1600" dirty="0" smtClean="0">
                <a:solidFill>
                  <a:schemeClr val="bg1"/>
                </a:solidFill>
                <a:latin typeface="+mn-lt"/>
                <a:cs typeface="Times New Roman" pitchFamily="18" charset="0"/>
              </a:rPr>
              <a:t> 2015</a:t>
            </a:r>
            <a:endParaRPr lang="en-US" altLang="zh-CN" sz="1600" dirty="0">
              <a:solidFill>
                <a:schemeClr val="bg1"/>
              </a:solidFill>
              <a:latin typeface="+mn-lt"/>
            </a:endParaRPr>
          </a:p>
        </p:txBody>
      </p:sp>
      <p:sp>
        <p:nvSpPr>
          <p:cNvPr id="17413" name="Rectangle 2"/>
          <p:cNvSpPr>
            <a:spLocks noGrp="1" noChangeArrowheads="1"/>
          </p:cNvSpPr>
          <p:nvPr>
            <p:ph type="ctrTitle"/>
          </p:nvPr>
        </p:nvSpPr>
        <p:spPr>
          <a:xfrm>
            <a:off x="395536" y="1011560"/>
            <a:ext cx="8352928" cy="2057400"/>
          </a:xfrm>
        </p:spPr>
        <p:txBody>
          <a:bodyPr/>
          <a:lstStyle/>
          <a:p>
            <a:pPr eaLnBrk="1" hangingPunct="1"/>
            <a:r>
              <a:rPr lang="en-GB" altLang="de-DE" sz="2800" dirty="0" smtClean="0"/>
              <a:t>Integration of binary power plants at geothermal low temperature sites</a:t>
            </a:r>
            <a:endParaRPr lang="de-DE" altLang="de-DE"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152400" y="-243408"/>
            <a:ext cx="8839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smtClean="0"/>
              <a:t>Cooling system basics</a:t>
            </a:r>
            <a:endParaRPr lang="en-US" sz="2800" b="1" dirty="0"/>
          </a:p>
        </p:txBody>
      </p:sp>
      <p:sp>
        <p:nvSpPr>
          <p:cNvPr id="26" name="Rechteck 25"/>
          <p:cNvSpPr/>
          <p:nvPr/>
        </p:nvSpPr>
        <p:spPr bwMode="auto">
          <a:xfrm>
            <a:off x="0" y="4005064"/>
            <a:ext cx="5480031" cy="2592288"/>
          </a:xfrm>
          <a:prstGeom prst="rect">
            <a:avLst/>
          </a:prstGeom>
          <a:solidFill>
            <a:schemeClr val="accent3"/>
          </a:solidFill>
          <a:ln w="9525"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18" t="14525" b="5802"/>
          <a:stretch/>
        </p:blipFill>
        <p:spPr bwMode="auto">
          <a:xfrm>
            <a:off x="107504" y="4124910"/>
            <a:ext cx="4209203" cy="240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feld 24"/>
          <p:cNvSpPr txBox="1"/>
          <p:nvPr/>
        </p:nvSpPr>
        <p:spPr>
          <a:xfrm>
            <a:off x="3865730" y="4089266"/>
            <a:ext cx="1570366" cy="707886"/>
          </a:xfrm>
          <a:prstGeom prst="rect">
            <a:avLst/>
          </a:prstGeom>
          <a:solidFill>
            <a:srgbClr val="004D95"/>
          </a:solidFill>
        </p:spPr>
        <p:txBody>
          <a:bodyPr wrap="none" rtlCol="0">
            <a:spAutoFit/>
          </a:bodyPr>
          <a:lstStyle/>
          <a:p>
            <a:r>
              <a:rPr lang="en-US" sz="2000" dirty="0" smtClean="0">
                <a:solidFill>
                  <a:schemeClr val="bg1"/>
                </a:solidFill>
                <a:latin typeface="+mn-lt"/>
              </a:rPr>
              <a:t>Air-cooled </a:t>
            </a:r>
          </a:p>
          <a:p>
            <a:r>
              <a:rPr lang="en-US" sz="2000" dirty="0" smtClean="0">
                <a:solidFill>
                  <a:schemeClr val="bg1"/>
                </a:solidFill>
                <a:latin typeface="+mn-lt"/>
              </a:rPr>
              <a:t>condenser</a:t>
            </a:r>
            <a:endParaRPr lang="en-US" sz="2000" dirty="0">
              <a:solidFill>
                <a:schemeClr val="bg1"/>
              </a:solidFill>
              <a:latin typeface="+mn-lt"/>
            </a:endParaRPr>
          </a:p>
        </p:txBody>
      </p:sp>
      <p:sp>
        <p:nvSpPr>
          <p:cNvPr id="27" name="Textfeld 26"/>
          <p:cNvSpPr txBox="1"/>
          <p:nvPr/>
        </p:nvSpPr>
        <p:spPr>
          <a:xfrm>
            <a:off x="4350370" y="4934778"/>
            <a:ext cx="4398094" cy="1446550"/>
          </a:xfrm>
          <a:prstGeom prst="rect">
            <a:avLst/>
          </a:prstGeom>
          <a:solidFill>
            <a:schemeClr val="accent3"/>
          </a:solidFill>
        </p:spPr>
        <p:txBody>
          <a:bodyPr wrap="square" rtlCol="0">
            <a:spAutoFit/>
          </a:bodyPr>
          <a:lstStyle/>
          <a:p>
            <a:pPr>
              <a:tabLst>
                <a:tab pos="266700" algn="l"/>
              </a:tabLst>
            </a:pPr>
            <a:r>
              <a:rPr lang="en-US" sz="1600" noProof="1" smtClean="0">
                <a:solidFill>
                  <a:srgbClr val="004D95"/>
                </a:solidFill>
                <a:latin typeface="+mn-lt"/>
              </a:rPr>
              <a:t>Theoretical minimum temperature for condensation:</a:t>
            </a:r>
          </a:p>
          <a:p>
            <a:pPr>
              <a:tabLst>
                <a:tab pos="266700" algn="l"/>
              </a:tabLst>
            </a:pPr>
            <a:r>
              <a:rPr lang="en-US" sz="1600" b="1" noProof="1" smtClean="0">
                <a:solidFill>
                  <a:srgbClr val="004D95"/>
                </a:solidFill>
                <a:latin typeface="+mn-lt"/>
                <a:sym typeface="Wingdings" panose="05000000000000000000" pitchFamily="2" charset="2"/>
              </a:rPr>
              <a:t>dry air temperature T</a:t>
            </a:r>
            <a:r>
              <a:rPr lang="en-US" sz="1600" b="1" baseline="-25000" noProof="1" smtClean="0">
                <a:solidFill>
                  <a:srgbClr val="004D95"/>
                </a:solidFill>
                <a:latin typeface="+mn-lt"/>
                <a:sym typeface="Wingdings" panose="05000000000000000000" pitchFamily="2" charset="2"/>
              </a:rPr>
              <a:t>air</a:t>
            </a:r>
            <a:endParaRPr lang="en-US" sz="1600" b="1" noProof="1" smtClean="0">
              <a:solidFill>
                <a:srgbClr val="004D95"/>
              </a:solidFill>
              <a:latin typeface="+mn-lt"/>
              <a:sym typeface="Wingdings" panose="05000000000000000000" pitchFamily="2" charset="2"/>
            </a:endParaRPr>
          </a:p>
          <a:p>
            <a:pPr>
              <a:tabLst>
                <a:tab pos="266700" algn="l"/>
              </a:tabLst>
            </a:pPr>
            <a:endParaRPr lang="en-US" sz="800" b="1" noProof="1" smtClean="0">
              <a:solidFill>
                <a:srgbClr val="004D95"/>
              </a:solidFill>
              <a:latin typeface="+mn-lt"/>
              <a:sym typeface="Wingdings" panose="05000000000000000000" pitchFamily="2" charset="2"/>
            </a:endParaRPr>
          </a:p>
          <a:p>
            <a:pPr>
              <a:tabLst>
                <a:tab pos="266700" algn="l"/>
              </a:tabLst>
            </a:pPr>
            <a:r>
              <a:rPr lang="en-US" sz="1600" noProof="1" smtClean="0">
                <a:solidFill>
                  <a:srgbClr val="004D95"/>
                </a:solidFill>
                <a:latin typeface="+mn-lt"/>
                <a:sym typeface="Wingdings" panose="05000000000000000000" pitchFamily="2" charset="2"/>
              </a:rPr>
              <a:t>Real plant:</a:t>
            </a:r>
          </a:p>
          <a:p>
            <a:pPr>
              <a:tabLst>
                <a:tab pos="266700" algn="l"/>
              </a:tabLst>
            </a:pPr>
            <a:r>
              <a:rPr lang="en-US" sz="1400" b="1" noProof="1" smtClean="0">
                <a:solidFill>
                  <a:srgbClr val="004D95"/>
                </a:solidFill>
                <a:latin typeface="+mn-lt"/>
                <a:sym typeface="Wingdings" panose="05000000000000000000" pitchFamily="2" charset="2"/>
              </a:rPr>
              <a:t>T</a:t>
            </a:r>
            <a:r>
              <a:rPr lang="en-US" sz="1400" b="1" baseline="-25000" noProof="1" smtClean="0">
                <a:solidFill>
                  <a:srgbClr val="004D95"/>
                </a:solidFill>
                <a:latin typeface="+mn-lt"/>
                <a:sym typeface="Wingdings" panose="05000000000000000000" pitchFamily="2" charset="2"/>
              </a:rPr>
              <a:t>cond</a:t>
            </a:r>
            <a:r>
              <a:rPr lang="en-US" sz="1400" b="1" noProof="1" smtClean="0">
                <a:solidFill>
                  <a:srgbClr val="004D95"/>
                </a:solidFill>
                <a:latin typeface="+mn-lt"/>
                <a:sym typeface="Wingdings" panose="05000000000000000000" pitchFamily="2" charset="2"/>
              </a:rPr>
              <a:t>=T</a:t>
            </a:r>
            <a:r>
              <a:rPr lang="en-US" sz="1400" b="1" baseline="-25000" noProof="1" smtClean="0">
                <a:solidFill>
                  <a:srgbClr val="004D95"/>
                </a:solidFill>
                <a:latin typeface="+mn-lt"/>
                <a:sym typeface="Wingdings" panose="05000000000000000000" pitchFamily="2" charset="2"/>
              </a:rPr>
              <a:t>air </a:t>
            </a:r>
            <a:r>
              <a:rPr lang="en-US" sz="1400" b="1" noProof="1" smtClean="0">
                <a:solidFill>
                  <a:srgbClr val="004D95"/>
                </a:solidFill>
                <a:latin typeface="+mn-lt"/>
                <a:sym typeface="Wingdings" panose="05000000000000000000" pitchFamily="2" charset="2"/>
              </a:rPr>
              <a:t>+ ΔT</a:t>
            </a:r>
            <a:r>
              <a:rPr lang="en-US" sz="1400" b="1" baseline="-25000" noProof="1" smtClean="0">
                <a:solidFill>
                  <a:srgbClr val="004D95"/>
                </a:solidFill>
                <a:latin typeface="+mn-lt"/>
                <a:sym typeface="Wingdings" panose="05000000000000000000" pitchFamily="2" charset="2"/>
              </a:rPr>
              <a:t>ITD</a:t>
            </a:r>
            <a:endParaRPr lang="en-US" sz="1400" b="1" noProof="1">
              <a:solidFill>
                <a:srgbClr val="004D95"/>
              </a:solidFill>
              <a:latin typeface="+mn-lt"/>
            </a:endParaRPr>
          </a:p>
        </p:txBody>
      </p:sp>
    </p:spTree>
    <p:extLst>
      <p:ext uri="{BB962C8B-B14F-4D97-AF65-F5344CB8AC3E}">
        <p14:creationId xmlns:p14="http://schemas.microsoft.com/office/powerpoint/2010/main" val="2361248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445"/>
          <a:stretch/>
        </p:blipFill>
        <p:spPr bwMode="auto">
          <a:xfrm>
            <a:off x="3779911" y="965505"/>
            <a:ext cx="5544617" cy="3831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bwMode="auto">
          <a:xfrm>
            <a:off x="3707902" y="836712"/>
            <a:ext cx="5436098" cy="3881878"/>
          </a:xfrm>
          <a:prstGeom prst="rect">
            <a:avLst/>
          </a:prstGeom>
          <a:noFill/>
          <a:ln w="9525"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8194" name="Titel 1"/>
          <p:cNvSpPr>
            <a:spLocks noGrp="1"/>
          </p:cNvSpPr>
          <p:nvPr>
            <p:ph type="title"/>
          </p:nvPr>
        </p:nvSpPr>
        <p:spPr>
          <a:xfrm>
            <a:off x="152400" y="-243408"/>
            <a:ext cx="8839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smtClean="0"/>
              <a:t>Cooling system basics</a:t>
            </a:r>
            <a:endParaRPr lang="en-US" sz="2800" b="1" dirty="0"/>
          </a:p>
        </p:txBody>
      </p:sp>
      <p:sp>
        <p:nvSpPr>
          <p:cNvPr id="26" name="Rechteck 25"/>
          <p:cNvSpPr/>
          <p:nvPr/>
        </p:nvSpPr>
        <p:spPr bwMode="auto">
          <a:xfrm>
            <a:off x="0" y="4005064"/>
            <a:ext cx="5480031" cy="2592288"/>
          </a:xfrm>
          <a:prstGeom prst="rect">
            <a:avLst/>
          </a:prstGeom>
          <a:solidFill>
            <a:schemeClr val="accent3"/>
          </a:solidFill>
          <a:ln w="9525"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18" t="14525" b="5802"/>
          <a:stretch/>
        </p:blipFill>
        <p:spPr bwMode="auto">
          <a:xfrm>
            <a:off x="107504" y="4124910"/>
            <a:ext cx="4209203" cy="240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feld 23"/>
          <p:cNvSpPr txBox="1"/>
          <p:nvPr/>
        </p:nvSpPr>
        <p:spPr>
          <a:xfrm>
            <a:off x="3779912" y="908720"/>
            <a:ext cx="2493311" cy="400110"/>
          </a:xfrm>
          <a:prstGeom prst="rect">
            <a:avLst/>
          </a:prstGeom>
          <a:solidFill>
            <a:srgbClr val="004D95"/>
          </a:solidFill>
        </p:spPr>
        <p:txBody>
          <a:bodyPr wrap="none" rtlCol="0">
            <a:spAutoFit/>
          </a:bodyPr>
          <a:lstStyle/>
          <a:p>
            <a:r>
              <a:rPr lang="en-US" sz="2000" dirty="0" smtClean="0">
                <a:solidFill>
                  <a:schemeClr val="bg1"/>
                </a:solidFill>
                <a:latin typeface="+mn-lt"/>
              </a:rPr>
              <a:t>Wet cooling tower</a:t>
            </a:r>
            <a:endParaRPr lang="en-US" sz="2000" dirty="0">
              <a:solidFill>
                <a:schemeClr val="bg1"/>
              </a:solidFill>
              <a:latin typeface="+mn-lt"/>
            </a:endParaRPr>
          </a:p>
        </p:txBody>
      </p:sp>
      <p:sp>
        <p:nvSpPr>
          <p:cNvPr id="25" name="Textfeld 24"/>
          <p:cNvSpPr txBox="1"/>
          <p:nvPr/>
        </p:nvSpPr>
        <p:spPr>
          <a:xfrm>
            <a:off x="3865730" y="4089266"/>
            <a:ext cx="1570366" cy="707886"/>
          </a:xfrm>
          <a:prstGeom prst="rect">
            <a:avLst/>
          </a:prstGeom>
          <a:solidFill>
            <a:srgbClr val="004D95"/>
          </a:solidFill>
        </p:spPr>
        <p:txBody>
          <a:bodyPr wrap="none" rtlCol="0">
            <a:spAutoFit/>
          </a:bodyPr>
          <a:lstStyle/>
          <a:p>
            <a:r>
              <a:rPr lang="en-US" sz="2000" dirty="0" smtClean="0">
                <a:solidFill>
                  <a:schemeClr val="bg1"/>
                </a:solidFill>
                <a:latin typeface="+mn-lt"/>
              </a:rPr>
              <a:t>Air-cooled </a:t>
            </a:r>
          </a:p>
          <a:p>
            <a:r>
              <a:rPr lang="en-US" sz="2000" dirty="0" smtClean="0">
                <a:solidFill>
                  <a:schemeClr val="bg1"/>
                </a:solidFill>
                <a:latin typeface="+mn-lt"/>
              </a:rPr>
              <a:t>condenser</a:t>
            </a:r>
            <a:endParaRPr lang="en-US" sz="2000" dirty="0">
              <a:solidFill>
                <a:schemeClr val="bg1"/>
              </a:solidFill>
              <a:latin typeface="+mn-lt"/>
            </a:endParaRPr>
          </a:p>
        </p:txBody>
      </p:sp>
      <p:sp>
        <p:nvSpPr>
          <p:cNvPr id="27" name="Textfeld 26"/>
          <p:cNvSpPr txBox="1"/>
          <p:nvPr/>
        </p:nvSpPr>
        <p:spPr>
          <a:xfrm>
            <a:off x="4350370" y="4934778"/>
            <a:ext cx="4398094" cy="1446550"/>
          </a:xfrm>
          <a:prstGeom prst="rect">
            <a:avLst/>
          </a:prstGeom>
          <a:solidFill>
            <a:schemeClr val="accent3"/>
          </a:solidFill>
        </p:spPr>
        <p:txBody>
          <a:bodyPr wrap="square" rtlCol="0">
            <a:spAutoFit/>
          </a:bodyPr>
          <a:lstStyle/>
          <a:p>
            <a:pPr>
              <a:tabLst>
                <a:tab pos="266700" algn="l"/>
              </a:tabLst>
            </a:pPr>
            <a:r>
              <a:rPr lang="en-US" sz="1600" noProof="1" smtClean="0">
                <a:solidFill>
                  <a:srgbClr val="004D95"/>
                </a:solidFill>
                <a:latin typeface="+mn-lt"/>
              </a:rPr>
              <a:t>Theoretical minimum temperature for condensation:</a:t>
            </a:r>
          </a:p>
          <a:p>
            <a:pPr>
              <a:tabLst>
                <a:tab pos="266700" algn="l"/>
              </a:tabLst>
            </a:pPr>
            <a:r>
              <a:rPr lang="en-US" sz="1600" b="1" noProof="1" smtClean="0">
                <a:solidFill>
                  <a:srgbClr val="004D95"/>
                </a:solidFill>
                <a:latin typeface="+mn-lt"/>
                <a:sym typeface="Wingdings" panose="05000000000000000000" pitchFamily="2" charset="2"/>
              </a:rPr>
              <a:t>dry air temperature T</a:t>
            </a:r>
            <a:r>
              <a:rPr lang="en-US" sz="1600" b="1" baseline="-25000" noProof="1" smtClean="0">
                <a:solidFill>
                  <a:srgbClr val="004D95"/>
                </a:solidFill>
                <a:latin typeface="+mn-lt"/>
                <a:sym typeface="Wingdings" panose="05000000000000000000" pitchFamily="2" charset="2"/>
              </a:rPr>
              <a:t>air</a:t>
            </a:r>
            <a:endParaRPr lang="en-US" sz="1600" b="1" noProof="1" smtClean="0">
              <a:solidFill>
                <a:srgbClr val="004D95"/>
              </a:solidFill>
              <a:latin typeface="+mn-lt"/>
              <a:sym typeface="Wingdings" panose="05000000000000000000" pitchFamily="2" charset="2"/>
            </a:endParaRPr>
          </a:p>
          <a:p>
            <a:pPr>
              <a:tabLst>
                <a:tab pos="266700" algn="l"/>
              </a:tabLst>
            </a:pPr>
            <a:endParaRPr lang="en-US" sz="800" b="1" noProof="1" smtClean="0">
              <a:solidFill>
                <a:srgbClr val="004D95"/>
              </a:solidFill>
              <a:latin typeface="+mn-lt"/>
              <a:sym typeface="Wingdings" panose="05000000000000000000" pitchFamily="2" charset="2"/>
            </a:endParaRPr>
          </a:p>
          <a:p>
            <a:pPr>
              <a:tabLst>
                <a:tab pos="266700" algn="l"/>
              </a:tabLst>
            </a:pPr>
            <a:r>
              <a:rPr lang="en-US" sz="1600" noProof="1" smtClean="0">
                <a:solidFill>
                  <a:srgbClr val="004D95"/>
                </a:solidFill>
                <a:latin typeface="+mn-lt"/>
                <a:sym typeface="Wingdings" panose="05000000000000000000" pitchFamily="2" charset="2"/>
              </a:rPr>
              <a:t>Real plant:</a:t>
            </a:r>
          </a:p>
          <a:p>
            <a:pPr>
              <a:tabLst>
                <a:tab pos="266700" algn="l"/>
              </a:tabLst>
            </a:pPr>
            <a:r>
              <a:rPr lang="en-US" sz="1400" b="1" noProof="1" smtClean="0">
                <a:solidFill>
                  <a:srgbClr val="004D95"/>
                </a:solidFill>
                <a:latin typeface="+mn-lt"/>
                <a:sym typeface="Wingdings" panose="05000000000000000000" pitchFamily="2" charset="2"/>
              </a:rPr>
              <a:t>T</a:t>
            </a:r>
            <a:r>
              <a:rPr lang="en-US" sz="1400" b="1" baseline="-25000" noProof="1" smtClean="0">
                <a:solidFill>
                  <a:srgbClr val="004D95"/>
                </a:solidFill>
                <a:latin typeface="+mn-lt"/>
                <a:sym typeface="Wingdings" panose="05000000000000000000" pitchFamily="2" charset="2"/>
              </a:rPr>
              <a:t>cond</a:t>
            </a:r>
            <a:r>
              <a:rPr lang="en-US" sz="1400" b="1" noProof="1" smtClean="0">
                <a:solidFill>
                  <a:srgbClr val="004D95"/>
                </a:solidFill>
                <a:latin typeface="+mn-lt"/>
                <a:sym typeface="Wingdings" panose="05000000000000000000" pitchFamily="2" charset="2"/>
              </a:rPr>
              <a:t>=T</a:t>
            </a:r>
            <a:r>
              <a:rPr lang="en-US" sz="1400" b="1" baseline="-25000" noProof="1" smtClean="0">
                <a:solidFill>
                  <a:srgbClr val="004D95"/>
                </a:solidFill>
                <a:latin typeface="+mn-lt"/>
                <a:sym typeface="Wingdings" panose="05000000000000000000" pitchFamily="2" charset="2"/>
              </a:rPr>
              <a:t>air </a:t>
            </a:r>
            <a:r>
              <a:rPr lang="en-US" sz="1400" b="1" noProof="1" smtClean="0">
                <a:solidFill>
                  <a:srgbClr val="004D95"/>
                </a:solidFill>
                <a:latin typeface="+mn-lt"/>
                <a:sym typeface="Wingdings" panose="05000000000000000000" pitchFamily="2" charset="2"/>
              </a:rPr>
              <a:t>+ ΔT</a:t>
            </a:r>
            <a:r>
              <a:rPr lang="en-US" sz="1400" b="1" baseline="-25000" noProof="1" smtClean="0">
                <a:solidFill>
                  <a:srgbClr val="004D95"/>
                </a:solidFill>
                <a:latin typeface="+mn-lt"/>
                <a:sym typeface="Wingdings" panose="05000000000000000000" pitchFamily="2" charset="2"/>
              </a:rPr>
              <a:t>ITD</a:t>
            </a:r>
            <a:endParaRPr lang="en-US" sz="1400" b="1" noProof="1">
              <a:solidFill>
                <a:srgbClr val="004D95"/>
              </a:solidFill>
              <a:latin typeface="+mn-lt"/>
            </a:endParaRPr>
          </a:p>
        </p:txBody>
      </p:sp>
      <p:sp>
        <p:nvSpPr>
          <p:cNvPr id="29" name="Textfeld 28"/>
          <p:cNvSpPr txBox="1"/>
          <p:nvPr/>
        </p:nvSpPr>
        <p:spPr>
          <a:xfrm>
            <a:off x="-228730" y="1412776"/>
            <a:ext cx="4224666" cy="1446550"/>
          </a:xfrm>
          <a:prstGeom prst="rect">
            <a:avLst/>
          </a:prstGeom>
          <a:solidFill>
            <a:schemeClr val="accent3"/>
          </a:solidFill>
        </p:spPr>
        <p:txBody>
          <a:bodyPr wrap="square" rtlCol="0">
            <a:spAutoFit/>
          </a:bodyPr>
          <a:lstStyle/>
          <a:p>
            <a:pPr algn="r">
              <a:tabLst>
                <a:tab pos="266700" algn="l"/>
              </a:tabLst>
            </a:pPr>
            <a:r>
              <a:rPr lang="en-US" sz="1600" noProof="1" smtClean="0">
                <a:solidFill>
                  <a:srgbClr val="004D95"/>
                </a:solidFill>
                <a:latin typeface="+mn-lt"/>
              </a:rPr>
              <a:t>Theoretical minimum temperature for condensation:</a:t>
            </a:r>
          </a:p>
          <a:p>
            <a:pPr algn="r">
              <a:tabLst>
                <a:tab pos="266700" algn="l"/>
              </a:tabLst>
            </a:pPr>
            <a:r>
              <a:rPr lang="en-US" sz="1600" b="1" noProof="1" smtClean="0">
                <a:solidFill>
                  <a:srgbClr val="004D95"/>
                </a:solidFill>
                <a:latin typeface="+mn-lt"/>
                <a:sym typeface="Wingdings" panose="05000000000000000000" pitchFamily="2" charset="2"/>
              </a:rPr>
              <a:t>wet bulb temperature T</a:t>
            </a:r>
            <a:r>
              <a:rPr lang="en-US" sz="1600" b="1" baseline="-25000" noProof="1" smtClean="0">
                <a:solidFill>
                  <a:srgbClr val="004D95"/>
                </a:solidFill>
                <a:latin typeface="+mn-lt"/>
                <a:sym typeface="Wingdings" panose="05000000000000000000" pitchFamily="2" charset="2"/>
              </a:rPr>
              <a:t>WB</a:t>
            </a:r>
            <a:endParaRPr lang="en-US" sz="1600" b="1" noProof="1" smtClean="0">
              <a:solidFill>
                <a:srgbClr val="004D95"/>
              </a:solidFill>
              <a:latin typeface="+mn-lt"/>
              <a:sym typeface="Wingdings" panose="05000000000000000000" pitchFamily="2" charset="2"/>
            </a:endParaRPr>
          </a:p>
          <a:p>
            <a:pPr algn="r">
              <a:tabLst>
                <a:tab pos="266700" algn="l"/>
              </a:tabLst>
            </a:pPr>
            <a:endParaRPr lang="en-US" sz="800" b="1" noProof="1" smtClean="0">
              <a:solidFill>
                <a:srgbClr val="004D95"/>
              </a:solidFill>
              <a:latin typeface="+mn-lt"/>
              <a:sym typeface="Wingdings" panose="05000000000000000000" pitchFamily="2" charset="2"/>
            </a:endParaRPr>
          </a:p>
          <a:p>
            <a:pPr algn="r">
              <a:tabLst>
                <a:tab pos="266700" algn="l"/>
              </a:tabLst>
            </a:pPr>
            <a:r>
              <a:rPr lang="en-US" sz="1600" noProof="1" smtClean="0">
                <a:solidFill>
                  <a:srgbClr val="004D95"/>
                </a:solidFill>
                <a:latin typeface="+mn-lt"/>
                <a:sym typeface="Wingdings" panose="05000000000000000000" pitchFamily="2" charset="2"/>
              </a:rPr>
              <a:t>Real plant: </a:t>
            </a:r>
            <a:br>
              <a:rPr lang="en-US" sz="1600" noProof="1" smtClean="0">
                <a:solidFill>
                  <a:srgbClr val="004D95"/>
                </a:solidFill>
                <a:latin typeface="+mn-lt"/>
                <a:sym typeface="Wingdings" panose="05000000000000000000" pitchFamily="2" charset="2"/>
              </a:rPr>
            </a:br>
            <a:r>
              <a:rPr lang="en-US" sz="1400" b="1" noProof="1" smtClean="0">
                <a:solidFill>
                  <a:srgbClr val="004D95"/>
                </a:solidFill>
                <a:latin typeface="+mn-lt"/>
                <a:sym typeface="Wingdings" panose="05000000000000000000" pitchFamily="2" charset="2"/>
              </a:rPr>
              <a:t>T</a:t>
            </a:r>
            <a:r>
              <a:rPr lang="en-US" sz="1400" b="1" baseline="-25000" noProof="1" smtClean="0">
                <a:solidFill>
                  <a:srgbClr val="004D95"/>
                </a:solidFill>
                <a:latin typeface="+mn-lt"/>
                <a:sym typeface="Wingdings" panose="05000000000000000000" pitchFamily="2" charset="2"/>
              </a:rPr>
              <a:t>cond</a:t>
            </a:r>
            <a:r>
              <a:rPr lang="en-US" sz="1400" b="1" noProof="1" smtClean="0">
                <a:solidFill>
                  <a:srgbClr val="004D95"/>
                </a:solidFill>
                <a:latin typeface="+mn-lt"/>
                <a:sym typeface="Wingdings" panose="05000000000000000000" pitchFamily="2" charset="2"/>
              </a:rPr>
              <a:t>=T</a:t>
            </a:r>
            <a:r>
              <a:rPr lang="en-US" sz="1400" b="1" baseline="-25000" noProof="1" smtClean="0">
                <a:solidFill>
                  <a:srgbClr val="004D95"/>
                </a:solidFill>
                <a:latin typeface="+mn-lt"/>
                <a:sym typeface="Wingdings" panose="05000000000000000000" pitchFamily="2" charset="2"/>
              </a:rPr>
              <a:t>WB </a:t>
            </a:r>
            <a:r>
              <a:rPr lang="en-US" sz="1400" b="1" noProof="1" smtClean="0">
                <a:solidFill>
                  <a:srgbClr val="004D95"/>
                </a:solidFill>
                <a:latin typeface="+mn-lt"/>
                <a:sym typeface="Wingdings" panose="05000000000000000000" pitchFamily="2" charset="2"/>
              </a:rPr>
              <a:t>+ ΔT</a:t>
            </a:r>
            <a:r>
              <a:rPr lang="en-US" sz="1400" b="1" baseline="-25000" noProof="1" smtClean="0">
                <a:solidFill>
                  <a:srgbClr val="004D95"/>
                </a:solidFill>
                <a:latin typeface="+mn-lt"/>
                <a:sym typeface="Wingdings" panose="05000000000000000000" pitchFamily="2" charset="2"/>
              </a:rPr>
              <a:t>approach</a:t>
            </a:r>
            <a:r>
              <a:rPr lang="en-US" sz="1400" b="1" noProof="1" smtClean="0">
                <a:solidFill>
                  <a:srgbClr val="004D95"/>
                </a:solidFill>
                <a:latin typeface="+mn-lt"/>
                <a:sym typeface="Wingdings" panose="05000000000000000000" pitchFamily="2" charset="2"/>
              </a:rPr>
              <a:t>+ ΔT</a:t>
            </a:r>
            <a:r>
              <a:rPr lang="en-US" sz="1400" b="1" baseline="-25000" noProof="1" smtClean="0">
                <a:solidFill>
                  <a:srgbClr val="004D95"/>
                </a:solidFill>
                <a:latin typeface="+mn-lt"/>
                <a:sym typeface="Wingdings" panose="05000000000000000000" pitchFamily="2" charset="2"/>
              </a:rPr>
              <a:t>CW</a:t>
            </a:r>
            <a:r>
              <a:rPr lang="en-US" sz="1400" b="1" noProof="1" smtClean="0">
                <a:solidFill>
                  <a:srgbClr val="004D95"/>
                </a:solidFill>
                <a:latin typeface="+mn-lt"/>
                <a:sym typeface="Wingdings" panose="05000000000000000000" pitchFamily="2" charset="2"/>
              </a:rPr>
              <a:t>+ ΔT</a:t>
            </a:r>
            <a:r>
              <a:rPr lang="en-US" sz="1400" b="1" baseline="-25000" noProof="1" smtClean="0">
                <a:solidFill>
                  <a:srgbClr val="004D95"/>
                </a:solidFill>
                <a:latin typeface="+mn-lt"/>
                <a:sym typeface="Wingdings" panose="05000000000000000000" pitchFamily="2" charset="2"/>
              </a:rPr>
              <a:t>PP</a:t>
            </a:r>
            <a:endParaRPr lang="en-US" sz="1400" b="1" baseline="-25000" noProof="1">
              <a:solidFill>
                <a:srgbClr val="004D95"/>
              </a:solidFill>
              <a:latin typeface="+mn-lt"/>
            </a:endParaRPr>
          </a:p>
        </p:txBody>
      </p:sp>
    </p:spTree>
    <p:extLst>
      <p:ext uri="{BB962C8B-B14F-4D97-AF65-F5344CB8AC3E}">
        <p14:creationId xmlns:p14="http://schemas.microsoft.com/office/powerpoint/2010/main" val="785475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07504" y="620688"/>
            <a:ext cx="8610600" cy="4526632"/>
          </a:xfrm>
        </p:spPr>
        <p:txBody>
          <a:bodyPr/>
          <a:lstStyle/>
          <a:p>
            <a:pPr>
              <a:lnSpc>
                <a:spcPct val="114000"/>
              </a:lnSpc>
            </a:pPr>
            <a:r>
              <a:rPr lang="en-US" sz="1800" dirty="0" smtClean="0"/>
              <a:t>Type </a:t>
            </a:r>
            <a:r>
              <a:rPr lang="en-US" sz="1800" dirty="0"/>
              <a:t>of cooling system &amp; cooling system design </a:t>
            </a:r>
            <a:r>
              <a:rPr lang="en-US" sz="1800" dirty="0">
                <a:sym typeface="Wingdings" panose="05000000000000000000" pitchFamily="2" charset="2"/>
              </a:rPr>
              <a:t></a:t>
            </a:r>
            <a:r>
              <a:rPr lang="en-US" sz="1800" dirty="0"/>
              <a:t> site conditions</a:t>
            </a:r>
            <a:r>
              <a:rPr lang="en-US" sz="1800" dirty="0" smtClean="0"/>
              <a:t/>
            </a:r>
            <a:br>
              <a:rPr lang="en-US" sz="1800" dirty="0" smtClean="0"/>
            </a:br>
            <a:r>
              <a:rPr lang="en-US" sz="1800" dirty="0" smtClean="0">
                <a:sym typeface="Wingdings" panose="05000000000000000000" pitchFamily="2" charset="2"/>
              </a:rPr>
              <a:t> </a:t>
            </a:r>
            <a:r>
              <a:rPr lang="en-US" sz="1800" dirty="0" smtClean="0"/>
              <a:t>cooling water availability &amp; </a:t>
            </a:r>
            <a:r>
              <a:rPr lang="en-US" sz="1800" dirty="0"/>
              <a:t>cooling water </a:t>
            </a:r>
            <a:r>
              <a:rPr lang="en-US" sz="1800" dirty="0" smtClean="0"/>
              <a:t>quality</a:t>
            </a:r>
            <a:br>
              <a:rPr lang="en-US" sz="1800" dirty="0" smtClean="0"/>
            </a:br>
            <a:endParaRPr lang="en-US" sz="1800" dirty="0"/>
          </a:p>
        </p:txBody>
      </p:sp>
      <p:sp>
        <p:nvSpPr>
          <p:cNvPr id="8194" name="Titel 1"/>
          <p:cNvSpPr>
            <a:spLocks noGrp="1"/>
          </p:cNvSpPr>
          <p:nvPr>
            <p:ph type="title"/>
          </p:nvPr>
        </p:nvSpPr>
        <p:spPr>
          <a:xfrm>
            <a:off x="152400" y="-243408"/>
            <a:ext cx="8839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smtClean="0"/>
              <a:t>Cooling of low temperature power plants</a:t>
            </a:r>
            <a:endParaRPr lang="en-US" sz="2800" b="1" dirty="0"/>
          </a:p>
        </p:txBody>
      </p:sp>
      <p:grpSp>
        <p:nvGrpSpPr>
          <p:cNvPr id="4" name="Gruppieren 3"/>
          <p:cNvGrpSpPr/>
          <p:nvPr/>
        </p:nvGrpSpPr>
        <p:grpSpPr>
          <a:xfrm>
            <a:off x="259816" y="2380016"/>
            <a:ext cx="4096160" cy="1600200"/>
            <a:chOff x="507102" y="2132856"/>
            <a:chExt cx="4096160" cy="1600200"/>
          </a:xfrm>
        </p:grpSpPr>
        <p:pic>
          <p:nvPicPr>
            <p:cNvPr id="4098" name="Picture 2" descr="D:\6_Grafiken\Qualifizierung\Fließbilder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11" t="15596" r="58565" b="4940"/>
            <a:stretch/>
          </p:blipFill>
          <p:spPr bwMode="auto">
            <a:xfrm>
              <a:off x="507102" y="2132856"/>
              <a:ext cx="3353697"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Freihandform 1"/>
            <p:cNvSpPr/>
            <p:nvPr/>
          </p:nvSpPr>
          <p:spPr bwMode="auto">
            <a:xfrm rot="21078735">
              <a:off x="3675774" y="2411515"/>
              <a:ext cx="927488" cy="1292193"/>
            </a:xfrm>
            <a:custGeom>
              <a:avLst/>
              <a:gdLst>
                <a:gd name="connsiteX0" fmla="*/ 0 w 1130300"/>
                <a:gd name="connsiteY0" fmla="*/ 1524000 h 1524000"/>
                <a:gd name="connsiteX1" fmla="*/ 355600 w 1130300"/>
                <a:gd name="connsiteY1" fmla="*/ 508000 h 1524000"/>
                <a:gd name="connsiteX2" fmla="*/ 965200 w 1130300"/>
                <a:gd name="connsiteY2" fmla="*/ 304800 h 1524000"/>
                <a:gd name="connsiteX3" fmla="*/ 1130300 w 1130300"/>
                <a:gd name="connsiteY3" fmla="*/ 0 h 1524000"/>
                <a:gd name="connsiteX4" fmla="*/ 1130300 w 11303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00" h="1524000">
                  <a:moveTo>
                    <a:pt x="0" y="1524000"/>
                  </a:moveTo>
                  <a:cubicBezTo>
                    <a:pt x="97366" y="1117600"/>
                    <a:pt x="194733" y="711200"/>
                    <a:pt x="355600" y="508000"/>
                  </a:cubicBezTo>
                  <a:cubicBezTo>
                    <a:pt x="516467" y="304800"/>
                    <a:pt x="836083" y="389467"/>
                    <a:pt x="965200" y="304800"/>
                  </a:cubicBezTo>
                  <a:cubicBezTo>
                    <a:pt x="1094317" y="220133"/>
                    <a:pt x="1130300" y="0"/>
                    <a:pt x="1130300" y="0"/>
                  </a:cubicBezTo>
                  <a:lnTo>
                    <a:pt x="1130300" y="0"/>
                  </a:lnTo>
                </a:path>
              </a:pathLst>
            </a:custGeom>
            <a:noFill/>
            <a:ln w="263525" cap="flat" cmpd="sng" algn="ctr">
              <a:solidFill>
                <a:srgbClr val="29C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3" name="Textfeld 2"/>
            <p:cNvSpPr txBox="1"/>
            <p:nvPr/>
          </p:nvSpPr>
          <p:spPr>
            <a:xfrm rot="20014346">
              <a:off x="3801638" y="2517457"/>
              <a:ext cx="716415" cy="369332"/>
            </a:xfrm>
            <a:prstGeom prst="rect">
              <a:avLst/>
            </a:prstGeom>
            <a:noFill/>
          </p:spPr>
          <p:txBody>
            <a:bodyPr wrap="none" rtlCol="0">
              <a:spAutoFit/>
            </a:bodyPr>
            <a:lstStyle/>
            <a:p>
              <a:r>
                <a:rPr lang="en-US" sz="1800" dirty="0" smtClean="0">
                  <a:solidFill>
                    <a:srgbClr val="004D95"/>
                  </a:solidFill>
                  <a:latin typeface="+mn-lt"/>
                </a:rPr>
                <a:t>river</a:t>
              </a:r>
              <a:endParaRPr lang="en-US" sz="1800" dirty="0">
                <a:solidFill>
                  <a:srgbClr val="004D95"/>
                </a:solidFill>
                <a:latin typeface="+mn-lt"/>
              </a:endParaRPr>
            </a:p>
          </p:txBody>
        </p:sp>
      </p:grpSp>
      <p:grpSp>
        <p:nvGrpSpPr>
          <p:cNvPr id="8" name="Gruppieren 7"/>
          <p:cNvGrpSpPr/>
          <p:nvPr/>
        </p:nvGrpSpPr>
        <p:grpSpPr>
          <a:xfrm>
            <a:off x="226901" y="1772816"/>
            <a:ext cx="4221347" cy="2240688"/>
            <a:chOff x="226901" y="1916832"/>
            <a:chExt cx="4221347" cy="2240688"/>
          </a:xfrm>
        </p:grpSpPr>
        <p:sp>
          <p:nvSpPr>
            <p:cNvPr id="28" name="Textfeld 27"/>
            <p:cNvSpPr txBox="1"/>
            <p:nvPr/>
          </p:nvSpPr>
          <p:spPr>
            <a:xfrm>
              <a:off x="226901" y="1916832"/>
              <a:ext cx="4221347" cy="646331"/>
            </a:xfrm>
            <a:prstGeom prst="rect">
              <a:avLst/>
            </a:prstGeom>
            <a:solidFill>
              <a:srgbClr val="004D95"/>
            </a:solidFill>
          </p:spPr>
          <p:txBody>
            <a:bodyPr wrap="square" rtlCol="0">
              <a:spAutoFit/>
            </a:bodyPr>
            <a:lstStyle/>
            <a:p>
              <a:r>
                <a:rPr lang="en-US" sz="1800" dirty="0" smtClean="0">
                  <a:solidFill>
                    <a:schemeClr val="bg1"/>
                  </a:solidFill>
                  <a:latin typeface="+mn-lt"/>
                </a:rPr>
                <a:t>Once-through cooling </a:t>
              </a:r>
              <a:br>
                <a:rPr lang="en-US" sz="1800" dirty="0" smtClean="0">
                  <a:solidFill>
                    <a:schemeClr val="bg1"/>
                  </a:solidFill>
                  <a:latin typeface="+mn-lt"/>
                </a:rPr>
              </a:br>
              <a:r>
                <a:rPr lang="en-US" sz="1800" dirty="0" smtClean="0">
                  <a:solidFill>
                    <a:schemeClr val="bg1"/>
                  </a:solidFill>
                  <a:latin typeface="+mn-lt"/>
                  <a:sym typeface="Wingdings" panose="05000000000000000000" pitchFamily="2" charset="2"/>
                </a:rPr>
                <a:t> </a:t>
              </a:r>
              <a:r>
                <a:rPr lang="en-US" sz="1800" dirty="0">
                  <a:solidFill>
                    <a:schemeClr val="bg1"/>
                  </a:solidFill>
                  <a:latin typeface="+mn-lt"/>
                  <a:sym typeface="Wingdings" panose="05000000000000000000" pitchFamily="2" charset="2"/>
                </a:rPr>
                <a:t>10…50 kg/s per </a:t>
              </a:r>
              <a:r>
                <a:rPr lang="en-US" sz="1800" dirty="0" smtClean="0">
                  <a:solidFill>
                    <a:schemeClr val="bg1"/>
                  </a:solidFill>
                  <a:latin typeface="+mn-lt"/>
                  <a:sym typeface="Wingdings" panose="05000000000000000000" pitchFamily="2" charset="2"/>
                </a:rPr>
                <a:t>MW</a:t>
              </a:r>
              <a:r>
                <a:rPr lang="en-US" sz="1800" baseline="-25000" dirty="0" smtClean="0">
                  <a:solidFill>
                    <a:schemeClr val="bg1"/>
                  </a:solidFill>
                  <a:latin typeface="+mn-lt"/>
                  <a:sym typeface="Wingdings" panose="05000000000000000000" pitchFamily="2" charset="2"/>
                </a:rPr>
                <a:t>th waste heat</a:t>
              </a:r>
              <a:endParaRPr lang="en-US" sz="1800" dirty="0">
                <a:solidFill>
                  <a:schemeClr val="bg1"/>
                </a:solidFill>
                <a:latin typeface="+mn-lt"/>
              </a:endParaRPr>
            </a:p>
          </p:txBody>
        </p:sp>
        <p:sp>
          <p:nvSpPr>
            <p:cNvPr id="7" name="Rechteck 6"/>
            <p:cNvSpPr/>
            <p:nvPr/>
          </p:nvSpPr>
          <p:spPr bwMode="auto">
            <a:xfrm>
              <a:off x="226901" y="2524032"/>
              <a:ext cx="4204800" cy="1633488"/>
            </a:xfrm>
            <a:prstGeom prst="rect">
              <a:avLst/>
            </a:prstGeom>
            <a:noFill/>
            <a:ln w="9525"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ea typeface="ＭＳ Ｐゴシック" pitchFamily="34" charset="-128"/>
              </a:endParaRPr>
            </a:p>
          </p:txBody>
        </p:sp>
      </p:grpSp>
      <p:grpSp>
        <p:nvGrpSpPr>
          <p:cNvPr id="9" name="Gruppieren 8"/>
          <p:cNvGrpSpPr/>
          <p:nvPr/>
        </p:nvGrpSpPr>
        <p:grpSpPr>
          <a:xfrm>
            <a:off x="4594848" y="1484784"/>
            <a:ext cx="4297632" cy="2551416"/>
            <a:chOff x="4594848" y="1621284"/>
            <a:chExt cx="4297632" cy="2551416"/>
          </a:xfrm>
        </p:grpSpPr>
        <p:pic>
          <p:nvPicPr>
            <p:cNvPr id="17" name="Picture 2" descr="D:\6_Grafiken\Qualifizierung\Fließbilder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2" t="16796" r="47458" b="4476"/>
            <a:stretch/>
          </p:blipFill>
          <p:spPr bwMode="auto">
            <a:xfrm>
              <a:off x="4652392" y="2583782"/>
              <a:ext cx="4240088" cy="1588918"/>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uppieren 33"/>
            <p:cNvGrpSpPr/>
            <p:nvPr/>
          </p:nvGrpSpPr>
          <p:grpSpPr>
            <a:xfrm>
              <a:off x="4594848" y="1621284"/>
              <a:ext cx="4297632" cy="2528720"/>
              <a:chOff x="226901" y="1628800"/>
              <a:chExt cx="4221347" cy="2528720"/>
            </a:xfrm>
          </p:grpSpPr>
          <p:sp>
            <p:nvSpPr>
              <p:cNvPr id="35" name="Textfeld 34"/>
              <p:cNvSpPr txBox="1"/>
              <p:nvPr/>
            </p:nvSpPr>
            <p:spPr>
              <a:xfrm>
                <a:off x="226901" y="1628800"/>
                <a:ext cx="4221347" cy="923330"/>
              </a:xfrm>
              <a:prstGeom prst="rect">
                <a:avLst/>
              </a:prstGeom>
              <a:solidFill>
                <a:srgbClr val="004D95"/>
              </a:solidFill>
            </p:spPr>
            <p:txBody>
              <a:bodyPr wrap="square" rtlCol="0">
                <a:spAutoFit/>
              </a:bodyPr>
              <a:lstStyle/>
              <a:p>
                <a:r>
                  <a:rPr lang="en-US" sz="1800" dirty="0" smtClean="0">
                    <a:solidFill>
                      <a:schemeClr val="bg1"/>
                    </a:solidFill>
                    <a:latin typeface="+mn-lt"/>
                  </a:rPr>
                  <a:t>Wet cooling tower</a:t>
                </a:r>
                <a:br>
                  <a:rPr lang="en-US" sz="1800" dirty="0" smtClean="0">
                    <a:solidFill>
                      <a:schemeClr val="bg1"/>
                    </a:solidFill>
                    <a:latin typeface="+mn-lt"/>
                  </a:rPr>
                </a:br>
                <a:r>
                  <a:rPr lang="en-US" sz="1800" dirty="0">
                    <a:solidFill>
                      <a:schemeClr val="bg1"/>
                    </a:solidFill>
                    <a:latin typeface="+mn-lt"/>
                    <a:sym typeface="Wingdings" panose="05000000000000000000" pitchFamily="2" charset="2"/>
                  </a:rPr>
                  <a:t> 0.3…1 kg/s per </a:t>
                </a:r>
                <a:r>
                  <a:rPr lang="en-US" sz="1800" dirty="0" smtClean="0">
                    <a:solidFill>
                      <a:schemeClr val="bg1"/>
                    </a:solidFill>
                    <a:latin typeface="+mn-lt"/>
                    <a:sym typeface="Wingdings" panose="05000000000000000000" pitchFamily="2" charset="2"/>
                  </a:rPr>
                  <a:t>MW</a:t>
                </a:r>
                <a:r>
                  <a:rPr lang="en-US" sz="1800" baseline="-25000" dirty="0" smtClean="0">
                    <a:solidFill>
                      <a:schemeClr val="bg1"/>
                    </a:solidFill>
                    <a:latin typeface="+mn-lt"/>
                    <a:sym typeface="Wingdings" panose="05000000000000000000" pitchFamily="2" charset="2"/>
                  </a:rPr>
                  <a:t>th waste</a:t>
                </a:r>
                <a:r>
                  <a:rPr lang="en-US" sz="1800" dirty="0" smtClean="0">
                    <a:solidFill>
                      <a:schemeClr val="bg1"/>
                    </a:solidFill>
                    <a:latin typeface="+mn-lt"/>
                    <a:sym typeface="Wingdings" panose="05000000000000000000" pitchFamily="2" charset="2"/>
                  </a:rPr>
                  <a:t> </a:t>
                </a:r>
                <a:r>
                  <a:rPr lang="en-US" sz="1800" baseline="-25000" dirty="0" smtClean="0">
                    <a:solidFill>
                      <a:schemeClr val="bg1"/>
                    </a:solidFill>
                    <a:latin typeface="+mn-lt"/>
                    <a:sym typeface="Wingdings" panose="05000000000000000000" pitchFamily="2" charset="2"/>
                  </a:rPr>
                  <a:t>heat</a:t>
                </a:r>
                <a:br>
                  <a:rPr lang="en-US" sz="1800" baseline="-25000" dirty="0" smtClean="0">
                    <a:solidFill>
                      <a:schemeClr val="bg1"/>
                    </a:solidFill>
                    <a:latin typeface="+mn-lt"/>
                    <a:sym typeface="Wingdings" panose="05000000000000000000" pitchFamily="2" charset="2"/>
                  </a:rPr>
                </a:br>
                <a:r>
                  <a:rPr lang="en-US" sz="1600" dirty="0" smtClean="0">
                    <a:solidFill>
                      <a:schemeClr val="bg1"/>
                    </a:solidFill>
                    <a:latin typeface="+mn-lt"/>
                    <a:sym typeface="Wingdings" panose="05000000000000000000" pitchFamily="2" charset="2"/>
                  </a:rPr>
                  <a:t> disposal of elutriation water</a:t>
                </a:r>
                <a:endParaRPr lang="en-US" sz="1600" dirty="0">
                  <a:solidFill>
                    <a:schemeClr val="bg1"/>
                  </a:solidFill>
                  <a:latin typeface="+mn-lt"/>
                </a:endParaRPr>
              </a:p>
            </p:txBody>
          </p:sp>
          <p:sp>
            <p:nvSpPr>
              <p:cNvPr id="36" name="Rechteck 35"/>
              <p:cNvSpPr/>
              <p:nvPr/>
            </p:nvSpPr>
            <p:spPr bwMode="auto">
              <a:xfrm>
                <a:off x="226901" y="2524032"/>
                <a:ext cx="4204800" cy="1633488"/>
              </a:xfrm>
              <a:prstGeom prst="rect">
                <a:avLst/>
              </a:prstGeom>
              <a:noFill/>
              <a:ln w="9525"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ea typeface="ＭＳ Ｐゴシック" pitchFamily="34" charset="-128"/>
                </a:endParaRPr>
              </a:p>
            </p:txBody>
          </p:sp>
        </p:grpSp>
      </p:grpSp>
      <p:grpSp>
        <p:nvGrpSpPr>
          <p:cNvPr id="11" name="Gruppieren 10"/>
          <p:cNvGrpSpPr/>
          <p:nvPr/>
        </p:nvGrpSpPr>
        <p:grpSpPr>
          <a:xfrm>
            <a:off x="235174" y="4128517"/>
            <a:ext cx="4226900" cy="2189243"/>
            <a:chOff x="235174" y="4385413"/>
            <a:chExt cx="4226900" cy="2189243"/>
          </a:xfrm>
        </p:grpSpPr>
        <p:grpSp>
          <p:nvGrpSpPr>
            <p:cNvPr id="10" name="Gruppieren 9"/>
            <p:cNvGrpSpPr/>
            <p:nvPr/>
          </p:nvGrpSpPr>
          <p:grpSpPr>
            <a:xfrm>
              <a:off x="235174" y="4941168"/>
              <a:ext cx="4204800" cy="1633488"/>
              <a:chOff x="235174" y="4941168"/>
              <a:chExt cx="4204800" cy="1633488"/>
            </a:xfrm>
          </p:grpSpPr>
          <p:sp>
            <p:nvSpPr>
              <p:cNvPr id="37" name="Rechteck 36"/>
              <p:cNvSpPr/>
              <p:nvPr/>
            </p:nvSpPr>
            <p:spPr bwMode="auto">
              <a:xfrm>
                <a:off x="235174" y="4941168"/>
                <a:ext cx="4204800" cy="1633488"/>
              </a:xfrm>
              <a:prstGeom prst="rect">
                <a:avLst/>
              </a:prstGeom>
              <a:solidFill>
                <a:schemeClr val="bg1"/>
              </a:solidFill>
              <a:ln w="9525"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ea typeface="ＭＳ Ｐゴシック" pitchFamily="34" charset="-128"/>
                </a:endParaRPr>
              </a:p>
            </p:txBody>
          </p:sp>
          <p:pic>
            <p:nvPicPr>
              <p:cNvPr id="23" name="Picture 2" descr="D:\6_Grafiken\Qualifizierung\Fließbilder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692" t="26519" r="2032" b="4968"/>
              <a:stretch/>
            </p:blipFill>
            <p:spPr bwMode="auto">
              <a:xfrm>
                <a:off x="467544" y="5085184"/>
                <a:ext cx="3323367" cy="1382755"/>
              </a:xfrm>
              <a:prstGeom prst="rect">
                <a:avLst/>
              </a:prstGeom>
              <a:solidFill>
                <a:schemeClr val="bg1"/>
              </a:solidFill>
            </p:spPr>
          </p:pic>
        </p:grpSp>
        <p:sp>
          <p:nvSpPr>
            <p:cNvPr id="38" name="Textfeld 37"/>
            <p:cNvSpPr txBox="1"/>
            <p:nvPr/>
          </p:nvSpPr>
          <p:spPr>
            <a:xfrm>
              <a:off x="240727" y="4385413"/>
              <a:ext cx="4221347" cy="646331"/>
            </a:xfrm>
            <a:prstGeom prst="rect">
              <a:avLst/>
            </a:prstGeom>
            <a:solidFill>
              <a:srgbClr val="004D95"/>
            </a:solidFill>
          </p:spPr>
          <p:txBody>
            <a:bodyPr wrap="square" rtlCol="0">
              <a:spAutoFit/>
            </a:bodyPr>
            <a:lstStyle/>
            <a:p>
              <a:r>
                <a:rPr lang="en-US" sz="1800" dirty="0" smtClean="0">
                  <a:solidFill>
                    <a:schemeClr val="bg1"/>
                  </a:solidFill>
                  <a:latin typeface="+mn-lt"/>
                </a:rPr>
                <a:t>Air-cooled condenser</a:t>
              </a:r>
              <a:br>
                <a:rPr lang="en-US" sz="1800" dirty="0" smtClean="0">
                  <a:solidFill>
                    <a:schemeClr val="bg1"/>
                  </a:solidFill>
                  <a:latin typeface="+mn-lt"/>
                </a:rPr>
              </a:br>
              <a:r>
                <a:rPr lang="en-US" sz="1800" dirty="0">
                  <a:solidFill>
                    <a:schemeClr val="bg1"/>
                  </a:solidFill>
                  <a:latin typeface="+mn-lt"/>
                  <a:sym typeface="Wingdings" panose="05000000000000000000" pitchFamily="2" charset="2"/>
                </a:rPr>
                <a:t> 0 kg/s per </a:t>
              </a:r>
              <a:r>
                <a:rPr lang="en-US" sz="1800" dirty="0" smtClean="0">
                  <a:solidFill>
                    <a:schemeClr val="bg1"/>
                  </a:solidFill>
                  <a:latin typeface="+mn-lt"/>
                  <a:sym typeface="Wingdings" panose="05000000000000000000" pitchFamily="2" charset="2"/>
                </a:rPr>
                <a:t>MW</a:t>
              </a:r>
              <a:r>
                <a:rPr lang="en-US" sz="1800" baseline="-25000" dirty="0" smtClean="0">
                  <a:solidFill>
                    <a:schemeClr val="bg1"/>
                  </a:solidFill>
                  <a:latin typeface="+mn-lt"/>
                  <a:sym typeface="Wingdings" panose="05000000000000000000" pitchFamily="2" charset="2"/>
                </a:rPr>
                <a:t>th</a:t>
              </a:r>
              <a:r>
                <a:rPr lang="en-US" sz="1800" dirty="0" smtClean="0">
                  <a:solidFill>
                    <a:schemeClr val="bg1"/>
                  </a:solidFill>
                  <a:latin typeface="+mn-lt"/>
                  <a:sym typeface="Wingdings" panose="05000000000000000000" pitchFamily="2" charset="2"/>
                </a:rPr>
                <a:t> </a:t>
              </a:r>
              <a:r>
                <a:rPr lang="en-US" sz="1800" baseline="-25000" dirty="0" smtClean="0">
                  <a:solidFill>
                    <a:schemeClr val="bg1"/>
                  </a:solidFill>
                  <a:latin typeface="+mn-lt"/>
                  <a:sym typeface="Wingdings" panose="05000000000000000000" pitchFamily="2" charset="2"/>
                </a:rPr>
                <a:t>waste</a:t>
              </a:r>
              <a:r>
                <a:rPr lang="en-US" sz="1800" dirty="0" smtClean="0">
                  <a:solidFill>
                    <a:schemeClr val="bg1"/>
                  </a:solidFill>
                  <a:latin typeface="+mn-lt"/>
                  <a:sym typeface="Wingdings" panose="05000000000000000000" pitchFamily="2" charset="2"/>
                </a:rPr>
                <a:t> </a:t>
              </a:r>
              <a:r>
                <a:rPr lang="en-US" sz="1800" baseline="-25000" dirty="0" smtClean="0">
                  <a:solidFill>
                    <a:schemeClr val="bg1"/>
                  </a:solidFill>
                  <a:latin typeface="+mn-lt"/>
                  <a:sym typeface="Wingdings" panose="05000000000000000000" pitchFamily="2" charset="2"/>
                </a:rPr>
                <a:t>heat</a:t>
              </a:r>
              <a:endParaRPr lang="en-US" sz="1800" dirty="0">
                <a:solidFill>
                  <a:schemeClr val="bg1"/>
                </a:solidFill>
                <a:latin typeface="+mn-lt"/>
              </a:endParaRPr>
            </a:p>
          </p:txBody>
        </p:sp>
      </p:grpSp>
      <p:pic>
        <p:nvPicPr>
          <p:cNvPr id="22" name="Picture 3"/>
          <p:cNvPicPr>
            <a:picLocks noChangeAspect="1" noChangeArrowheads="1"/>
          </p:cNvPicPr>
          <p:nvPr/>
        </p:nvPicPr>
        <p:blipFill rotWithShape="1">
          <a:blip r:embed="rId5"/>
          <a:srcRect t="5698" r="35714"/>
          <a:stretch/>
        </p:blipFill>
        <p:spPr bwMode="auto">
          <a:xfrm>
            <a:off x="7129569" y="4212163"/>
            <a:ext cx="1906927" cy="1985703"/>
          </a:xfrm>
          <a:prstGeom prst="rect">
            <a:avLst/>
          </a:prstGeom>
          <a:noFill/>
          <a:ln w="9525">
            <a:noFill/>
            <a:miter lim="800000"/>
            <a:headEnd/>
            <a:tailEnd/>
          </a:ln>
          <a:effectLst/>
        </p:spPr>
      </p:pic>
      <p:pic>
        <p:nvPicPr>
          <p:cNvPr id="24" name="Picture 4"/>
          <p:cNvPicPr>
            <a:picLocks noChangeAspect="1" noChangeArrowheads="1"/>
          </p:cNvPicPr>
          <p:nvPr/>
        </p:nvPicPr>
        <p:blipFill rotWithShape="1">
          <a:blip r:embed="rId6"/>
          <a:srcRect t="5342" r="6452"/>
          <a:stretch/>
        </p:blipFill>
        <p:spPr bwMode="auto">
          <a:xfrm>
            <a:off x="4932040" y="4077072"/>
            <a:ext cx="2028634" cy="2207779"/>
          </a:xfrm>
          <a:prstGeom prst="rect">
            <a:avLst/>
          </a:prstGeom>
          <a:noFill/>
          <a:ln w="9525">
            <a:noFill/>
            <a:miter lim="800000"/>
            <a:headEnd/>
            <a:tailEnd/>
          </a:ln>
          <a:effectLst/>
        </p:spPr>
      </p:pic>
      <p:sp>
        <p:nvSpPr>
          <p:cNvPr id="25" name="Textfeld 24"/>
          <p:cNvSpPr txBox="1"/>
          <p:nvPr/>
        </p:nvSpPr>
        <p:spPr>
          <a:xfrm>
            <a:off x="7695386" y="6220063"/>
            <a:ext cx="1281120" cy="523220"/>
          </a:xfrm>
          <a:prstGeom prst="rect">
            <a:avLst/>
          </a:prstGeom>
          <a:solidFill>
            <a:schemeClr val="bg1"/>
          </a:solidFill>
        </p:spPr>
        <p:txBody>
          <a:bodyPr wrap="none" rtlCol="0">
            <a:spAutoFit/>
          </a:bodyPr>
          <a:lstStyle/>
          <a:p>
            <a:pPr algn="r"/>
            <a:r>
              <a:rPr lang="de-DE" sz="1600" i="1" dirty="0" smtClean="0">
                <a:latin typeface="+mj-lt"/>
              </a:rPr>
              <a:t>Film </a:t>
            </a:r>
            <a:r>
              <a:rPr lang="de-DE" sz="1600" i="1" dirty="0" err="1" smtClean="0">
                <a:latin typeface="+mj-lt"/>
              </a:rPr>
              <a:t>fill</a:t>
            </a:r>
            <a:r>
              <a:rPr lang="de-DE" sz="1600" i="1" dirty="0" smtClean="0">
                <a:latin typeface="+mj-lt"/>
              </a:rPr>
              <a:t> </a:t>
            </a:r>
          </a:p>
          <a:p>
            <a:pPr algn="r"/>
            <a:r>
              <a:rPr lang="de-DE" sz="1200" i="1" dirty="0" smtClean="0">
                <a:latin typeface="+mj-lt"/>
              </a:rPr>
              <a:t>(</a:t>
            </a:r>
            <a:r>
              <a:rPr lang="de-DE" sz="1200" i="1" dirty="0" err="1" smtClean="0">
                <a:latin typeface="+mj-lt"/>
              </a:rPr>
              <a:t>source</a:t>
            </a:r>
            <a:r>
              <a:rPr lang="de-DE" sz="1200" i="1" dirty="0" smtClean="0">
                <a:latin typeface="+mj-lt"/>
              </a:rPr>
              <a:t>: GEA)</a:t>
            </a:r>
            <a:endParaRPr lang="de-DE" sz="1200" i="1" dirty="0">
              <a:latin typeface="+mj-lt"/>
            </a:endParaRPr>
          </a:p>
        </p:txBody>
      </p:sp>
      <p:sp>
        <p:nvSpPr>
          <p:cNvPr id="26" name="Textfeld 25"/>
          <p:cNvSpPr txBox="1"/>
          <p:nvPr/>
        </p:nvSpPr>
        <p:spPr>
          <a:xfrm>
            <a:off x="5742978" y="6197867"/>
            <a:ext cx="1406154" cy="523220"/>
          </a:xfrm>
          <a:prstGeom prst="rect">
            <a:avLst/>
          </a:prstGeom>
          <a:solidFill>
            <a:schemeClr val="bg1"/>
          </a:solidFill>
        </p:spPr>
        <p:txBody>
          <a:bodyPr wrap="none" rtlCol="0">
            <a:spAutoFit/>
          </a:bodyPr>
          <a:lstStyle/>
          <a:p>
            <a:pPr algn="r"/>
            <a:r>
              <a:rPr lang="de-DE" sz="1600" i="1" dirty="0" err="1" smtClean="0">
                <a:latin typeface="+mj-lt"/>
              </a:rPr>
              <a:t>Trickle</a:t>
            </a:r>
            <a:r>
              <a:rPr lang="de-DE" sz="1600" i="1" dirty="0" smtClean="0">
                <a:latin typeface="+mj-lt"/>
              </a:rPr>
              <a:t> </a:t>
            </a:r>
            <a:r>
              <a:rPr lang="de-DE" sz="1600" i="1" dirty="0" err="1" smtClean="0">
                <a:latin typeface="+mj-lt"/>
              </a:rPr>
              <a:t>grid</a:t>
            </a:r>
            <a:r>
              <a:rPr lang="de-DE" sz="1600" i="1" dirty="0" smtClean="0">
                <a:latin typeface="+mj-lt"/>
              </a:rPr>
              <a:t> </a:t>
            </a:r>
          </a:p>
          <a:p>
            <a:pPr algn="r"/>
            <a:r>
              <a:rPr lang="de-DE" sz="1200" i="1" dirty="0" smtClean="0">
                <a:latin typeface="+mj-lt"/>
              </a:rPr>
              <a:t>(</a:t>
            </a:r>
            <a:r>
              <a:rPr lang="de-DE" sz="1200" i="1" dirty="0" err="1" smtClean="0">
                <a:latin typeface="+mj-lt"/>
              </a:rPr>
              <a:t>source</a:t>
            </a:r>
            <a:r>
              <a:rPr lang="de-DE" sz="1200" i="1" dirty="0" smtClean="0">
                <a:latin typeface="+mj-lt"/>
              </a:rPr>
              <a:t>: GEA)</a:t>
            </a:r>
            <a:endParaRPr lang="de-DE" sz="1200" i="1" dirty="0">
              <a:latin typeface="+mj-lt"/>
            </a:endParaRPr>
          </a:p>
        </p:txBody>
      </p:sp>
    </p:spTree>
    <p:extLst>
      <p:ext uri="{BB962C8B-B14F-4D97-AF65-F5344CB8AC3E}">
        <p14:creationId xmlns:p14="http://schemas.microsoft.com/office/powerpoint/2010/main" val="292309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07504" y="620688"/>
            <a:ext cx="8610600" cy="4526632"/>
          </a:xfrm>
        </p:spPr>
        <p:txBody>
          <a:bodyPr/>
          <a:lstStyle/>
          <a:p>
            <a:pPr>
              <a:lnSpc>
                <a:spcPct val="114000"/>
              </a:lnSpc>
            </a:pPr>
            <a:r>
              <a:rPr lang="en-US" sz="1800" dirty="0" smtClean="0"/>
              <a:t>Type </a:t>
            </a:r>
            <a:r>
              <a:rPr lang="en-US" sz="1800" dirty="0"/>
              <a:t>of cooling system &amp; cooling system design </a:t>
            </a:r>
            <a:r>
              <a:rPr lang="en-US" sz="1800" dirty="0">
                <a:sym typeface="Wingdings" panose="05000000000000000000" pitchFamily="2" charset="2"/>
              </a:rPr>
              <a:t></a:t>
            </a:r>
            <a:r>
              <a:rPr lang="en-US" sz="1800" dirty="0"/>
              <a:t> site conditions</a:t>
            </a:r>
            <a:r>
              <a:rPr lang="en-US" sz="1800" dirty="0" smtClean="0"/>
              <a:t/>
            </a:r>
            <a:br>
              <a:rPr lang="en-US" sz="1800" dirty="0" smtClean="0"/>
            </a:br>
            <a:r>
              <a:rPr lang="en-US" sz="1800" dirty="0" smtClean="0">
                <a:sym typeface="Wingdings" panose="05000000000000000000" pitchFamily="2" charset="2"/>
              </a:rPr>
              <a:t> </a:t>
            </a:r>
            <a:r>
              <a:rPr lang="en-US" sz="1800" dirty="0" smtClean="0"/>
              <a:t>cooling water availability &amp; </a:t>
            </a:r>
            <a:r>
              <a:rPr lang="en-US" sz="1800" dirty="0"/>
              <a:t>cooling water </a:t>
            </a:r>
            <a:r>
              <a:rPr lang="en-US" sz="1800" dirty="0" smtClean="0"/>
              <a:t>quality</a:t>
            </a:r>
            <a:br>
              <a:rPr lang="en-US" sz="1800" dirty="0" smtClean="0"/>
            </a:br>
            <a:r>
              <a:rPr lang="en-US" sz="1800" dirty="0" smtClean="0">
                <a:sym typeface="Wingdings" panose="05000000000000000000" pitchFamily="2" charset="2"/>
              </a:rPr>
              <a:t> space available</a:t>
            </a:r>
            <a:endParaRPr lang="en-US" sz="1800" dirty="0"/>
          </a:p>
        </p:txBody>
      </p:sp>
      <p:sp>
        <p:nvSpPr>
          <p:cNvPr id="8194" name="Titel 1"/>
          <p:cNvSpPr>
            <a:spLocks noGrp="1"/>
          </p:cNvSpPr>
          <p:nvPr>
            <p:ph type="title"/>
          </p:nvPr>
        </p:nvSpPr>
        <p:spPr>
          <a:xfrm>
            <a:off x="152400" y="-243408"/>
            <a:ext cx="8839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smtClean="0"/>
              <a:t>Cooling of low temperature power plants</a:t>
            </a:r>
            <a:endParaRPr lang="en-US" sz="2800" b="1" dirty="0"/>
          </a:p>
        </p:txBody>
      </p:sp>
      <p:grpSp>
        <p:nvGrpSpPr>
          <p:cNvPr id="4" name="Gruppieren 3"/>
          <p:cNvGrpSpPr/>
          <p:nvPr/>
        </p:nvGrpSpPr>
        <p:grpSpPr>
          <a:xfrm>
            <a:off x="259816" y="2371576"/>
            <a:ext cx="4096160" cy="1600200"/>
            <a:chOff x="507102" y="2132856"/>
            <a:chExt cx="4096160" cy="1600200"/>
          </a:xfrm>
        </p:grpSpPr>
        <p:pic>
          <p:nvPicPr>
            <p:cNvPr id="4098" name="Picture 2" descr="D:\6_Grafiken\Qualifizierung\Fließbilder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11" t="15596" r="58565" b="4940"/>
            <a:stretch/>
          </p:blipFill>
          <p:spPr bwMode="auto">
            <a:xfrm>
              <a:off x="507102" y="2132856"/>
              <a:ext cx="3353697"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Freihandform 1"/>
            <p:cNvSpPr/>
            <p:nvPr/>
          </p:nvSpPr>
          <p:spPr bwMode="auto">
            <a:xfrm rot="21078735">
              <a:off x="3675774" y="2411515"/>
              <a:ext cx="927488" cy="1292193"/>
            </a:xfrm>
            <a:custGeom>
              <a:avLst/>
              <a:gdLst>
                <a:gd name="connsiteX0" fmla="*/ 0 w 1130300"/>
                <a:gd name="connsiteY0" fmla="*/ 1524000 h 1524000"/>
                <a:gd name="connsiteX1" fmla="*/ 355600 w 1130300"/>
                <a:gd name="connsiteY1" fmla="*/ 508000 h 1524000"/>
                <a:gd name="connsiteX2" fmla="*/ 965200 w 1130300"/>
                <a:gd name="connsiteY2" fmla="*/ 304800 h 1524000"/>
                <a:gd name="connsiteX3" fmla="*/ 1130300 w 1130300"/>
                <a:gd name="connsiteY3" fmla="*/ 0 h 1524000"/>
                <a:gd name="connsiteX4" fmla="*/ 1130300 w 113030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300" h="1524000">
                  <a:moveTo>
                    <a:pt x="0" y="1524000"/>
                  </a:moveTo>
                  <a:cubicBezTo>
                    <a:pt x="97366" y="1117600"/>
                    <a:pt x="194733" y="711200"/>
                    <a:pt x="355600" y="508000"/>
                  </a:cubicBezTo>
                  <a:cubicBezTo>
                    <a:pt x="516467" y="304800"/>
                    <a:pt x="836083" y="389467"/>
                    <a:pt x="965200" y="304800"/>
                  </a:cubicBezTo>
                  <a:cubicBezTo>
                    <a:pt x="1094317" y="220133"/>
                    <a:pt x="1130300" y="0"/>
                    <a:pt x="1130300" y="0"/>
                  </a:cubicBezTo>
                  <a:lnTo>
                    <a:pt x="1130300" y="0"/>
                  </a:lnTo>
                </a:path>
              </a:pathLst>
            </a:custGeom>
            <a:noFill/>
            <a:ln w="263525" cap="flat" cmpd="sng" algn="ctr">
              <a:solidFill>
                <a:srgbClr val="29C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3" name="Textfeld 2"/>
            <p:cNvSpPr txBox="1"/>
            <p:nvPr/>
          </p:nvSpPr>
          <p:spPr>
            <a:xfrm rot="20014346">
              <a:off x="3801638" y="2517457"/>
              <a:ext cx="716415" cy="369332"/>
            </a:xfrm>
            <a:prstGeom prst="rect">
              <a:avLst/>
            </a:prstGeom>
            <a:noFill/>
          </p:spPr>
          <p:txBody>
            <a:bodyPr wrap="none" rtlCol="0">
              <a:spAutoFit/>
            </a:bodyPr>
            <a:lstStyle/>
            <a:p>
              <a:r>
                <a:rPr lang="en-US" sz="1800" dirty="0" smtClean="0">
                  <a:solidFill>
                    <a:srgbClr val="004D95"/>
                  </a:solidFill>
                  <a:latin typeface="+mn-lt"/>
                </a:rPr>
                <a:t>river</a:t>
              </a:r>
              <a:endParaRPr lang="en-US" sz="1800" dirty="0">
                <a:solidFill>
                  <a:srgbClr val="004D95"/>
                </a:solidFill>
                <a:latin typeface="+mn-lt"/>
              </a:endParaRPr>
            </a:p>
          </p:txBody>
        </p:sp>
      </p:grpSp>
      <p:grpSp>
        <p:nvGrpSpPr>
          <p:cNvPr id="8" name="Gruppieren 7"/>
          <p:cNvGrpSpPr/>
          <p:nvPr/>
        </p:nvGrpSpPr>
        <p:grpSpPr>
          <a:xfrm>
            <a:off x="226901" y="1764376"/>
            <a:ext cx="4221347" cy="2240688"/>
            <a:chOff x="226901" y="1916832"/>
            <a:chExt cx="4221347" cy="2240688"/>
          </a:xfrm>
        </p:grpSpPr>
        <p:sp>
          <p:nvSpPr>
            <p:cNvPr id="28" name="Textfeld 27"/>
            <p:cNvSpPr txBox="1"/>
            <p:nvPr/>
          </p:nvSpPr>
          <p:spPr>
            <a:xfrm>
              <a:off x="226901" y="1916832"/>
              <a:ext cx="4221347" cy="646331"/>
            </a:xfrm>
            <a:prstGeom prst="rect">
              <a:avLst/>
            </a:prstGeom>
            <a:solidFill>
              <a:srgbClr val="004D95"/>
            </a:solidFill>
          </p:spPr>
          <p:txBody>
            <a:bodyPr wrap="square" rtlCol="0">
              <a:spAutoFit/>
            </a:bodyPr>
            <a:lstStyle/>
            <a:p>
              <a:r>
                <a:rPr lang="en-US" sz="1800" dirty="0" smtClean="0">
                  <a:solidFill>
                    <a:schemeClr val="bg1"/>
                  </a:solidFill>
                  <a:latin typeface="+mn-lt"/>
                </a:rPr>
                <a:t>Once-through cooling </a:t>
              </a:r>
              <a:br>
                <a:rPr lang="en-US" sz="1800" dirty="0" smtClean="0">
                  <a:solidFill>
                    <a:schemeClr val="bg1"/>
                  </a:solidFill>
                  <a:latin typeface="+mn-lt"/>
                </a:rPr>
              </a:br>
              <a:r>
                <a:rPr lang="en-US" sz="1800" dirty="0" smtClean="0">
                  <a:solidFill>
                    <a:schemeClr val="bg1"/>
                  </a:solidFill>
                  <a:latin typeface="+mn-lt"/>
                  <a:sym typeface="Wingdings" panose="05000000000000000000" pitchFamily="2" charset="2"/>
                </a:rPr>
                <a:t> no special requirement</a:t>
              </a:r>
              <a:endParaRPr lang="en-US" sz="1800" dirty="0">
                <a:solidFill>
                  <a:schemeClr val="bg1"/>
                </a:solidFill>
                <a:latin typeface="+mn-lt"/>
              </a:endParaRPr>
            </a:p>
          </p:txBody>
        </p:sp>
        <p:sp>
          <p:nvSpPr>
            <p:cNvPr id="7" name="Rechteck 6"/>
            <p:cNvSpPr/>
            <p:nvPr/>
          </p:nvSpPr>
          <p:spPr bwMode="auto">
            <a:xfrm>
              <a:off x="226901" y="2524032"/>
              <a:ext cx="4204800" cy="1633488"/>
            </a:xfrm>
            <a:prstGeom prst="rect">
              <a:avLst/>
            </a:prstGeom>
            <a:noFill/>
            <a:ln w="9525"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grpSp>
        <p:nvGrpSpPr>
          <p:cNvPr id="9" name="Gruppieren 8"/>
          <p:cNvGrpSpPr/>
          <p:nvPr/>
        </p:nvGrpSpPr>
        <p:grpSpPr>
          <a:xfrm>
            <a:off x="4594848" y="1764376"/>
            <a:ext cx="4297632" cy="2263384"/>
            <a:chOff x="4594848" y="1909316"/>
            <a:chExt cx="4297632" cy="2263384"/>
          </a:xfrm>
        </p:grpSpPr>
        <p:pic>
          <p:nvPicPr>
            <p:cNvPr id="17" name="Picture 2" descr="D:\6_Grafiken\Qualifizierung\Fließbilder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2" t="16796" r="47458" b="4476"/>
            <a:stretch/>
          </p:blipFill>
          <p:spPr bwMode="auto">
            <a:xfrm>
              <a:off x="4652392" y="2583782"/>
              <a:ext cx="4240088" cy="1588918"/>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uppieren 33"/>
            <p:cNvGrpSpPr/>
            <p:nvPr/>
          </p:nvGrpSpPr>
          <p:grpSpPr>
            <a:xfrm>
              <a:off x="4594848" y="1909316"/>
              <a:ext cx="4297632" cy="2240688"/>
              <a:chOff x="226901" y="1916832"/>
              <a:chExt cx="4221347" cy="2240688"/>
            </a:xfrm>
          </p:grpSpPr>
          <p:sp>
            <p:nvSpPr>
              <p:cNvPr id="35" name="Textfeld 34"/>
              <p:cNvSpPr txBox="1"/>
              <p:nvPr/>
            </p:nvSpPr>
            <p:spPr>
              <a:xfrm>
                <a:off x="226901" y="1916832"/>
                <a:ext cx="4221347" cy="646331"/>
              </a:xfrm>
              <a:prstGeom prst="rect">
                <a:avLst/>
              </a:prstGeom>
              <a:solidFill>
                <a:srgbClr val="004D95"/>
              </a:solidFill>
            </p:spPr>
            <p:txBody>
              <a:bodyPr wrap="square" rtlCol="0">
                <a:spAutoFit/>
              </a:bodyPr>
              <a:lstStyle/>
              <a:p>
                <a:r>
                  <a:rPr lang="en-US" sz="1800" dirty="0" smtClean="0">
                    <a:solidFill>
                      <a:schemeClr val="bg1"/>
                    </a:solidFill>
                    <a:latin typeface="+mn-lt"/>
                  </a:rPr>
                  <a:t>Wet cooling tower</a:t>
                </a:r>
                <a:br>
                  <a:rPr lang="en-US" sz="1800" dirty="0" smtClean="0">
                    <a:solidFill>
                      <a:schemeClr val="bg1"/>
                    </a:solidFill>
                    <a:latin typeface="+mn-lt"/>
                  </a:rPr>
                </a:br>
                <a:r>
                  <a:rPr lang="en-US" sz="1800" dirty="0" smtClean="0">
                    <a:solidFill>
                      <a:schemeClr val="bg1"/>
                    </a:solidFill>
                    <a:latin typeface="+mn-lt"/>
                    <a:sym typeface="Wingdings" panose="05000000000000000000" pitchFamily="2" charset="2"/>
                  </a:rPr>
                  <a:t> 8…15 m</a:t>
                </a:r>
                <a:r>
                  <a:rPr lang="en-US" sz="1800" baseline="30000" dirty="0" smtClean="0">
                    <a:solidFill>
                      <a:schemeClr val="bg1"/>
                    </a:solidFill>
                    <a:latin typeface="+mn-lt"/>
                    <a:sym typeface="Wingdings" panose="05000000000000000000" pitchFamily="2" charset="2"/>
                  </a:rPr>
                  <a:t>2</a:t>
                </a:r>
                <a:r>
                  <a:rPr lang="en-US" sz="1800" dirty="0" smtClean="0">
                    <a:solidFill>
                      <a:schemeClr val="bg1"/>
                    </a:solidFill>
                    <a:latin typeface="+mn-lt"/>
                    <a:sym typeface="Wingdings" panose="05000000000000000000" pitchFamily="2" charset="2"/>
                  </a:rPr>
                  <a:t> per MW</a:t>
                </a:r>
                <a:r>
                  <a:rPr lang="en-US" sz="1800" baseline="-25000" dirty="0" smtClean="0">
                    <a:solidFill>
                      <a:schemeClr val="bg1"/>
                    </a:solidFill>
                    <a:latin typeface="+mn-lt"/>
                    <a:sym typeface="Wingdings" panose="05000000000000000000" pitchFamily="2" charset="2"/>
                  </a:rPr>
                  <a:t>th waste heat</a:t>
                </a:r>
                <a:endParaRPr lang="en-US" sz="1800" dirty="0">
                  <a:solidFill>
                    <a:schemeClr val="bg1"/>
                  </a:solidFill>
                  <a:latin typeface="+mn-lt"/>
                </a:endParaRPr>
              </a:p>
            </p:txBody>
          </p:sp>
          <p:sp>
            <p:nvSpPr>
              <p:cNvPr id="36" name="Rechteck 35"/>
              <p:cNvSpPr/>
              <p:nvPr/>
            </p:nvSpPr>
            <p:spPr bwMode="auto">
              <a:xfrm>
                <a:off x="226901" y="2524032"/>
                <a:ext cx="4204800" cy="1633488"/>
              </a:xfrm>
              <a:prstGeom prst="rect">
                <a:avLst/>
              </a:prstGeom>
              <a:noFill/>
              <a:ln w="9525"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grpSp>
      <p:grpSp>
        <p:nvGrpSpPr>
          <p:cNvPr id="11" name="Gruppieren 10"/>
          <p:cNvGrpSpPr/>
          <p:nvPr/>
        </p:nvGrpSpPr>
        <p:grpSpPr>
          <a:xfrm>
            <a:off x="235174" y="4120077"/>
            <a:ext cx="4226900" cy="2189243"/>
            <a:chOff x="235174" y="4385413"/>
            <a:chExt cx="4226900" cy="2189243"/>
          </a:xfrm>
        </p:grpSpPr>
        <p:grpSp>
          <p:nvGrpSpPr>
            <p:cNvPr id="10" name="Gruppieren 9"/>
            <p:cNvGrpSpPr/>
            <p:nvPr/>
          </p:nvGrpSpPr>
          <p:grpSpPr>
            <a:xfrm>
              <a:off x="235174" y="4941168"/>
              <a:ext cx="4204800" cy="1633488"/>
              <a:chOff x="235174" y="4941168"/>
              <a:chExt cx="4204800" cy="1633488"/>
            </a:xfrm>
          </p:grpSpPr>
          <p:sp>
            <p:nvSpPr>
              <p:cNvPr id="37" name="Rechteck 36"/>
              <p:cNvSpPr/>
              <p:nvPr/>
            </p:nvSpPr>
            <p:spPr bwMode="auto">
              <a:xfrm>
                <a:off x="235174" y="4941168"/>
                <a:ext cx="4204800" cy="1633488"/>
              </a:xfrm>
              <a:prstGeom prst="rect">
                <a:avLst/>
              </a:prstGeom>
              <a:solidFill>
                <a:schemeClr val="bg1"/>
              </a:solidFill>
              <a:ln w="9525"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pic>
            <p:nvPicPr>
              <p:cNvPr id="23" name="Picture 2" descr="D:\6_Grafiken\Qualifizierung\Fließbilder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692" t="26519" r="2032" b="4968"/>
              <a:stretch/>
            </p:blipFill>
            <p:spPr bwMode="auto">
              <a:xfrm>
                <a:off x="467544" y="5085184"/>
                <a:ext cx="3323367" cy="1382755"/>
              </a:xfrm>
              <a:prstGeom prst="rect">
                <a:avLst/>
              </a:prstGeom>
              <a:solidFill>
                <a:schemeClr val="bg1"/>
              </a:solidFill>
            </p:spPr>
          </p:pic>
        </p:grpSp>
        <p:sp>
          <p:nvSpPr>
            <p:cNvPr id="38" name="Textfeld 37"/>
            <p:cNvSpPr txBox="1"/>
            <p:nvPr/>
          </p:nvSpPr>
          <p:spPr>
            <a:xfrm>
              <a:off x="240727" y="4385413"/>
              <a:ext cx="4221347" cy="646331"/>
            </a:xfrm>
            <a:prstGeom prst="rect">
              <a:avLst/>
            </a:prstGeom>
            <a:solidFill>
              <a:srgbClr val="004D95"/>
            </a:solidFill>
          </p:spPr>
          <p:txBody>
            <a:bodyPr wrap="square" rtlCol="0">
              <a:spAutoFit/>
            </a:bodyPr>
            <a:lstStyle/>
            <a:p>
              <a:r>
                <a:rPr lang="en-US" sz="1800" dirty="0" smtClean="0">
                  <a:solidFill>
                    <a:schemeClr val="bg1"/>
                  </a:solidFill>
                  <a:latin typeface="+mn-lt"/>
                </a:rPr>
                <a:t>Air-cooled condenser</a:t>
              </a:r>
              <a:br>
                <a:rPr lang="en-US" sz="1800" dirty="0" smtClean="0">
                  <a:solidFill>
                    <a:schemeClr val="bg1"/>
                  </a:solidFill>
                  <a:latin typeface="+mn-lt"/>
                </a:rPr>
              </a:br>
              <a:r>
                <a:rPr lang="en-US" sz="1800" dirty="0" smtClean="0">
                  <a:solidFill>
                    <a:schemeClr val="bg1"/>
                  </a:solidFill>
                  <a:latin typeface="+mn-lt"/>
                  <a:sym typeface="Wingdings" panose="05000000000000000000" pitchFamily="2" charset="2"/>
                </a:rPr>
                <a:t> 20…50 </a:t>
              </a:r>
              <a:r>
                <a:rPr lang="en-US" sz="1800" dirty="0">
                  <a:solidFill>
                    <a:schemeClr val="bg1"/>
                  </a:solidFill>
                  <a:latin typeface="+mn-lt"/>
                  <a:sym typeface="Wingdings" panose="05000000000000000000" pitchFamily="2" charset="2"/>
                </a:rPr>
                <a:t>m</a:t>
              </a:r>
              <a:r>
                <a:rPr lang="en-US" sz="1800" baseline="30000" dirty="0">
                  <a:solidFill>
                    <a:schemeClr val="bg1"/>
                  </a:solidFill>
                  <a:latin typeface="+mn-lt"/>
                  <a:sym typeface="Wingdings" panose="05000000000000000000" pitchFamily="2" charset="2"/>
                </a:rPr>
                <a:t>2</a:t>
              </a:r>
              <a:r>
                <a:rPr lang="en-US" sz="1800" dirty="0">
                  <a:solidFill>
                    <a:schemeClr val="bg1"/>
                  </a:solidFill>
                  <a:latin typeface="+mn-lt"/>
                  <a:sym typeface="Wingdings" panose="05000000000000000000" pitchFamily="2" charset="2"/>
                </a:rPr>
                <a:t> per </a:t>
              </a:r>
              <a:r>
                <a:rPr lang="en-US" sz="1800" dirty="0" smtClean="0">
                  <a:solidFill>
                    <a:schemeClr val="bg1"/>
                  </a:solidFill>
                  <a:latin typeface="+mn-lt"/>
                  <a:sym typeface="Wingdings" panose="05000000000000000000" pitchFamily="2" charset="2"/>
                </a:rPr>
                <a:t>MW</a:t>
              </a:r>
              <a:r>
                <a:rPr lang="en-US" sz="1800" baseline="-25000" dirty="0" smtClean="0">
                  <a:solidFill>
                    <a:schemeClr val="bg1"/>
                  </a:solidFill>
                  <a:latin typeface="+mn-lt"/>
                  <a:sym typeface="Wingdings" panose="05000000000000000000" pitchFamily="2" charset="2"/>
                </a:rPr>
                <a:t>th waste heat</a:t>
              </a:r>
              <a:endParaRPr lang="en-US" sz="1800" dirty="0">
                <a:solidFill>
                  <a:schemeClr val="bg1"/>
                </a:solidFill>
                <a:latin typeface="+mn-lt"/>
              </a:endParaRPr>
            </a:p>
          </p:txBody>
        </p:sp>
      </p:grpSp>
      <p:pic>
        <p:nvPicPr>
          <p:cNvPr id="26" name="Picture 9"/>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1459" t="4395" r="16483" b="59885"/>
          <a:stretch>
            <a:fillRect/>
          </a:stretch>
        </p:blipFill>
        <p:spPr bwMode="auto">
          <a:xfrm>
            <a:off x="4932040" y="4166212"/>
            <a:ext cx="3384376" cy="206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Gerade Verbindung 12"/>
          <p:cNvCxnSpPr/>
          <p:nvPr/>
        </p:nvCxnSpPr>
        <p:spPr bwMode="auto">
          <a:xfrm flipV="1">
            <a:off x="5220072" y="4369859"/>
            <a:ext cx="1296144" cy="1231001"/>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31" name="Gerade Verbindung 30"/>
          <p:cNvCxnSpPr/>
          <p:nvPr/>
        </p:nvCxnSpPr>
        <p:spPr bwMode="auto">
          <a:xfrm flipV="1">
            <a:off x="6012160" y="4592747"/>
            <a:ext cx="1296144" cy="1235213"/>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32" name="Gerade Verbindung 31"/>
          <p:cNvCxnSpPr/>
          <p:nvPr/>
        </p:nvCxnSpPr>
        <p:spPr bwMode="auto">
          <a:xfrm>
            <a:off x="6516216" y="4369859"/>
            <a:ext cx="792088" cy="222888"/>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43" name="Gerade Verbindung 42"/>
          <p:cNvCxnSpPr/>
          <p:nvPr/>
        </p:nvCxnSpPr>
        <p:spPr bwMode="auto">
          <a:xfrm>
            <a:off x="5220072" y="5605072"/>
            <a:ext cx="792812" cy="222888"/>
          </a:xfrm>
          <a:prstGeom prst="line">
            <a:avLst/>
          </a:prstGeom>
          <a:solidFill>
            <a:schemeClr val="accent1"/>
          </a:solidFill>
          <a:ln w="38100" cap="flat" cmpd="sng" algn="ctr">
            <a:solidFill>
              <a:srgbClr val="FF6600"/>
            </a:solidFill>
            <a:prstDash val="solid"/>
            <a:round/>
            <a:headEnd type="none" w="med" len="med"/>
            <a:tailEnd type="none" w="med" len="med"/>
          </a:ln>
          <a:effectLst/>
        </p:spPr>
      </p:cxnSp>
      <p:sp>
        <p:nvSpPr>
          <p:cNvPr id="48" name="Textfeld 47"/>
          <p:cNvSpPr txBox="1"/>
          <p:nvPr/>
        </p:nvSpPr>
        <p:spPr>
          <a:xfrm>
            <a:off x="6453423" y="5834331"/>
            <a:ext cx="1881894" cy="400110"/>
          </a:xfrm>
          <a:prstGeom prst="rect">
            <a:avLst/>
          </a:prstGeom>
          <a:solidFill>
            <a:srgbClr val="FF6600"/>
          </a:solidFill>
        </p:spPr>
        <p:txBody>
          <a:bodyPr wrap="square" rtlCol="0">
            <a:spAutoFit/>
          </a:bodyPr>
          <a:lstStyle/>
          <a:p>
            <a:r>
              <a:rPr lang="en-US" sz="2000" dirty="0" smtClean="0">
                <a:solidFill>
                  <a:schemeClr val="bg1"/>
                </a:solidFill>
                <a:latin typeface="+mn-lt"/>
              </a:rPr>
              <a:t>air flow area</a:t>
            </a:r>
            <a:endParaRPr lang="en-US" sz="2000" dirty="0">
              <a:solidFill>
                <a:schemeClr val="bg1"/>
              </a:solidFill>
              <a:latin typeface="+mn-lt"/>
            </a:endParaRPr>
          </a:p>
        </p:txBody>
      </p:sp>
      <p:sp>
        <p:nvSpPr>
          <p:cNvPr id="29" name="Trapezoid 28"/>
          <p:cNvSpPr/>
          <p:nvPr/>
        </p:nvSpPr>
        <p:spPr bwMode="auto">
          <a:xfrm>
            <a:off x="7956448" y="3645024"/>
            <a:ext cx="648000" cy="116382"/>
          </a:xfrm>
          <a:prstGeom prst="trapezoid">
            <a:avLst>
              <a:gd name="adj" fmla="val 95931"/>
            </a:avLst>
          </a:prstGeom>
          <a:pattFill prst="wdUpDiag">
            <a:fgClr>
              <a:srgbClr val="FF6600"/>
            </a:fgClr>
            <a:bgClr>
              <a:schemeClr val="bg1"/>
            </a:bgClr>
          </a:pattFill>
          <a:ln w="190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30" name="Trapezoid 29"/>
          <p:cNvSpPr/>
          <p:nvPr/>
        </p:nvSpPr>
        <p:spPr bwMode="auto">
          <a:xfrm>
            <a:off x="3142911" y="5949280"/>
            <a:ext cx="540000" cy="116382"/>
          </a:xfrm>
          <a:prstGeom prst="trapezoid">
            <a:avLst>
              <a:gd name="adj" fmla="val 95931"/>
            </a:avLst>
          </a:prstGeom>
          <a:pattFill prst="wdUpDiag">
            <a:fgClr>
              <a:srgbClr val="FF6600"/>
            </a:fgClr>
            <a:bgClr>
              <a:schemeClr val="bg1"/>
            </a:bgClr>
          </a:pattFill>
          <a:ln w="190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34" charset="-128"/>
            </a:endParaRPr>
          </a:p>
        </p:txBody>
      </p:sp>
      <p:cxnSp>
        <p:nvCxnSpPr>
          <p:cNvPr id="33" name="Gerade Verbindung mit Pfeil 27"/>
          <p:cNvCxnSpPr/>
          <p:nvPr/>
        </p:nvCxnSpPr>
        <p:spPr bwMode="auto">
          <a:xfrm flipV="1">
            <a:off x="7394370" y="3761408"/>
            <a:ext cx="778030" cy="2066552"/>
          </a:xfrm>
          <a:prstGeom prst="straightConnector1">
            <a:avLst/>
          </a:prstGeom>
          <a:solidFill>
            <a:schemeClr val="accent1"/>
          </a:solidFill>
          <a:ln w="38100" cap="flat" cmpd="sng" algn="ctr">
            <a:solidFill>
              <a:srgbClr val="FF6600"/>
            </a:solidFill>
            <a:prstDash val="solid"/>
            <a:round/>
            <a:headEnd type="none" w="med" len="med"/>
            <a:tailEnd type="arrow"/>
          </a:ln>
          <a:effectLst/>
        </p:spPr>
      </p:cxnSp>
      <p:cxnSp>
        <p:nvCxnSpPr>
          <p:cNvPr id="39" name="Gerade Verbindung mit Pfeil 27"/>
          <p:cNvCxnSpPr>
            <a:endCxn id="30" idx="3"/>
          </p:cNvCxnSpPr>
          <p:nvPr/>
        </p:nvCxnSpPr>
        <p:spPr bwMode="auto">
          <a:xfrm flipH="1" flipV="1">
            <a:off x="3627088" y="6007471"/>
            <a:ext cx="2826335" cy="58191"/>
          </a:xfrm>
          <a:prstGeom prst="straightConnector1">
            <a:avLst/>
          </a:prstGeom>
          <a:solidFill>
            <a:schemeClr val="accent1"/>
          </a:solidFill>
          <a:ln w="38100" cap="flat" cmpd="sng" algn="ctr">
            <a:solidFill>
              <a:srgbClr val="FF6600"/>
            </a:solidFill>
            <a:prstDash val="solid"/>
            <a:round/>
            <a:headEnd type="none" w="med" len="med"/>
            <a:tailEnd type="arrow"/>
          </a:ln>
          <a:effectLst/>
        </p:spPr>
      </p:cxnSp>
    </p:spTree>
    <p:extLst>
      <p:ext uri="{BB962C8B-B14F-4D97-AF65-F5344CB8AC3E}">
        <p14:creationId xmlns:p14="http://schemas.microsoft.com/office/powerpoint/2010/main" val="1099087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07504" y="620688"/>
            <a:ext cx="8610600" cy="4526632"/>
          </a:xfrm>
        </p:spPr>
        <p:txBody>
          <a:bodyPr/>
          <a:lstStyle/>
          <a:p>
            <a:pPr>
              <a:lnSpc>
                <a:spcPct val="114000"/>
              </a:lnSpc>
            </a:pPr>
            <a:r>
              <a:rPr lang="en-US" sz="1800" dirty="0" smtClean="0"/>
              <a:t>Type </a:t>
            </a:r>
            <a:r>
              <a:rPr lang="en-US" sz="1800" dirty="0"/>
              <a:t>of cooling system &amp; cooling system design </a:t>
            </a:r>
            <a:r>
              <a:rPr lang="en-US" sz="1800" dirty="0">
                <a:sym typeface="Wingdings" panose="05000000000000000000" pitchFamily="2" charset="2"/>
              </a:rPr>
              <a:t></a:t>
            </a:r>
            <a:r>
              <a:rPr lang="en-US" sz="1800" dirty="0"/>
              <a:t> site conditions</a:t>
            </a:r>
            <a:r>
              <a:rPr lang="en-US" sz="1800" dirty="0" smtClean="0"/>
              <a:t/>
            </a:r>
            <a:br>
              <a:rPr lang="en-US" sz="1800" dirty="0" smtClean="0"/>
            </a:br>
            <a:r>
              <a:rPr lang="en-US" sz="1800" dirty="0" smtClean="0">
                <a:sym typeface="Wingdings" panose="05000000000000000000" pitchFamily="2" charset="2"/>
              </a:rPr>
              <a:t> </a:t>
            </a:r>
            <a:r>
              <a:rPr lang="en-US" sz="1800" dirty="0" smtClean="0"/>
              <a:t>cooling water availability &amp; </a:t>
            </a:r>
            <a:r>
              <a:rPr lang="en-US" sz="1800" dirty="0"/>
              <a:t>cooling water </a:t>
            </a:r>
            <a:r>
              <a:rPr lang="en-US" sz="1800" dirty="0" smtClean="0"/>
              <a:t>quality</a:t>
            </a:r>
            <a:br>
              <a:rPr lang="en-US" sz="1800" dirty="0" smtClean="0"/>
            </a:br>
            <a:r>
              <a:rPr lang="en-US" sz="1800" dirty="0" smtClean="0">
                <a:sym typeface="Wingdings" panose="05000000000000000000" pitchFamily="2" charset="2"/>
              </a:rPr>
              <a:t> space available and/or project budget</a:t>
            </a:r>
            <a:endParaRPr lang="en-US" sz="1800" baseline="-25000" dirty="0" smtClean="0"/>
          </a:p>
          <a:p>
            <a:pPr>
              <a:lnSpc>
                <a:spcPct val="114000"/>
              </a:lnSpc>
            </a:pPr>
            <a:endParaRPr lang="en-US" sz="1800" dirty="0"/>
          </a:p>
        </p:txBody>
      </p:sp>
      <p:sp>
        <p:nvSpPr>
          <p:cNvPr id="8194" name="Titel 1"/>
          <p:cNvSpPr>
            <a:spLocks noGrp="1"/>
          </p:cNvSpPr>
          <p:nvPr>
            <p:ph type="title"/>
          </p:nvPr>
        </p:nvSpPr>
        <p:spPr>
          <a:xfrm>
            <a:off x="152400" y="-243408"/>
            <a:ext cx="8839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smtClean="0"/>
              <a:t>Cooling of low temperature power plants</a:t>
            </a:r>
            <a:endParaRPr lang="en-US" sz="2800" b="1" dirty="0"/>
          </a:p>
        </p:txBody>
      </p:sp>
      <p:sp>
        <p:nvSpPr>
          <p:cNvPr id="35" name="Textfeld 34"/>
          <p:cNvSpPr txBox="1"/>
          <p:nvPr/>
        </p:nvSpPr>
        <p:spPr>
          <a:xfrm>
            <a:off x="4572000" y="2132856"/>
            <a:ext cx="4222800" cy="646331"/>
          </a:xfrm>
          <a:prstGeom prst="rect">
            <a:avLst/>
          </a:prstGeom>
          <a:solidFill>
            <a:srgbClr val="004D95"/>
          </a:solidFill>
        </p:spPr>
        <p:txBody>
          <a:bodyPr wrap="square" rtlCol="0">
            <a:spAutoFit/>
          </a:bodyPr>
          <a:lstStyle/>
          <a:p>
            <a:r>
              <a:rPr lang="en-US" sz="1800" dirty="0" smtClean="0">
                <a:solidFill>
                  <a:schemeClr val="bg1"/>
                </a:solidFill>
                <a:latin typeface="+mn-lt"/>
              </a:rPr>
              <a:t>Example ORCs with wet cooling tower</a:t>
            </a:r>
            <a:endParaRPr lang="en-US" sz="1800" dirty="0">
              <a:solidFill>
                <a:schemeClr val="bg1"/>
              </a:solidFill>
              <a:latin typeface="+mn-lt"/>
            </a:endParaRPr>
          </a:p>
        </p:txBody>
      </p:sp>
      <p:sp>
        <p:nvSpPr>
          <p:cNvPr id="38" name="Textfeld 37"/>
          <p:cNvSpPr txBox="1"/>
          <p:nvPr/>
        </p:nvSpPr>
        <p:spPr>
          <a:xfrm>
            <a:off x="197815" y="2132856"/>
            <a:ext cx="4221347" cy="646331"/>
          </a:xfrm>
          <a:prstGeom prst="rect">
            <a:avLst/>
          </a:prstGeom>
          <a:solidFill>
            <a:srgbClr val="004D95"/>
          </a:solidFill>
        </p:spPr>
        <p:txBody>
          <a:bodyPr wrap="square" rtlCol="0">
            <a:spAutoFit/>
          </a:bodyPr>
          <a:lstStyle/>
          <a:p>
            <a:r>
              <a:rPr lang="en-US" sz="1800" dirty="0" smtClean="0">
                <a:solidFill>
                  <a:schemeClr val="bg1"/>
                </a:solidFill>
                <a:latin typeface="+mn-lt"/>
              </a:rPr>
              <a:t>Example ORCs with air-cooled condenser</a:t>
            </a:r>
            <a:endParaRPr lang="en-US" sz="1800" dirty="0">
              <a:solidFill>
                <a:schemeClr val="bg1"/>
              </a:solidFill>
              <a:latin typeface="+mn-lt"/>
            </a:endParaRPr>
          </a:p>
        </p:txBody>
      </p:sp>
      <p:pic>
        <p:nvPicPr>
          <p:cNvPr id="61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049" y="2852936"/>
            <a:ext cx="4202113"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1529158" y="6156593"/>
            <a:ext cx="5779146" cy="584775"/>
          </a:xfrm>
          <a:prstGeom prst="rect">
            <a:avLst/>
          </a:prstGeom>
          <a:noFill/>
        </p:spPr>
        <p:txBody>
          <a:bodyPr wrap="none" rtlCol="0">
            <a:spAutoFit/>
          </a:bodyPr>
          <a:lstStyle/>
          <a:p>
            <a:r>
              <a:rPr lang="en-US" sz="1600" dirty="0" smtClean="0">
                <a:solidFill>
                  <a:srgbClr val="FF6600"/>
                </a:solidFill>
                <a:latin typeface="+mn-lt"/>
                <a:ea typeface="Arial Unicode MS" panose="020B0604020202020204" pitchFamily="34" charset="-128"/>
                <a:cs typeface="Arial Unicode MS" panose="020B0604020202020204" pitchFamily="34" charset="-128"/>
              </a:rPr>
              <a:t>ORC1: Brine 150°C &amp; 30 kg/s, working fluid n-butane</a:t>
            </a:r>
          </a:p>
          <a:p>
            <a:r>
              <a:rPr lang="en-US" sz="1600" dirty="0" smtClean="0">
                <a:solidFill>
                  <a:srgbClr val="004D95"/>
                </a:solidFill>
                <a:latin typeface="+mn-lt"/>
                <a:ea typeface="Arial Unicode MS" panose="020B0604020202020204" pitchFamily="34" charset="-128"/>
                <a:cs typeface="Arial Unicode MS" panose="020B0604020202020204" pitchFamily="34" charset="-128"/>
              </a:rPr>
              <a:t>ORC2: Brine 120°C &amp; 60 kg/s, working fluid isobutane</a:t>
            </a:r>
            <a:endParaRPr lang="en-US" sz="1600" dirty="0">
              <a:solidFill>
                <a:srgbClr val="004D95"/>
              </a:solidFill>
              <a:latin typeface="+mn-lt"/>
              <a:ea typeface="Arial Unicode MS" panose="020B0604020202020204" pitchFamily="34" charset="-128"/>
              <a:cs typeface="Arial Unicode MS" panose="020B0604020202020204" pitchFamily="34" charset="-128"/>
            </a:endParaRPr>
          </a:p>
        </p:txBody>
      </p:sp>
      <p:pic>
        <p:nvPicPr>
          <p:cNvPr id="61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8218" y="2852936"/>
            <a:ext cx="4170363"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607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07504" y="620688"/>
            <a:ext cx="8610600" cy="4526632"/>
          </a:xfrm>
        </p:spPr>
        <p:txBody>
          <a:bodyPr/>
          <a:lstStyle/>
          <a:p>
            <a:pPr>
              <a:lnSpc>
                <a:spcPct val="114000"/>
              </a:lnSpc>
            </a:pPr>
            <a:r>
              <a:rPr lang="en-US" sz="1800" dirty="0" smtClean="0"/>
              <a:t>Type </a:t>
            </a:r>
            <a:r>
              <a:rPr lang="en-US" sz="1800" dirty="0"/>
              <a:t>of cooling system &amp; cooling system design </a:t>
            </a:r>
            <a:r>
              <a:rPr lang="en-US" sz="1800" dirty="0">
                <a:sym typeface="Wingdings" panose="05000000000000000000" pitchFamily="2" charset="2"/>
              </a:rPr>
              <a:t></a:t>
            </a:r>
            <a:r>
              <a:rPr lang="en-US" sz="1800" dirty="0"/>
              <a:t> site conditions</a:t>
            </a:r>
            <a:r>
              <a:rPr lang="en-US" sz="1800" dirty="0" smtClean="0"/>
              <a:t/>
            </a:r>
            <a:br>
              <a:rPr lang="en-US" sz="1800" dirty="0" smtClean="0"/>
            </a:br>
            <a:r>
              <a:rPr lang="en-US" sz="1800" dirty="0" smtClean="0">
                <a:sym typeface="Wingdings" panose="05000000000000000000" pitchFamily="2" charset="2"/>
              </a:rPr>
              <a:t> </a:t>
            </a:r>
            <a:r>
              <a:rPr lang="en-US" sz="1800" dirty="0" smtClean="0"/>
              <a:t>cooling water availability &amp; </a:t>
            </a:r>
            <a:r>
              <a:rPr lang="en-US" sz="1800" dirty="0"/>
              <a:t>cooling water </a:t>
            </a:r>
            <a:r>
              <a:rPr lang="en-US" sz="1800" dirty="0" smtClean="0"/>
              <a:t>quality</a:t>
            </a:r>
            <a:br>
              <a:rPr lang="en-US" sz="1800" dirty="0" smtClean="0"/>
            </a:br>
            <a:r>
              <a:rPr lang="en-US" sz="1800" dirty="0" smtClean="0">
                <a:sym typeface="Wingdings" panose="05000000000000000000" pitchFamily="2" charset="2"/>
              </a:rPr>
              <a:t> space available and/or project budget</a:t>
            </a:r>
            <a:endParaRPr lang="en-US" sz="1800" baseline="-25000" dirty="0" smtClean="0"/>
          </a:p>
          <a:p>
            <a:pPr>
              <a:lnSpc>
                <a:spcPct val="114000"/>
              </a:lnSpc>
            </a:pPr>
            <a:endParaRPr lang="en-US" sz="1800" dirty="0"/>
          </a:p>
        </p:txBody>
      </p:sp>
      <p:sp>
        <p:nvSpPr>
          <p:cNvPr id="8194" name="Titel 1"/>
          <p:cNvSpPr>
            <a:spLocks noGrp="1"/>
          </p:cNvSpPr>
          <p:nvPr>
            <p:ph type="title"/>
          </p:nvPr>
        </p:nvSpPr>
        <p:spPr>
          <a:xfrm>
            <a:off x="152400" y="-243408"/>
            <a:ext cx="8839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smtClean="0"/>
              <a:t>Cooling of low temperature power plants</a:t>
            </a:r>
            <a:endParaRPr lang="en-US" sz="2800" b="1" dirty="0"/>
          </a:p>
        </p:txBody>
      </p:sp>
      <p:sp>
        <p:nvSpPr>
          <p:cNvPr id="35" name="Textfeld 34"/>
          <p:cNvSpPr txBox="1"/>
          <p:nvPr/>
        </p:nvSpPr>
        <p:spPr>
          <a:xfrm>
            <a:off x="4572000" y="2132856"/>
            <a:ext cx="4222800" cy="646331"/>
          </a:xfrm>
          <a:prstGeom prst="rect">
            <a:avLst/>
          </a:prstGeom>
          <a:solidFill>
            <a:srgbClr val="004D95"/>
          </a:solidFill>
        </p:spPr>
        <p:txBody>
          <a:bodyPr wrap="square" rtlCol="0">
            <a:spAutoFit/>
          </a:bodyPr>
          <a:lstStyle/>
          <a:p>
            <a:r>
              <a:rPr lang="en-US" sz="1800" dirty="0" smtClean="0">
                <a:solidFill>
                  <a:schemeClr val="bg1"/>
                </a:solidFill>
                <a:latin typeface="+mn-lt"/>
              </a:rPr>
              <a:t>Example ORCs with wet cooling </a:t>
            </a:r>
            <a:r>
              <a:rPr lang="en-US" sz="1800" dirty="0" smtClean="0">
                <a:solidFill>
                  <a:schemeClr val="bg1"/>
                </a:solidFill>
                <a:latin typeface="+mn-lt"/>
              </a:rPr>
              <a:t>tower </a:t>
            </a:r>
            <a:r>
              <a:rPr lang="en-US" sz="1800" dirty="0">
                <a:solidFill>
                  <a:schemeClr val="bg1"/>
                </a:solidFill>
                <a:latin typeface="+mn-lt"/>
                <a:sym typeface="Wingdings" panose="05000000000000000000" pitchFamily="2" charset="2"/>
              </a:rPr>
              <a:t> 8…15 m</a:t>
            </a:r>
            <a:r>
              <a:rPr lang="en-US" sz="1800" baseline="30000" dirty="0">
                <a:solidFill>
                  <a:schemeClr val="bg1"/>
                </a:solidFill>
                <a:latin typeface="+mn-lt"/>
                <a:sym typeface="Wingdings" panose="05000000000000000000" pitchFamily="2" charset="2"/>
              </a:rPr>
              <a:t>2</a:t>
            </a:r>
            <a:r>
              <a:rPr lang="en-US" sz="1800" dirty="0">
                <a:solidFill>
                  <a:schemeClr val="bg1"/>
                </a:solidFill>
                <a:latin typeface="+mn-lt"/>
                <a:sym typeface="Wingdings" panose="05000000000000000000" pitchFamily="2" charset="2"/>
              </a:rPr>
              <a:t> per </a:t>
            </a:r>
            <a:r>
              <a:rPr lang="en-US" sz="1800" dirty="0" err="1" smtClean="0">
                <a:solidFill>
                  <a:schemeClr val="bg1"/>
                </a:solidFill>
                <a:latin typeface="+mn-lt"/>
                <a:sym typeface="Wingdings" panose="05000000000000000000" pitchFamily="2" charset="2"/>
              </a:rPr>
              <a:t>MW</a:t>
            </a:r>
            <a:r>
              <a:rPr lang="en-US" sz="1800" baseline="-25000" dirty="0" err="1" smtClean="0">
                <a:solidFill>
                  <a:schemeClr val="bg1"/>
                </a:solidFill>
                <a:latin typeface="+mn-lt"/>
                <a:sym typeface="Wingdings" panose="05000000000000000000" pitchFamily="2" charset="2"/>
              </a:rPr>
              <a:t>th</a:t>
            </a:r>
            <a:endParaRPr lang="en-US" sz="1800" dirty="0">
              <a:solidFill>
                <a:schemeClr val="bg1"/>
              </a:solidFill>
              <a:latin typeface="+mn-lt"/>
            </a:endParaRPr>
          </a:p>
        </p:txBody>
      </p:sp>
      <p:sp>
        <p:nvSpPr>
          <p:cNvPr id="38" name="Textfeld 37"/>
          <p:cNvSpPr txBox="1"/>
          <p:nvPr/>
        </p:nvSpPr>
        <p:spPr>
          <a:xfrm>
            <a:off x="197815" y="2132856"/>
            <a:ext cx="4221347" cy="646331"/>
          </a:xfrm>
          <a:prstGeom prst="rect">
            <a:avLst/>
          </a:prstGeom>
          <a:solidFill>
            <a:srgbClr val="004D95"/>
          </a:solidFill>
        </p:spPr>
        <p:txBody>
          <a:bodyPr wrap="square" rtlCol="0">
            <a:spAutoFit/>
          </a:bodyPr>
          <a:lstStyle/>
          <a:p>
            <a:r>
              <a:rPr lang="en-US" sz="1800" dirty="0" smtClean="0">
                <a:solidFill>
                  <a:schemeClr val="bg1"/>
                </a:solidFill>
                <a:latin typeface="+mn-lt"/>
              </a:rPr>
              <a:t>Example ORCs with air-cooled </a:t>
            </a:r>
            <a:r>
              <a:rPr lang="en-US" sz="1800" dirty="0" smtClean="0">
                <a:solidFill>
                  <a:schemeClr val="bg1"/>
                </a:solidFill>
                <a:latin typeface="+mn-lt"/>
              </a:rPr>
              <a:t>condenser </a:t>
            </a:r>
            <a:r>
              <a:rPr lang="en-US" sz="1800" dirty="0">
                <a:solidFill>
                  <a:schemeClr val="bg1"/>
                </a:solidFill>
                <a:latin typeface="+mn-lt"/>
                <a:sym typeface="Wingdings" panose="05000000000000000000" pitchFamily="2" charset="2"/>
              </a:rPr>
              <a:t> 20…50 m</a:t>
            </a:r>
            <a:r>
              <a:rPr lang="en-US" sz="1800" baseline="30000" dirty="0">
                <a:solidFill>
                  <a:schemeClr val="bg1"/>
                </a:solidFill>
                <a:latin typeface="+mn-lt"/>
                <a:sym typeface="Wingdings" panose="05000000000000000000" pitchFamily="2" charset="2"/>
              </a:rPr>
              <a:t>2</a:t>
            </a:r>
            <a:r>
              <a:rPr lang="en-US" sz="1800" dirty="0">
                <a:solidFill>
                  <a:schemeClr val="bg1"/>
                </a:solidFill>
                <a:latin typeface="+mn-lt"/>
                <a:sym typeface="Wingdings" panose="05000000000000000000" pitchFamily="2" charset="2"/>
              </a:rPr>
              <a:t> per </a:t>
            </a:r>
            <a:r>
              <a:rPr lang="en-US" sz="1800" dirty="0" err="1" smtClean="0">
                <a:solidFill>
                  <a:schemeClr val="bg1"/>
                </a:solidFill>
                <a:latin typeface="+mn-lt"/>
                <a:sym typeface="Wingdings" panose="05000000000000000000" pitchFamily="2" charset="2"/>
              </a:rPr>
              <a:t>MW</a:t>
            </a:r>
            <a:r>
              <a:rPr lang="en-US" sz="1800" baseline="-25000" dirty="0" err="1" smtClean="0">
                <a:solidFill>
                  <a:schemeClr val="bg1"/>
                </a:solidFill>
                <a:latin typeface="+mn-lt"/>
                <a:sym typeface="Wingdings" panose="05000000000000000000" pitchFamily="2" charset="2"/>
              </a:rPr>
              <a:t>th</a:t>
            </a:r>
            <a:endParaRPr lang="en-US" sz="1800" dirty="0">
              <a:solidFill>
                <a:schemeClr val="bg1"/>
              </a:solidFill>
              <a:latin typeface="+mn-lt"/>
            </a:endParaRPr>
          </a:p>
        </p:txBody>
      </p:sp>
      <p:pic>
        <p:nvPicPr>
          <p:cNvPr id="61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049" y="2852936"/>
            <a:ext cx="4202113"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1529158" y="6156593"/>
            <a:ext cx="5779146" cy="584775"/>
          </a:xfrm>
          <a:prstGeom prst="rect">
            <a:avLst/>
          </a:prstGeom>
          <a:noFill/>
        </p:spPr>
        <p:txBody>
          <a:bodyPr wrap="none" rtlCol="0">
            <a:spAutoFit/>
          </a:bodyPr>
          <a:lstStyle/>
          <a:p>
            <a:r>
              <a:rPr lang="en-US" sz="1600" dirty="0" smtClean="0">
                <a:solidFill>
                  <a:srgbClr val="FF6600"/>
                </a:solidFill>
                <a:latin typeface="+mn-lt"/>
                <a:ea typeface="Arial Unicode MS" panose="020B0604020202020204" pitchFamily="34" charset="-128"/>
                <a:cs typeface="Arial Unicode MS" panose="020B0604020202020204" pitchFamily="34" charset="-128"/>
              </a:rPr>
              <a:t>ORC1: Brine 150°C &amp; 30 kg/s, working fluid n-butane</a:t>
            </a:r>
          </a:p>
          <a:p>
            <a:r>
              <a:rPr lang="en-US" sz="1600" dirty="0" smtClean="0">
                <a:solidFill>
                  <a:srgbClr val="004D95"/>
                </a:solidFill>
                <a:latin typeface="+mn-lt"/>
                <a:ea typeface="Arial Unicode MS" panose="020B0604020202020204" pitchFamily="34" charset="-128"/>
                <a:cs typeface="Arial Unicode MS" panose="020B0604020202020204" pitchFamily="34" charset="-128"/>
              </a:rPr>
              <a:t>ORC2: Brine 120°C &amp; 60 kg/s, working fluid isobutane</a:t>
            </a:r>
            <a:endParaRPr lang="en-US" sz="1600" dirty="0">
              <a:solidFill>
                <a:srgbClr val="004D95"/>
              </a:solidFill>
              <a:latin typeface="+mn-lt"/>
              <a:ea typeface="Arial Unicode MS" panose="020B0604020202020204" pitchFamily="34" charset="-128"/>
              <a:cs typeface="Arial Unicode MS" panose="020B0604020202020204" pitchFamily="34" charset="-128"/>
            </a:endParaRPr>
          </a:p>
        </p:txBody>
      </p:sp>
      <p:pic>
        <p:nvPicPr>
          <p:cNvPr id="61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8218" y="2852936"/>
            <a:ext cx="4170363"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5868144" y="3068960"/>
            <a:ext cx="720081" cy="1872208"/>
          </a:xfrm>
          <a:prstGeom prst="rect">
            <a:avLst/>
          </a:prstGeom>
          <a:noFill/>
          <a:ln w="38100"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0" name="Rectangle 9"/>
          <p:cNvSpPr/>
          <p:nvPr/>
        </p:nvSpPr>
        <p:spPr bwMode="auto">
          <a:xfrm>
            <a:off x="1605340" y="2996952"/>
            <a:ext cx="950436" cy="1944216"/>
          </a:xfrm>
          <a:prstGeom prst="rect">
            <a:avLst/>
          </a:prstGeom>
          <a:noFill/>
          <a:ln w="38100"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val="1879560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07503" y="620688"/>
            <a:ext cx="9145017" cy="4526632"/>
          </a:xfrm>
        </p:spPr>
        <p:txBody>
          <a:bodyPr/>
          <a:lstStyle/>
          <a:p>
            <a:pPr>
              <a:lnSpc>
                <a:spcPct val="114000"/>
              </a:lnSpc>
              <a:tabLst>
                <a:tab pos="622300" algn="l"/>
              </a:tabLst>
            </a:pPr>
            <a:r>
              <a:rPr lang="en-US" sz="1800" dirty="0" smtClean="0">
                <a:sym typeface="Wingdings" panose="05000000000000000000" pitchFamily="2" charset="2"/>
              </a:rPr>
              <a:t>Auxiliary power for fans and cooling water pumps need to be considered</a:t>
            </a:r>
            <a:br>
              <a:rPr lang="en-US" sz="1800" dirty="0" smtClean="0">
                <a:sym typeface="Wingdings" panose="05000000000000000000" pitchFamily="2" charset="2"/>
              </a:rPr>
            </a:br>
            <a:r>
              <a:rPr lang="en-US" sz="1800" dirty="0" smtClean="0">
                <a:sym typeface="Wingdings" panose="05000000000000000000" pitchFamily="2" charset="2"/>
              </a:rPr>
              <a:t> gross power </a:t>
            </a:r>
            <a:r>
              <a:rPr lang="en-US" sz="1800" dirty="0" smtClean="0">
                <a:sym typeface="Wingdings" panose="05000000000000000000" pitchFamily="2" charset="2"/>
              </a:rPr>
              <a:t>and auxiliary </a:t>
            </a:r>
            <a:r>
              <a:rPr lang="en-US" sz="1800" dirty="0" smtClean="0">
                <a:sym typeface="Wingdings" panose="05000000000000000000" pitchFamily="2" charset="2"/>
              </a:rPr>
              <a:t>power demand </a:t>
            </a:r>
            <a:r>
              <a:rPr lang="en-US" sz="4000" baseline="-25000" dirty="0" smtClean="0">
                <a:sym typeface="Wingdings" panose="05000000000000000000" pitchFamily="2" charset="2"/>
              </a:rPr>
              <a:t>ꜛ</a:t>
            </a:r>
            <a:r>
              <a:rPr lang="en-US" sz="1800" dirty="0">
                <a:sym typeface="Wingdings" panose="05000000000000000000" pitchFamily="2" charset="2"/>
              </a:rPr>
              <a:t> </a:t>
            </a:r>
            <a:r>
              <a:rPr lang="en-US" sz="1800" dirty="0" smtClean="0">
                <a:sym typeface="Wingdings" panose="05000000000000000000" pitchFamily="2" charset="2"/>
              </a:rPr>
              <a:t>with </a:t>
            </a:r>
            <a:r>
              <a:rPr lang="en-US" sz="4000" baseline="-25000" dirty="0" smtClean="0">
                <a:sym typeface="Wingdings" panose="05000000000000000000" pitchFamily="2" charset="2"/>
              </a:rPr>
              <a:t>ꜜ</a:t>
            </a:r>
            <a:r>
              <a:rPr lang="en-US" sz="1800" dirty="0">
                <a:sym typeface="Wingdings" panose="05000000000000000000" pitchFamily="2" charset="2"/>
              </a:rPr>
              <a:t> </a:t>
            </a:r>
            <a:r>
              <a:rPr lang="en-US" sz="1800" dirty="0" smtClean="0">
                <a:sym typeface="Wingdings" panose="05000000000000000000" pitchFamily="2" charset="2"/>
              </a:rPr>
              <a:t>condensation temp.</a:t>
            </a:r>
            <a:br>
              <a:rPr lang="en-US" sz="1800" dirty="0" smtClean="0">
                <a:sym typeface="Wingdings" panose="05000000000000000000" pitchFamily="2" charset="2"/>
              </a:rPr>
            </a:br>
            <a:r>
              <a:rPr lang="en-US" sz="1800" dirty="0" smtClean="0">
                <a:sym typeface="Wingdings" panose="05000000000000000000" pitchFamily="2" charset="2"/>
              </a:rPr>
              <a:t> optimum condensation </a:t>
            </a:r>
            <a:r>
              <a:rPr lang="en-US" sz="1800" dirty="0" smtClean="0">
                <a:sym typeface="Wingdings" panose="05000000000000000000" pitchFamily="2" charset="2"/>
              </a:rPr>
              <a:t>temperature</a:t>
            </a:r>
            <a:endParaRPr lang="en-US" sz="1800" baseline="-25000" dirty="0" smtClean="0"/>
          </a:p>
          <a:p>
            <a:pPr>
              <a:lnSpc>
                <a:spcPct val="114000"/>
              </a:lnSpc>
            </a:pPr>
            <a:endParaRPr lang="en-US" sz="1800" dirty="0"/>
          </a:p>
        </p:txBody>
      </p:sp>
      <p:sp>
        <p:nvSpPr>
          <p:cNvPr id="8194" name="Titel 1"/>
          <p:cNvSpPr>
            <a:spLocks noGrp="1"/>
          </p:cNvSpPr>
          <p:nvPr>
            <p:ph type="title"/>
          </p:nvPr>
        </p:nvSpPr>
        <p:spPr>
          <a:xfrm>
            <a:off x="152400" y="-243408"/>
            <a:ext cx="8839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smtClean="0"/>
              <a:t>Cooling of low temperature power plants</a:t>
            </a:r>
            <a:endParaRPr lang="en-US" sz="2800" b="1" dirty="0"/>
          </a:p>
        </p:txBody>
      </p:sp>
      <p:grpSp>
        <p:nvGrpSpPr>
          <p:cNvPr id="20" name="Gruppieren 8"/>
          <p:cNvGrpSpPr/>
          <p:nvPr/>
        </p:nvGrpSpPr>
        <p:grpSpPr>
          <a:xfrm>
            <a:off x="4594848" y="2987660"/>
            <a:ext cx="4297632" cy="2025516"/>
            <a:chOff x="4594848" y="2147184"/>
            <a:chExt cx="4297632" cy="2025516"/>
          </a:xfrm>
        </p:grpSpPr>
        <p:pic>
          <p:nvPicPr>
            <p:cNvPr id="21" name="Picture 2" descr="D:\6_Grafiken\Qualifizierung\Fließbilder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2" t="16796" r="47458" b="4476"/>
            <a:stretch/>
          </p:blipFill>
          <p:spPr bwMode="auto">
            <a:xfrm>
              <a:off x="4652392" y="2583782"/>
              <a:ext cx="4240088" cy="1588918"/>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uppieren 33"/>
            <p:cNvGrpSpPr/>
            <p:nvPr/>
          </p:nvGrpSpPr>
          <p:grpSpPr>
            <a:xfrm>
              <a:off x="4594848" y="2147184"/>
              <a:ext cx="4297632" cy="2002820"/>
              <a:chOff x="226901" y="2154700"/>
              <a:chExt cx="4221347" cy="2002820"/>
            </a:xfrm>
          </p:grpSpPr>
          <p:sp>
            <p:nvSpPr>
              <p:cNvPr id="23" name="Textfeld 34"/>
              <p:cNvSpPr txBox="1"/>
              <p:nvPr/>
            </p:nvSpPr>
            <p:spPr>
              <a:xfrm>
                <a:off x="226901" y="2154700"/>
                <a:ext cx="4221347" cy="369332"/>
              </a:xfrm>
              <a:prstGeom prst="rect">
                <a:avLst/>
              </a:prstGeom>
              <a:solidFill>
                <a:srgbClr val="004D95"/>
              </a:solidFill>
            </p:spPr>
            <p:txBody>
              <a:bodyPr wrap="square" rtlCol="0">
                <a:spAutoFit/>
              </a:bodyPr>
              <a:lstStyle/>
              <a:p>
                <a:r>
                  <a:rPr lang="en-US" sz="1800" dirty="0" smtClean="0">
                    <a:solidFill>
                      <a:schemeClr val="bg1"/>
                    </a:solidFill>
                    <a:latin typeface="+mn-lt"/>
                  </a:rPr>
                  <a:t>ORC with wet </a:t>
                </a:r>
                <a:r>
                  <a:rPr lang="en-US" sz="1800" dirty="0" smtClean="0">
                    <a:solidFill>
                      <a:schemeClr val="bg1"/>
                    </a:solidFill>
                    <a:latin typeface="+mn-lt"/>
                  </a:rPr>
                  <a:t>cooling tower</a:t>
                </a:r>
                <a:endParaRPr lang="en-US" sz="1800" dirty="0">
                  <a:solidFill>
                    <a:schemeClr val="bg1"/>
                  </a:solidFill>
                  <a:latin typeface="+mn-lt"/>
                </a:endParaRPr>
              </a:p>
            </p:txBody>
          </p:sp>
          <p:sp>
            <p:nvSpPr>
              <p:cNvPr id="24" name="Rechteck 35"/>
              <p:cNvSpPr/>
              <p:nvPr/>
            </p:nvSpPr>
            <p:spPr bwMode="auto">
              <a:xfrm>
                <a:off x="226901" y="2524032"/>
                <a:ext cx="4204800" cy="1633488"/>
              </a:xfrm>
              <a:prstGeom prst="rect">
                <a:avLst/>
              </a:prstGeom>
              <a:noFill/>
              <a:ln w="9525"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grpSp>
      <p:grpSp>
        <p:nvGrpSpPr>
          <p:cNvPr id="25" name="Gruppieren 10"/>
          <p:cNvGrpSpPr/>
          <p:nvPr/>
        </p:nvGrpSpPr>
        <p:grpSpPr>
          <a:xfrm>
            <a:off x="235174" y="2996952"/>
            <a:ext cx="4226900" cy="2016224"/>
            <a:chOff x="235174" y="4558432"/>
            <a:chExt cx="4226900" cy="2016224"/>
          </a:xfrm>
        </p:grpSpPr>
        <p:grpSp>
          <p:nvGrpSpPr>
            <p:cNvPr id="26" name="Gruppieren 9"/>
            <p:cNvGrpSpPr/>
            <p:nvPr/>
          </p:nvGrpSpPr>
          <p:grpSpPr>
            <a:xfrm>
              <a:off x="235174" y="4918472"/>
              <a:ext cx="4204800" cy="1656184"/>
              <a:chOff x="235174" y="4918472"/>
              <a:chExt cx="4204800" cy="1656184"/>
            </a:xfrm>
          </p:grpSpPr>
          <p:sp>
            <p:nvSpPr>
              <p:cNvPr id="28" name="Rechteck 36"/>
              <p:cNvSpPr/>
              <p:nvPr/>
            </p:nvSpPr>
            <p:spPr bwMode="auto">
              <a:xfrm>
                <a:off x="235174" y="4918472"/>
                <a:ext cx="4204800" cy="1656184"/>
              </a:xfrm>
              <a:prstGeom prst="rect">
                <a:avLst/>
              </a:prstGeom>
              <a:solidFill>
                <a:schemeClr val="bg1"/>
              </a:solidFill>
              <a:ln w="9525"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pic>
            <p:nvPicPr>
              <p:cNvPr id="29" name="Picture 2" descr="D:\6_Grafiken\Qualifizierung\Fließbilder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692" t="26519" r="2032" b="4968"/>
              <a:stretch/>
            </p:blipFill>
            <p:spPr bwMode="auto">
              <a:xfrm>
                <a:off x="467544" y="5085184"/>
                <a:ext cx="3323367" cy="1382755"/>
              </a:xfrm>
              <a:prstGeom prst="rect">
                <a:avLst/>
              </a:prstGeom>
              <a:solidFill>
                <a:schemeClr val="bg1"/>
              </a:solidFill>
            </p:spPr>
          </p:pic>
        </p:grpSp>
        <p:sp>
          <p:nvSpPr>
            <p:cNvPr id="27" name="Textfeld 37"/>
            <p:cNvSpPr txBox="1"/>
            <p:nvPr/>
          </p:nvSpPr>
          <p:spPr>
            <a:xfrm>
              <a:off x="240727" y="4558432"/>
              <a:ext cx="4221347" cy="369332"/>
            </a:xfrm>
            <a:prstGeom prst="rect">
              <a:avLst/>
            </a:prstGeom>
            <a:solidFill>
              <a:srgbClr val="004D95"/>
            </a:solidFill>
          </p:spPr>
          <p:txBody>
            <a:bodyPr wrap="square" rtlCol="0">
              <a:spAutoFit/>
            </a:bodyPr>
            <a:lstStyle/>
            <a:p>
              <a:r>
                <a:rPr lang="en-US" sz="1800" dirty="0" smtClean="0">
                  <a:solidFill>
                    <a:schemeClr val="bg1"/>
                  </a:solidFill>
                  <a:latin typeface="+mn-lt"/>
                </a:rPr>
                <a:t>ORC with air-cooled </a:t>
              </a:r>
              <a:r>
                <a:rPr lang="en-US" sz="1800" dirty="0" smtClean="0">
                  <a:solidFill>
                    <a:schemeClr val="bg1"/>
                  </a:solidFill>
                  <a:latin typeface="+mn-lt"/>
                </a:rPr>
                <a:t>condenser</a:t>
              </a:r>
              <a:endParaRPr lang="en-US" sz="1800" dirty="0">
                <a:solidFill>
                  <a:schemeClr val="bg1"/>
                </a:solidFill>
                <a:latin typeface="+mn-lt"/>
              </a:endParaRPr>
            </a:p>
          </p:txBody>
        </p:sp>
      </p:grpSp>
    </p:spTree>
    <p:extLst>
      <p:ext uri="{BB962C8B-B14F-4D97-AF65-F5344CB8AC3E}">
        <p14:creationId xmlns:p14="http://schemas.microsoft.com/office/powerpoint/2010/main" val="1777373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07503" y="620688"/>
            <a:ext cx="9145017" cy="4526632"/>
          </a:xfrm>
        </p:spPr>
        <p:txBody>
          <a:bodyPr/>
          <a:lstStyle/>
          <a:p>
            <a:pPr>
              <a:lnSpc>
                <a:spcPct val="114000"/>
              </a:lnSpc>
              <a:tabLst>
                <a:tab pos="622300" algn="l"/>
              </a:tabLst>
            </a:pPr>
            <a:r>
              <a:rPr lang="en-US" sz="1800" dirty="0" smtClean="0">
                <a:sym typeface="Wingdings" panose="05000000000000000000" pitchFamily="2" charset="2"/>
              </a:rPr>
              <a:t>Auxiliary power for fans and cooling water pumps need to be considered</a:t>
            </a:r>
            <a:br>
              <a:rPr lang="en-US" sz="1800" dirty="0" smtClean="0">
                <a:sym typeface="Wingdings" panose="05000000000000000000" pitchFamily="2" charset="2"/>
              </a:rPr>
            </a:br>
            <a:r>
              <a:rPr lang="en-US" sz="1800" dirty="0" smtClean="0">
                <a:sym typeface="Wingdings" panose="05000000000000000000" pitchFamily="2" charset="2"/>
              </a:rPr>
              <a:t> gross power </a:t>
            </a:r>
            <a:r>
              <a:rPr lang="en-US" sz="1800" dirty="0" smtClean="0">
                <a:sym typeface="Wingdings" panose="05000000000000000000" pitchFamily="2" charset="2"/>
              </a:rPr>
              <a:t>and auxiliary </a:t>
            </a:r>
            <a:r>
              <a:rPr lang="en-US" sz="1800" dirty="0" smtClean="0">
                <a:sym typeface="Wingdings" panose="05000000000000000000" pitchFamily="2" charset="2"/>
              </a:rPr>
              <a:t>power demand </a:t>
            </a:r>
            <a:r>
              <a:rPr lang="en-US" sz="4000" baseline="-25000" dirty="0" smtClean="0">
                <a:sym typeface="Wingdings" panose="05000000000000000000" pitchFamily="2" charset="2"/>
              </a:rPr>
              <a:t>ꜛ</a:t>
            </a:r>
            <a:r>
              <a:rPr lang="en-US" sz="1800" dirty="0">
                <a:sym typeface="Wingdings" panose="05000000000000000000" pitchFamily="2" charset="2"/>
              </a:rPr>
              <a:t> </a:t>
            </a:r>
            <a:r>
              <a:rPr lang="en-US" sz="1800" dirty="0" smtClean="0">
                <a:sym typeface="Wingdings" panose="05000000000000000000" pitchFamily="2" charset="2"/>
              </a:rPr>
              <a:t>with </a:t>
            </a:r>
            <a:r>
              <a:rPr lang="en-US" sz="4000" baseline="-25000" dirty="0" smtClean="0">
                <a:sym typeface="Wingdings" panose="05000000000000000000" pitchFamily="2" charset="2"/>
              </a:rPr>
              <a:t>ꜜ</a:t>
            </a:r>
            <a:r>
              <a:rPr lang="en-US" sz="1800" dirty="0">
                <a:sym typeface="Wingdings" panose="05000000000000000000" pitchFamily="2" charset="2"/>
              </a:rPr>
              <a:t> </a:t>
            </a:r>
            <a:r>
              <a:rPr lang="en-US" sz="1800" dirty="0" smtClean="0">
                <a:sym typeface="Wingdings" panose="05000000000000000000" pitchFamily="2" charset="2"/>
              </a:rPr>
              <a:t>condensation temp.</a:t>
            </a:r>
            <a:br>
              <a:rPr lang="en-US" sz="1800" dirty="0" smtClean="0">
                <a:sym typeface="Wingdings" panose="05000000000000000000" pitchFamily="2" charset="2"/>
              </a:rPr>
            </a:br>
            <a:r>
              <a:rPr lang="en-US" sz="1800" dirty="0" smtClean="0">
                <a:sym typeface="Wingdings" panose="05000000000000000000" pitchFamily="2" charset="2"/>
              </a:rPr>
              <a:t> optimum condensation temperature</a:t>
            </a:r>
            <a:r>
              <a:rPr lang="en-US" sz="1800" dirty="0">
                <a:sym typeface="Wingdings" panose="05000000000000000000" pitchFamily="2" charset="2"/>
              </a:rPr>
              <a:t>  optimum ITD / approach</a:t>
            </a:r>
            <a:endParaRPr lang="en-US" sz="1800" baseline="-25000" dirty="0" smtClean="0"/>
          </a:p>
          <a:p>
            <a:pPr>
              <a:lnSpc>
                <a:spcPct val="114000"/>
              </a:lnSpc>
            </a:pPr>
            <a:endParaRPr lang="en-US" sz="1800" dirty="0"/>
          </a:p>
        </p:txBody>
      </p:sp>
      <p:sp>
        <p:nvSpPr>
          <p:cNvPr id="8194" name="Titel 1"/>
          <p:cNvSpPr>
            <a:spLocks noGrp="1"/>
          </p:cNvSpPr>
          <p:nvPr>
            <p:ph type="title"/>
          </p:nvPr>
        </p:nvSpPr>
        <p:spPr>
          <a:xfrm>
            <a:off x="152400" y="-243408"/>
            <a:ext cx="8839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smtClean="0"/>
              <a:t>Cooling of low temperature power plants</a:t>
            </a:r>
            <a:endParaRPr lang="en-US" sz="2800" b="1" dirty="0"/>
          </a:p>
        </p:txBody>
      </p:sp>
      <p:sp>
        <p:nvSpPr>
          <p:cNvPr id="9" name="Textfeld 8"/>
          <p:cNvSpPr txBox="1"/>
          <p:nvPr/>
        </p:nvSpPr>
        <p:spPr>
          <a:xfrm>
            <a:off x="4601840" y="2204864"/>
            <a:ext cx="4273794" cy="646331"/>
          </a:xfrm>
          <a:prstGeom prst="rect">
            <a:avLst/>
          </a:prstGeom>
          <a:solidFill>
            <a:srgbClr val="004D95"/>
          </a:solidFill>
        </p:spPr>
        <p:txBody>
          <a:bodyPr wrap="square" rtlCol="0">
            <a:spAutoFit/>
          </a:bodyPr>
          <a:lstStyle/>
          <a:p>
            <a:r>
              <a:rPr lang="en-US" sz="1800" b="1" dirty="0">
                <a:solidFill>
                  <a:srgbClr val="FF6600"/>
                </a:solidFill>
                <a:latin typeface="+mn-lt"/>
                <a:sym typeface="Wingdings" panose="05000000000000000000" pitchFamily="2" charset="2"/>
              </a:rPr>
              <a:t>A</a:t>
            </a:r>
            <a:r>
              <a:rPr lang="en-US" sz="1800" b="1" dirty="0" smtClean="0">
                <a:solidFill>
                  <a:srgbClr val="FF6600"/>
                </a:solidFill>
                <a:latin typeface="+mn-lt"/>
                <a:sym typeface="Wingdings" panose="05000000000000000000" pitchFamily="2" charset="2"/>
              </a:rPr>
              <a:t>pproach to wet bulb temp.</a:t>
            </a:r>
          </a:p>
          <a:p>
            <a:pPr>
              <a:tabLst>
                <a:tab pos="355600" algn="l"/>
                <a:tab pos="444500" algn="l"/>
              </a:tabLst>
            </a:pPr>
            <a:r>
              <a:rPr lang="de-DE" sz="1800" b="1" dirty="0" smtClean="0">
                <a:solidFill>
                  <a:schemeClr val="bg1"/>
                </a:solidFill>
                <a:latin typeface="+mn-lt"/>
              </a:rPr>
              <a:t>Approach </a:t>
            </a:r>
            <a:r>
              <a:rPr lang="en-US" sz="1800" b="1" dirty="0" smtClean="0">
                <a:solidFill>
                  <a:schemeClr val="bg1"/>
                </a:solidFill>
                <a:latin typeface="+mn-lt"/>
                <a:sym typeface="Wingdings" panose="05000000000000000000" pitchFamily="2" charset="2"/>
              </a:rPr>
              <a:t>= </a:t>
            </a:r>
            <a:r>
              <a:rPr lang="en-US" sz="1800" b="1" noProof="1" smtClean="0">
                <a:solidFill>
                  <a:schemeClr val="bg1"/>
                </a:solidFill>
                <a:latin typeface="+mn-lt"/>
                <a:sym typeface="Wingdings" panose="05000000000000000000" pitchFamily="2" charset="2"/>
              </a:rPr>
              <a:t>T</a:t>
            </a:r>
            <a:r>
              <a:rPr lang="en-US" sz="1800" b="1" baseline="-25000" noProof="1" smtClean="0">
                <a:solidFill>
                  <a:schemeClr val="bg1"/>
                </a:solidFill>
                <a:latin typeface="+mn-lt"/>
                <a:sym typeface="Wingdings" panose="05000000000000000000" pitchFamily="2" charset="2"/>
              </a:rPr>
              <a:t>cold</a:t>
            </a:r>
            <a:r>
              <a:rPr lang="en-US" sz="1800" b="1" baseline="-25000" dirty="0" smtClean="0">
                <a:solidFill>
                  <a:schemeClr val="bg1"/>
                </a:solidFill>
                <a:latin typeface="+mn-lt"/>
                <a:sym typeface="Wingdings" panose="05000000000000000000" pitchFamily="2" charset="2"/>
              </a:rPr>
              <a:t> water</a:t>
            </a:r>
            <a:r>
              <a:rPr lang="en-US" sz="1800" b="1" dirty="0" smtClean="0">
                <a:solidFill>
                  <a:schemeClr val="bg1"/>
                </a:solidFill>
                <a:latin typeface="+mn-lt"/>
                <a:sym typeface="Wingdings" panose="05000000000000000000" pitchFamily="2" charset="2"/>
              </a:rPr>
              <a:t> – T</a:t>
            </a:r>
            <a:r>
              <a:rPr lang="en-US" sz="1800" b="1" baseline="-25000" dirty="0" smtClean="0">
                <a:solidFill>
                  <a:schemeClr val="bg1"/>
                </a:solidFill>
                <a:latin typeface="+mn-lt"/>
                <a:sym typeface="Wingdings" panose="05000000000000000000" pitchFamily="2" charset="2"/>
              </a:rPr>
              <a:t>WB</a:t>
            </a:r>
            <a:r>
              <a:rPr lang="en-US" sz="1800" b="1" dirty="0" smtClean="0">
                <a:solidFill>
                  <a:schemeClr val="bg1"/>
                </a:solidFill>
                <a:latin typeface="+mn-lt"/>
                <a:sym typeface="Wingdings" panose="05000000000000000000" pitchFamily="2" charset="2"/>
              </a:rPr>
              <a:t> </a:t>
            </a:r>
            <a:endParaRPr lang="en-US" sz="1800" b="1" dirty="0">
              <a:solidFill>
                <a:schemeClr val="bg1"/>
              </a:solidFill>
              <a:latin typeface="+mn-lt"/>
            </a:endParaRPr>
          </a:p>
        </p:txBody>
      </p:sp>
      <p:sp>
        <p:nvSpPr>
          <p:cNvPr id="10" name="Textfeld 9"/>
          <p:cNvSpPr txBox="1"/>
          <p:nvPr/>
        </p:nvSpPr>
        <p:spPr>
          <a:xfrm>
            <a:off x="227655" y="2204864"/>
            <a:ext cx="4221347" cy="646331"/>
          </a:xfrm>
          <a:prstGeom prst="rect">
            <a:avLst/>
          </a:prstGeom>
          <a:solidFill>
            <a:srgbClr val="004D95"/>
          </a:solidFill>
        </p:spPr>
        <p:txBody>
          <a:bodyPr wrap="square" rtlCol="0">
            <a:spAutoFit/>
          </a:bodyPr>
          <a:lstStyle/>
          <a:p>
            <a:pPr>
              <a:tabLst>
                <a:tab pos="266700" algn="l"/>
              </a:tabLst>
            </a:pPr>
            <a:r>
              <a:rPr lang="en-US" sz="1800" b="1" noProof="1" smtClean="0">
                <a:solidFill>
                  <a:srgbClr val="FF6600"/>
                </a:solidFill>
                <a:latin typeface="+mn-lt"/>
                <a:sym typeface="Wingdings" panose="05000000000000000000" pitchFamily="2" charset="2"/>
              </a:rPr>
              <a:t>Initial  temperature difference </a:t>
            </a:r>
            <a:r>
              <a:rPr lang="en-US" sz="1800" b="1" noProof="1" smtClean="0">
                <a:solidFill>
                  <a:schemeClr val="bg1"/>
                </a:solidFill>
                <a:latin typeface="+mn-lt"/>
                <a:sym typeface="Wingdings" panose="05000000000000000000" pitchFamily="2" charset="2"/>
              </a:rPr>
              <a:t>ITD = T</a:t>
            </a:r>
            <a:r>
              <a:rPr lang="en-US" sz="1800" b="1" baseline="-25000" noProof="1" smtClean="0">
                <a:solidFill>
                  <a:schemeClr val="bg1"/>
                </a:solidFill>
                <a:latin typeface="+mn-lt"/>
                <a:sym typeface="Wingdings" panose="05000000000000000000" pitchFamily="2" charset="2"/>
              </a:rPr>
              <a:t>cond</a:t>
            </a:r>
            <a:r>
              <a:rPr lang="en-US" sz="1800" b="1" noProof="1" smtClean="0">
                <a:solidFill>
                  <a:schemeClr val="bg1"/>
                </a:solidFill>
                <a:latin typeface="+mn-lt"/>
                <a:sym typeface="Wingdings" panose="05000000000000000000" pitchFamily="2" charset="2"/>
              </a:rPr>
              <a:t> - T</a:t>
            </a:r>
            <a:r>
              <a:rPr lang="en-US" sz="1800" b="1" baseline="-25000" noProof="1" smtClean="0">
                <a:solidFill>
                  <a:schemeClr val="bg1"/>
                </a:solidFill>
                <a:latin typeface="+mn-lt"/>
                <a:sym typeface="Wingdings" panose="05000000000000000000" pitchFamily="2" charset="2"/>
              </a:rPr>
              <a:t>air</a:t>
            </a:r>
            <a:endParaRPr lang="en-US" sz="1800" b="1" noProof="1">
              <a:solidFill>
                <a:schemeClr val="bg1"/>
              </a:solidFill>
              <a:latin typeface="+mn-lt"/>
            </a:endParaRPr>
          </a:p>
        </p:txBody>
      </p:sp>
      <p:grpSp>
        <p:nvGrpSpPr>
          <p:cNvPr id="8" name="Gruppieren 8"/>
          <p:cNvGrpSpPr/>
          <p:nvPr/>
        </p:nvGrpSpPr>
        <p:grpSpPr>
          <a:xfrm>
            <a:off x="4594848" y="2987660"/>
            <a:ext cx="4297632" cy="2025516"/>
            <a:chOff x="4594848" y="2147184"/>
            <a:chExt cx="4297632" cy="2025516"/>
          </a:xfrm>
        </p:grpSpPr>
        <p:pic>
          <p:nvPicPr>
            <p:cNvPr id="11" name="Picture 2" descr="D:\6_Grafiken\Qualifizierung\Fließbilder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2" t="16796" r="47458" b="4476"/>
            <a:stretch/>
          </p:blipFill>
          <p:spPr bwMode="auto">
            <a:xfrm>
              <a:off x="4652392" y="2583782"/>
              <a:ext cx="4240088" cy="158891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ieren 33"/>
            <p:cNvGrpSpPr/>
            <p:nvPr/>
          </p:nvGrpSpPr>
          <p:grpSpPr>
            <a:xfrm>
              <a:off x="4594848" y="2147184"/>
              <a:ext cx="4297632" cy="2002820"/>
              <a:chOff x="226901" y="2154700"/>
              <a:chExt cx="4221347" cy="2002820"/>
            </a:xfrm>
          </p:grpSpPr>
          <p:sp>
            <p:nvSpPr>
              <p:cNvPr id="13" name="Textfeld 34"/>
              <p:cNvSpPr txBox="1"/>
              <p:nvPr/>
            </p:nvSpPr>
            <p:spPr>
              <a:xfrm>
                <a:off x="226901" y="2154700"/>
                <a:ext cx="4221347" cy="369332"/>
              </a:xfrm>
              <a:prstGeom prst="rect">
                <a:avLst/>
              </a:prstGeom>
              <a:solidFill>
                <a:srgbClr val="004D95"/>
              </a:solidFill>
            </p:spPr>
            <p:txBody>
              <a:bodyPr wrap="square" rtlCol="0">
                <a:spAutoFit/>
              </a:bodyPr>
              <a:lstStyle/>
              <a:p>
                <a:r>
                  <a:rPr lang="en-US" sz="1800" dirty="0" smtClean="0">
                    <a:solidFill>
                      <a:schemeClr val="bg1"/>
                    </a:solidFill>
                    <a:latin typeface="+mn-lt"/>
                  </a:rPr>
                  <a:t>ORC with wet </a:t>
                </a:r>
                <a:r>
                  <a:rPr lang="en-US" sz="1800" dirty="0" smtClean="0">
                    <a:solidFill>
                      <a:schemeClr val="bg1"/>
                    </a:solidFill>
                    <a:latin typeface="+mn-lt"/>
                  </a:rPr>
                  <a:t>cooling tower</a:t>
                </a:r>
                <a:endParaRPr lang="en-US" sz="1800" dirty="0">
                  <a:solidFill>
                    <a:schemeClr val="bg1"/>
                  </a:solidFill>
                  <a:latin typeface="+mn-lt"/>
                </a:endParaRPr>
              </a:p>
            </p:txBody>
          </p:sp>
          <p:sp>
            <p:nvSpPr>
              <p:cNvPr id="14" name="Rechteck 35"/>
              <p:cNvSpPr/>
              <p:nvPr/>
            </p:nvSpPr>
            <p:spPr bwMode="auto">
              <a:xfrm>
                <a:off x="226901" y="2524032"/>
                <a:ext cx="4204800" cy="1633488"/>
              </a:xfrm>
              <a:prstGeom prst="rect">
                <a:avLst/>
              </a:prstGeom>
              <a:noFill/>
              <a:ln w="9525"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grpSp>
      <p:grpSp>
        <p:nvGrpSpPr>
          <p:cNvPr id="15" name="Gruppieren 10"/>
          <p:cNvGrpSpPr/>
          <p:nvPr/>
        </p:nvGrpSpPr>
        <p:grpSpPr>
          <a:xfrm>
            <a:off x="235174" y="2996952"/>
            <a:ext cx="4226900" cy="2016224"/>
            <a:chOff x="235174" y="4558432"/>
            <a:chExt cx="4226900" cy="2016224"/>
          </a:xfrm>
        </p:grpSpPr>
        <p:grpSp>
          <p:nvGrpSpPr>
            <p:cNvPr id="16" name="Gruppieren 9"/>
            <p:cNvGrpSpPr/>
            <p:nvPr/>
          </p:nvGrpSpPr>
          <p:grpSpPr>
            <a:xfrm>
              <a:off x="235174" y="4918472"/>
              <a:ext cx="4204800" cy="1656184"/>
              <a:chOff x="235174" y="4918472"/>
              <a:chExt cx="4204800" cy="1656184"/>
            </a:xfrm>
          </p:grpSpPr>
          <p:sp>
            <p:nvSpPr>
              <p:cNvPr id="18" name="Rechteck 36"/>
              <p:cNvSpPr/>
              <p:nvPr/>
            </p:nvSpPr>
            <p:spPr bwMode="auto">
              <a:xfrm>
                <a:off x="235174" y="4918472"/>
                <a:ext cx="4204800" cy="1656184"/>
              </a:xfrm>
              <a:prstGeom prst="rect">
                <a:avLst/>
              </a:prstGeom>
              <a:solidFill>
                <a:schemeClr val="bg1"/>
              </a:solidFill>
              <a:ln w="9525"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pic>
            <p:nvPicPr>
              <p:cNvPr id="19" name="Picture 2" descr="D:\6_Grafiken\Qualifizierung\Fließbilder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692" t="26519" r="2032" b="4968"/>
              <a:stretch/>
            </p:blipFill>
            <p:spPr bwMode="auto">
              <a:xfrm>
                <a:off x="467544" y="5085184"/>
                <a:ext cx="3323367" cy="1382755"/>
              </a:xfrm>
              <a:prstGeom prst="rect">
                <a:avLst/>
              </a:prstGeom>
              <a:solidFill>
                <a:schemeClr val="bg1"/>
              </a:solidFill>
            </p:spPr>
          </p:pic>
        </p:grpSp>
        <p:sp>
          <p:nvSpPr>
            <p:cNvPr id="17" name="Textfeld 37"/>
            <p:cNvSpPr txBox="1"/>
            <p:nvPr/>
          </p:nvSpPr>
          <p:spPr>
            <a:xfrm>
              <a:off x="240727" y="4558432"/>
              <a:ext cx="4221347" cy="369332"/>
            </a:xfrm>
            <a:prstGeom prst="rect">
              <a:avLst/>
            </a:prstGeom>
            <a:solidFill>
              <a:srgbClr val="004D95"/>
            </a:solidFill>
          </p:spPr>
          <p:txBody>
            <a:bodyPr wrap="square" rtlCol="0">
              <a:spAutoFit/>
            </a:bodyPr>
            <a:lstStyle/>
            <a:p>
              <a:r>
                <a:rPr lang="en-US" sz="1800" dirty="0" smtClean="0">
                  <a:solidFill>
                    <a:schemeClr val="bg1"/>
                  </a:solidFill>
                  <a:latin typeface="+mn-lt"/>
                </a:rPr>
                <a:t>ORC with air-cooled </a:t>
              </a:r>
              <a:r>
                <a:rPr lang="en-US" sz="1800" dirty="0" smtClean="0">
                  <a:solidFill>
                    <a:schemeClr val="bg1"/>
                  </a:solidFill>
                  <a:latin typeface="+mn-lt"/>
                </a:rPr>
                <a:t>condenser</a:t>
              </a:r>
              <a:endParaRPr lang="en-US" sz="1800" dirty="0">
                <a:solidFill>
                  <a:schemeClr val="bg1"/>
                </a:solidFill>
                <a:latin typeface="+mn-lt"/>
              </a:endParaRPr>
            </a:p>
          </p:txBody>
        </p:sp>
      </p:grpSp>
    </p:spTree>
    <p:extLst>
      <p:ext uri="{BB962C8B-B14F-4D97-AF65-F5344CB8AC3E}">
        <p14:creationId xmlns:p14="http://schemas.microsoft.com/office/powerpoint/2010/main" val="4025065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07503" y="620688"/>
            <a:ext cx="9145017" cy="4526632"/>
          </a:xfrm>
        </p:spPr>
        <p:txBody>
          <a:bodyPr/>
          <a:lstStyle/>
          <a:p>
            <a:pPr>
              <a:lnSpc>
                <a:spcPct val="114000"/>
              </a:lnSpc>
              <a:tabLst>
                <a:tab pos="622300" algn="l"/>
              </a:tabLst>
            </a:pPr>
            <a:r>
              <a:rPr lang="en-US" sz="1800" dirty="0" smtClean="0">
                <a:sym typeface="Wingdings" panose="05000000000000000000" pitchFamily="2" charset="2"/>
              </a:rPr>
              <a:t>Auxiliary power for fans and cooling water pumps need to be considered</a:t>
            </a:r>
            <a:br>
              <a:rPr lang="en-US" sz="1800" dirty="0" smtClean="0">
                <a:sym typeface="Wingdings" panose="05000000000000000000" pitchFamily="2" charset="2"/>
              </a:rPr>
            </a:br>
            <a:r>
              <a:rPr lang="en-US" sz="1800" dirty="0" smtClean="0">
                <a:sym typeface="Wingdings" panose="05000000000000000000" pitchFamily="2" charset="2"/>
              </a:rPr>
              <a:t> gross power and auxiliary power demand </a:t>
            </a:r>
            <a:r>
              <a:rPr lang="en-US" sz="4000" baseline="-25000" dirty="0" smtClean="0">
                <a:sym typeface="Wingdings" panose="05000000000000000000" pitchFamily="2" charset="2"/>
              </a:rPr>
              <a:t>ꜛ</a:t>
            </a:r>
            <a:r>
              <a:rPr lang="en-US" sz="1800" dirty="0">
                <a:sym typeface="Wingdings" panose="05000000000000000000" pitchFamily="2" charset="2"/>
              </a:rPr>
              <a:t> </a:t>
            </a:r>
            <a:r>
              <a:rPr lang="en-US" sz="1800" dirty="0" smtClean="0">
                <a:sym typeface="Wingdings" panose="05000000000000000000" pitchFamily="2" charset="2"/>
              </a:rPr>
              <a:t>with </a:t>
            </a:r>
            <a:r>
              <a:rPr lang="en-US" sz="4000" baseline="-25000" dirty="0" smtClean="0">
                <a:sym typeface="Wingdings" panose="05000000000000000000" pitchFamily="2" charset="2"/>
              </a:rPr>
              <a:t>ꜜ</a:t>
            </a:r>
            <a:r>
              <a:rPr lang="en-US" sz="1800" dirty="0">
                <a:sym typeface="Wingdings" panose="05000000000000000000" pitchFamily="2" charset="2"/>
              </a:rPr>
              <a:t> </a:t>
            </a:r>
            <a:r>
              <a:rPr lang="en-US" sz="1800" dirty="0" smtClean="0">
                <a:sym typeface="Wingdings" panose="05000000000000000000" pitchFamily="2" charset="2"/>
              </a:rPr>
              <a:t>condensation temp.</a:t>
            </a:r>
            <a:br>
              <a:rPr lang="en-US" sz="1800" dirty="0" smtClean="0">
                <a:sym typeface="Wingdings" panose="05000000000000000000" pitchFamily="2" charset="2"/>
              </a:rPr>
            </a:br>
            <a:r>
              <a:rPr lang="en-US" sz="1800" dirty="0" smtClean="0">
                <a:sym typeface="Wingdings" panose="05000000000000000000" pitchFamily="2" charset="2"/>
              </a:rPr>
              <a:t> </a:t>
            </a:r>
            <a:r>
              <a:rPr lang="en-US" sz="1800" dirty="0">
                <a:sym typeface="Wingdings" panose="05000000000000000000" pitchFamily="2" charset="2"/>
              </a:rPr>
              <a:t>optimum condensation temperature  optimum ITD / approach</a:t>
            </a:r>
            <a:r>
              <a:rPr lang="en-US" sz="1800" dirty="0" smtClean="0">
                <a:sym typeface="Wingdings" panose="05000000000000000000" pitchFamily="2" charset="2"/>
              </a:rPr>
              <a:t> </a:t>
            </a:r>
            <a:br>
              <a:rPr lang="en-US" sz="1800" dirty="0" smtClean="0">
                <a:sym typeface="Wingdings" panose="05000000000000000000" pitchFamily="2" charset="2"/>
              </a:rPr>
            </a:br>
            <a:r>
              <a:rPr lang="en-US" sz="1800" dirty="0" smtClean="0">
                <a:sym typeface="Wingdings" panose="05000000000000000000" pitchFamily="2" charset="2"/>
              </a:rPr>
              <a:t> optimum ITD / approach depends on air flow area (</a:t>
            </a:r>
            <a:r>
              <a:rPr lang="en-US" sz="1600" dirty="0" smtClean="0">
                <a:sym typeface="Wingdings" panose="05000000000000000000" pitchFamily="2" charset="2"/>
              </a:rPr>
              <a:t>8…13 </a:t>
            </a:r>
            <a:r>
              <a:rPr lang="en-US" sz="1600" dirty="0" err="1" smtClean="0">
                <a:sym typeface="Wingdings" panose="05000000000000000000" pitchFamily="2" charset="2"/>
              </a:rPr>
              <a:t>kW</a:t>
            </a:r>
            <a:r>
              <a:rPr lang="en-US" sz="1600" baseline="-25000" dirty="0" err="1" smtClean="0">
                <a:sym typeface="Wingdings" panose="05000000000000000000" pitchFamily="2" charset="2"/>
              </a:rPr>
              <a:t>el</a:t>
            </a:r>
            <a:r>
              <a:rPr lang="en-US" sz="1600" dirty="0" smtClean="0">
                <a:sym typeface="Wingdings" panose="05000000000000000000" pitchFamily="2" charset="2"/>
              </a:rPr>
              <a:t>/MW</a:t>
            </a:r>
            <a:r>
              <a:rPr lang="en-US" sz="1600" baseline="-25000" dirty="0" smtClean="0">
                <a:sym typeface="Wingdings" panose="05000000000000000000" pitchFamily="2" charset="2"/>
              </a:rPr>
              <a:t>th WH</a:t>
            </a:r>
            <a:r>
              <a:rPr lang="en-US" sz="1600" dirty="0" smtClean="0">
                <a:sym typeface="Wingdings" panose="05000000000000000000" pitchFamily="2" charset="2"/>
              </a:rPr>
              <a:t>)</a:t>
            </a:r>
            <a:endParaRPr lang="en-US" sz="1600" baseline="-25000" dirty="0"/>
          </a:p>
          <a:p>
            <a:pPr>
              <a:lnSpc>
                <a:spcPct val="114000"/>
              </a:lnSpc>
              <a:tabLst>
                <a:tab pos="622300" algn="l"/>
              </a:tabLst>
            </a:pPr>
            <a:endParaRPr lang="en-US" sz="1800" baseline="-25000" dirty="0"/>
          </a:p>
          <a:p>
            <a:pPr marL="0" indent="0">
              <a:lnSpc>
                <a:spcPct val="114000"/>
              </a:lnSpc>
              <a:buNone/>
              <a:tabLst>
                <a:tab pos="622300" algn="l"/>
              </a:tabLst>
            </a:pPr>
            <a:endParaRPr lang="en-US" sz="1800" baseline="-25000" dirty="0" smtClean="0"/>
          </a:p>
          <a:p>
            <a:pPr>
              <a:lnSpc>
                <a:spcPct val="114000"/>
              </a:lnSpc>
            </a:pPr>
            <a:endParaRPr lang="en-US" sz="1800" dirty="0"/>
          </a:p>
        </p:txBody>
      </p:sp>
      <p:sp>
        <p:nvSpPr>
          <p:cNvPr id="8194" name="Titel 1"/>
          <p:cNvSpPr>
            <a:spLocks noGrp="1"/>
          </p:cNvSpPr>
          <p:nvPr>
            <p:ph type="title"/>
          </p:nvPr>
        </p:nvSpPr>
        <p:spPr>
          <a:xfrm>
            <a:off x="152400" y="-243408"/>
            <a:ext cx="8839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smtClean="0"/>
              <a:t>Cooling of low temperature power plants</a:t>
            </a:r>
            <a:endParaRPr lang="en-US" sz="2800" b="1"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976588"/>
            <a:ext cx="4069594" cy="268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177" y="2982668"/>
            <a:ext cx="4064799" cy="26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8"/>
          <p:cNvSpPr txBox="1"/>
          <p:nvPr/>
        </p:nvSpPr>
        <p:spPr>
          <a:xfrm>
            <a:off x="4601840" y="2204864"/>
            <a:ext cx="4273794" cy="646331"/>
          </a:xfrm>
          <a:prstGeom prst="rect">
            <a:avLst/>
          </a:prstGeom>
          <a:solidFill>
            <a:srgbClr val="004D95"/>
          </a:solidFill>
        </p:spPr>
        <p:txBody>
          <a:bodyPr wrap="square" rtlCol="0">
            <a:spAutoFit/>
          </a:bodyPr>
          <a:lstStyle/>
          <a:p>
            <a:r>
              <a:rPr lang="en-US" sz="1800" b="1" dirty="0">
                <a:solidFill>
                  <a:srgbClr val="FF6600"/>
                </a:solidFill>
                <a:latin typeface="+mn-lt"/>
                <a:sym typeface="Wingdings" panose="05000000000000000000" pitchFamily="2" charset="2"/>
              </a:rPr>
              <a:t>A</a:t>
            </a:r>
            <a:r>
              <a:rPr lang="en-US" sz="1800" b="1" dirty="0" smtClean="0">
                <a:solidFill>
                  <a:srgbClr val="FF6600"/>
                </a:solidFill>
                <a:latin typeface="+mn-lt"/>
                <a:sym typeface="Wingdings" panose="05000000000000000000" pitchFamily="2" charset="2"/>
              </a:rPr>
              <a:t>pproach to wet bulb temp.</a:t>
            </a:r>
          </a:p>
          <a:p>
            <a:pPr>
              <a:tabLst>
                <a:tab pos="355600" algn="l"/>
                <a:tab pos="444500" algn="l"/>
              </a:tabLst>
            </a:pPr>
            <a:r>
              <a:rPr lang="de-DE" sz="1800" b="1" dirty="0" smtClean="0">
                <a:solidFill>
                  <a:schemeClr val="bg1"/>
                </a:solidFill>
                <a:latin typeface="+mn-lt"/>
              </a:rPr>
              <a:t>Approach </a:t>
            </a:r>
            <a:r>
              <a:rPr lang="en-US" sz="1800" b="1" dirty="0" smtClean="0">
                <a:solidFill>
                  <a:schemeClr val="bg1"/>
                </a:solidFill>
                <a:latin typeface="+mn-lt"/>
                <a:sym typeface="Wingdings" panose="05000000000000000000" pitchFamily="2" charset="2"/>
              </a:rPr>
              <a:t>= </a:t>
            </a:r>
            <a:r>
              <a:rPr lang="en-US" sz="1800" b="1" noProof="1" smtClean="0">
                <a:solidFill>
                  <a:schemeClr val="bg1"/>
                </a:solidFill>
                <a:latin typeface="+mn-lt"/>
                <a:sym typeface="Wingdings" panose="05000000000000000000" pitchFamily="2" charset="2"/>
              </a:rPr>
              <a:t>T</a:t>
            </a:r>
            <a:r>
              <a:rPr lang="en-US" sz="1800" b="1" baseline="-25000" noProof="1" smtClean="0">
                <a:solidFill>
                  <a:schemeClr val="bg1"/>
                </a:solidFill>
                <a:latin typeface="+mn-lt"/>
                <a:sym typeface="Wingdings" panose="05000000000000000000" pitchFamily="2" charset="2"/>
              </a:rPr>
              <a:t>cold</a:t>
            </a:r>
            <a:r>
              <a:rPr lang="en-US" sz="1800" b="1" baseline="-25000" dirty="0" smtClean="0">
                <a:solidFill>
                  <a:schemeClr val="bg1"/>
                </a:solidFill>
                <a:latin typeface="+mn-lt"/>
                <a:sym typeface="Wingdings" panose="05000000000000000000" pitchFamily="2" charset="2"/>
              </a:rPr>
              <a:t> water</a:t>
            </a:r>
            <a:r>
              <a:rPr lang="en-US" sz="1800" b="1" dirty="0" smtClean="0">
                <a:solidFill>
                  <a:schemeClr val="bg1"/>
                </a:solidFill>
                <a:latin typeface="+mn-lt"/>
                <a:sym typeface="Wingdings" panose="05000000000000000000" pitchFamily="2" charset="2"/>
              </a:rPr>
              <a:t> – T</a:t>
            </a:r>
            <a:r>
              <a:rPr lang="en-US" sz="1800" b="1" baseline="-25000" dirty="0" smtClean="0">
                <a:solidFill>
                  <a:schemeClr val="bg1"/>
                </a:solidFill>
                <a:latin typeface="+mn-lt"/>
                <a:sym typeface="Wingdings" panose="05000000000000000000" pitchFamily="2" charset="2"/>
              </a:rPr>
              <a:t>WB</a:t>
            </a:r>
            <a:r>
              <a:rPr lang="en-US" sz="1800" b="1" dirty="0" smtClean="0">
                <a:solidFill>
                  <a:schemeClr val="bg1"/>
                </a:solidFill>
                <a:latin typeface="+mn-lt"/>
                <a:sym typeface="Wingdings" panose="05000000000000000000" pitchFamily="2" charset="2"/>
              </a:rPr>
              <a:t> </a:t>
            </a:r>
            <a:endParaRPr lang="en-US" sz="1800" b="1" dirty="0">
              <a:solidFill>
                <a:schemeClr val="bg1"/>
              </a:solidFill>
              <a:latin typeface="+mn-lt"/>
            </a:endParaRPr>
          </a:p>
        </p:txBody>
      </p:sp>
      <p:sp>
        <p:nvSpPr>
          <p:cNvPr id="7" name="Textfeld 9"/>
          <p:cNvSpPr txBox="1"/>
          <p:nvPr/>
        </p:nvSpPr>
        <p:spPr>
          <a:xfrm>
            <a:off x="227655" y="2204864"/>
            <a:ext cx="4221347" cy="646331"/>
          </a:xfrm>
          <a:prstGeom prst="rect">
            <a:avLst/>
          </a:prstGeom>
          <a:solidFill>
            <a:srgbClr val="004D95"/>
          </a:solidFill>
        </p:spPr>
        <p:txBody>
          <a:bodyPr wrap="square" rtlCol="0">
            <a:spAutoFit/>
          </a:bodyPr>
          <a:lstStyle/>
          <a:p>
            <a:pPr>
              <a:tabLst>
                <a:tab pos="266700" algn="l"/>
              </a:tabLst>
            </a:pPr>
            <a:r>
              <a:rPr lang="en-US" sz="1800" b="1" noProof="1" smtClean="0">
                <a:solidFill>
                  <a:srgbClr val="FF6600"/>
                </a:solidFill>
                <a:latin typeface="+mn-lt"/>
                <a:sym typeface="Wingdings" panose="05000000000000000000" pitchFamily="2" charset="2"/>
              </a:rPr>
              <a:t>Initial  temperature difference </a:t>
            </a:r>
            <a:r>
              <a:rPr lang="en-US" sz="1800" b="1" noProof="1" smtClean="0">
                <a:solidFill>
                  <a:schemeClr val="bg1"/>
                </a:solidFill>
                <a:latin typeface="+mn-lt"/>
                <a:sym typeface="Wingdings" panose="05000000000000000000" pitchFamily="2" charset="2"/>
              </a:rPr>
              <a:t>ITD = T</a:t>
            </a:r>
            <a:r>
              <a:rPr lang="en-US" sz="1800" b="1" baseline="-25000" noProof="1" smtClean="0">
                <a:solidFill>
                  <a:schemeClr val="bg1"/>
                </a:solidFill>
                <a:latin typeface="+mn-lt"/>
                <a:sym typeface="Wingdings" panose="05000000000000000000" pitchFamily="2" charset="2"/>
              </a:rPr>
              <a:t>cond</a:t>
            </a:r>
            <a:r>
              <a:rPr lang="en-US" sz="1800" b="1" noProof="1" smtClean="0">
                <a:solidFill>
                  <a:schemeClr val="bg1"/>
                </a:solidFill>
                <a:latin typeface="+mn-lt"/>
                <a:sym typeface="Wingdings" panose="05000000000000000000" pitchFamily="2" charset="2"/>
              </a:rPr>
              <a:t> - T</a:t>
            </a:r>
            <a:r>
              <a:rPr lang="en-US" sz="1800" b="1" baseline="-25000" noProof="1" smtClean="0">
                <a:solidFill>
                  <a:schemeClr val="bg1"/>
                </a:solidFill>
                <a:latin typeface="+mn-lt"/>
                <a:sym typeface="Wingdings" panose="05000000000000000000" pitchFamily="2" charset="2"/>
              </a:rPr>
              <a:t>air</a:t>
            </a:r>
            <a:endParaRPr lang="en-US" sz="1800" b="1" noProof="1">
              <a:solidFill>
                <a:schemeClr val="bg1"/>
              </a:solidFill>
              <a:latin typeface="+mn-lt"/>
            </a:endParaRPr>
          </a:p>
        </p:txBody>
      </p:sp>
    </p:spTree>
    <p:extLst>
      <p:ext uri="{BB962C8B-B14F-4D97-AF65-F5344CB8AC3E}">
        <p14:creationId xmlns:p14="http://schemas.microsoft.com/office/powerpoint/2010/main" val="1065808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07503" y="764704"/>
            <a:ext cx="9145017" cy="5688632"/>
          </a:xfrm>
        </p:spPr>
        <p:txBody>
          <a:bodyPr/>
          <a:lstStyle/>
          <a:p>
            <a:pPr>
              <a:spcAft>
                <a:spcPts val="600"/>
              </a:spcAft>
            </a:pPr>
            <a:r>
              <a:rPr lang="en-US" sz="1800" dirty="0" smtClean="0"/>
              <a:t>Serial and/or parallel coupling of electricity and heat supply most typical for geothermal low temperature sites</a:t>
            </a:r>
          </a:p>
          <a:p>
            <a:pPr>
              <a:spcAft>
                <a:spcPts val="600"/>
              </a:spcAft>
              <a:tabLst>
                <a:tab pos="533400" algn="l"/>
              </a:tabLst>
            </a:pPr>
            <a:r>
              <a:rPr lang="en-US" sz="1800" dirty="0" smtClean="0">
                <a:sym typeface="Wingdings" panose="05000000000000000000" pitchFamily="2" charset="2"/>
              </a:rPr>
              <a:t>Plant concept </a:t>
            </a:r>
            <a:r>
              <a:rPr lang="en-US" sz="1800" dirty="0" smtClean="0">
                <a:sym typeface="Wingdings" panose="05000000000000000000" pitchFamily="2" charset="2"/>
              </a:rPr>
              <a:t>for cogeneration depending </a:t>
            </a:r>
            <a:r>
              <a:rPr lang="en-US" sz="1800" dirty="0" smtClean="0">
                <a:sym typeface="Wingdings" panose="05000000000000000000" pitchFamily="2" charset="2"/>
              </a:rPr>
              <a:t>on</a:t>
            </a:r>
            <a:br>
              <a:rPr lang="en-US" sz="1800" dirty="0" smtClean="0">
                <a:sym typeface="Wingdings" panose="05000000000000000000" pitchFamily="2" charset="2"/>
              </a:rPr>
            </a:br>
            <a:r>
              <a:rPr lang="en-US" sz="1800" dirty="0" smtClean="0">
                <a:sym typeface="Wingdings" panose="05000000000000000000" pitchFamily="2" charset="2"/>
              </a:rPr>
              <a:t>	&gt; </a:t>
            </a:r>
            <a:r>
              <a:rPr lang="en-US" sz="1800" dirty="0" smtClean="0">
                <a:solidFill>
                  <a:schemeClr val="tx1"/>
                </a:solidFill>
                <a:sym typeface="Wingdings" panose="05000000000000000000" pitchFamily="2" charset="2"/>
              </a:rPr>
              <a:t>Reservoir characteristics &amp; g</a:t>
            </a:r>
            <a:r>
              <a:rPr lang="en-US" sz="1800" dirty="0" smtClean="0">
                <a:solidFill>
                  <a:schemeClr val="tx1"/>
                </a:solidFill>
              </a:rPr>
              <a:t>eothermal fluid composition</a:t>
            </a:r>
            <a:br>
              <a:rPr lang="en-US" sz="1800" dirty="0" smtClean="0">
                <a:solidFill>
                  <a:schemeClr val="tx1"/>
                </a:solidFill>
              </a:rPr>
            </a:br>
            <a:r>
              <a:rPr lang="en-US" sz="1800" dirty="0" smtClean="0">
                <a:solidFill>
                  <a:schemeClr val="tx1"/>
                </a:solidFill>
              </a:rPr>
              <a:t>	&gt; Heat demand </a:t>
            </a:r>
            <a:r>
              <a:rPr lang="en-US" sz="1800" dirty="0" smtClean="0">
                <a:solidFill>
                  <a:schemeClr val="tx1"/>
                </a:solidFill>
              </a:rPr>
              <a:t>characteristics</a:t>
            </a:r>
          </a:p>
          <a:p>
            <a:pPr>
              <a:spcAft>
                <a:spcPts val="600"/>
              </a:spcAft>
              <a:tabLst>
                <a:tab pos="533400" algn="l"/>
              </a:tabLst>
            </a:pPr>
            <a:r>
              <a:rPr lang="en-US" sz="1800" dirty="0" smtClean="0"/>
              <a:t>Large amounts of waste heat </a:t>
            </a:r>
            <a:r>
              <a:rPr lang="en-US" sz="1800" dirty="0" smtClean="0">
                <a:sym typeface="Wingdings" panose="05000000000000000000" pitchFamily="2" charset="2"/>
              </a:rPr>
              <a:t> cooling system = largest component</a:t>
            </a:r>
          </a:p>
          <a:p>
            <a:pPr>
              <a:spcAft>
                <a:spcPts val="600"/>
              </a:spcAft>
            </a:pPr>
            <a:r>
              <a:rPr lang="en-US" sz="1800" dirty="0" smtClean="0"/>
              <a:t>Typical </a:t>
            </a:r>
            <a:r>
              <a:rPr lang="en-US" sz="1800" dirty="0"/>
              <a:t>cooling systems: air-cooled condensers &amp; cooling towers</a:t>
            </a:r>
          </a:p>
          <a:p>
            <a:pPr>
              <a:lnSpc>
                <a:spcPct val="114000"/>
              </a:lnSpc>
              <a:spcAft>
                <a:spcPts val="1200"/>
              </a:spcAft>
            </a:pPr>
            <a:r>
              <a:rPr lang="en-US" sz="1800" dirty="0" smtClean="0"/>
              <a:t>Type of cooling system &amp; cooling system design</a:t>
            </a:r>
            <a:br>
              <a:rPr lang="en-US" sz="1800" dirty="0" smtClean="0"/>
            </a:br>
            <a:r>
              <a:rPr lang="en-US" sz="1800" dirty="0" smtClean="0">
                <a:sym typeface="Wingdings" panose="05000000000000000000" pitchFamily="2" charset="2"/>
              </a:rPr>
              <a:t> </a:t>
            </a:r>
            <a:r>
              <a:rPr lang="en-US" sz="1800" dirty="0" smtClean="0"/>
              <a:t>cooling water availability &amp; cooling water quality</a:t>
            </a:r>
            <a:br>
              <a:rPr lang="en-US" sz="1800" dirty="0" smtClean="0"/>
            </a:br>
            <a:r>
              <a:rPr lang="en-US" sz="1800" dirty="0" smtClean="0">
                <a:sym typeface="Wingdings" panose="05000000000000000000" pitchFamily="2" charset="2"/>
              </a:rPr>
              <a:t> space available and/or project budget</a:t>
            </a:r>
            <a:br>
              <a:rPr lang="en-US" sz="1800" dirty="0" smtClean="0">
                <a:sym typeface="Wingdings" panose="05000000000000000000" pitchFamily="2" charset="2"/>
              </a:rPr>
            </a:br>
            <a:r>
              <a:rPr lang="en-US" sz="1800" dirty="0" smtClean="0">
                <a:sym typeface="Wingdings" panose="05000000000000000000" pitchFamily="2" charset="2"/>
              </a:rPr>
              <a:t> optimum ITD / approach depending on air flow area </a:t>
            </a:r>
            <a:endParaRPr lang="en-US" sz="1800" b="1" dirty="0">
              <a:solidFill>
                <a:srgbClr val="004D95"/>
              </a:solidFill>
              <a:sym typeface="Wingdings" panose="05000000000000000000" pitchFamily="2" charset="2"/>
            </a:endParaRPr>
          </a:p>
          <a:p>
            <a:pPr marL="0" indent="0">
              <a:lnSpc>
                <a:spcPct val="114000"/>
              </a:lnSpc>
              <a:buNone/>
              <a:tabLst>
                <a:tab pos="266700" algn="l"/>
              </a:tabLst>
            </a:pPr>
            <a:r>
              <a:rPr lang="de-DE" sz="1600" b="1" dirty="0" smtClean="0">
                <a:solidFill>
                  <a:srgbClr val="004D95"/>
                </a:solidFill>
                <a:sym typeface="Wingdings" panose="05000000000000000000" pitchFamily="2" charset="2"/>
              </a:rPr>
              <a:t> Design of </a:t>
            </a:r>
            <a:r>
              <a:rPr lang="en-US" sz="1600" b="1" dirty="0" smtClean="0">
                <a:solidFill>
                  <a:srgbClr val="004D95"/>
                </a:solidFill>
                <a:sym typeface="Wingdings" panose="05000000000000000000" pitchFamily="2" charset="2"/>
              </a:rPr>
              <a:t>cooling</a:t>
            </a:r>
            <a:r>
              <a:rPr lang="de-DE" sz="1600" b="1" dirty="0" smtClean="0">
                <a:solidFill>
                  <a:srgbClr val="004D95"/>
                </a:solidFill>
                <a:sym typeface="Wingdings" panose="05000000000000000000" pitchFamily="2" charset="2"/>
              </a:rPr>
              <a:t> </a:t>
            </a:r>
            <a:r>
              <a:rPr lang="en-US" sz="1600" b="1" dirty="0" smtClean="0">
                <a:solidFill>
                  <a:srgbClr val="004D95"/>
                </a:solidFill>
                <a:sym typeface="Wingdings" panose="05000000000000000000" pitchFamily="2" charset="2"/>
              </a:rPr>
              <a:t>system should be integrated as early as possible in the 	plant design process ( influence on working fluid selection, heat 	exchanger dimensioning, turbine design…)</a:t>
            </a:r>
            <a:endParaRPr lang="en-US" sz="1600" b="1" dirty="0" smtClean="0">
              <a:solidFill>
                <a:srgbClr val="004D95"/>
              </a:solidFill>
            </a:endParaRPr>
          </a:p>
          <a:p>
            <a:pPr>
              <a:lnSpc>
                <a:spcPct val="114000"/>
              </a:lnSpc>
              <a:tabLst>
                <a:tab pos="622300" algn="l"/>
              </a:tabLst>
            </a:pPr>
            <a:endParaRPr lang="en-US" sz="1800" baseline="-25000" dirty="0" smtClean="0"/>
          </a:p>
          <a:p>
            <a:pPr marL="0" indent="0">
              <a:lnSpc>
                <a:spcPct val="114000"/>
              </a:lnSpc>
              <a:buNone/>
              <a:tabLst>
                <a:tab pos="622300" algn="l"/>
              </a:tabLst>
            </a:pPr>
            <a:endParaRPr lang="en-US" sz="1800" baseline="-25000" dirty="0" smtClean="0"/>
          </a:p>
          <a:p>
            <a:pPr>
              <a:lnSpc>
                <a:spcPct val="114000"/>
              </a:lnSpc>
            </a:pPr>
            <a:endParaRPr lang="en-US" sz="1800" dirty="0"/>
          </a:p>
        </p:txBody>
      </p:sp>
      <p:sp>
        <p:nvSpPr>
          <p:cNvPr id="8194" name="Titel 1"/>
          <p:cNvSpPr>
            <a:spLocks noGrp="1"/>
          </p:cNvSpPr>
          <p:nvPr>
            <p:ph type="title"/>
          </p:nvPr>
        </p:nvSpPr>
        <p:spPr>
          <a:xfrm>
            <a:off x="152400" y="-243408"/>
            <a:ext cx="8839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smtClean="0"/>
              <a:t>Summary</a:t>
            </a:r>
            <a:endParaRPr lang="en-US" sz="2800" b="1" dirty="0"/>
          </a:p>
        </p:txBody>
      </p:sp>
    </p:spTree>
    <p:extLst>
      <p:ext uri="{BB962C8B-B14F-4D97-AF65-F5344CB8AC3E}">
        <p14:creationId xmlns:p14="http://schemas.microsoft.com/office/powerpoint/2010/main" val="2839720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liennummernplatzhalt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pitchFamily="34" charset="-128"/>
              </a:defRPr>
            </a:lvl1pPr>
            <a:lvl2pPr marL="742950" indent="-285750" eaLnBrk="0" hangingPunct="0">
              <a:defRPr>
                <a:solidFill>
                  <a:schemeClr val="tx1"/>
                </a:solidFill>
                <a:latin typeface="Verdana" pitchFamily="34" charset="0"/>
                <a:ea typeface="ＭＳ Ｐゴシック" pitchFamily="34" charset="-128"/>
              </a:defRPr>
            </a:lvl2pPr>
            <a:lvl3pPr marL="1143000" indent="-228600" eaLnBrk="0" hangingPunct="0">
              <a:defRPr>
                <a:solidFill>
                  <a:schemeClr val="tx1"/>
                </a:solidFill>
                <a:latin typeface="Verdana" pitchFamily="34" charset="0"/>
                <a:ea typeface="ＭＳ Ｐゴシック" pitchFamily="34" charset="-128"/>
              </a:defRPr>
            </a:lvl3pPr>
            <a:lvl4pPr marL="1600200" indent="-228600" eaLnBrk="0" hangingPunct="0">
              <a:defRPr>
                <a:solidFill>
                  <a:schemeClr val="tx1"/>
                </a:solidFill>
                <a:latin typeface="Verdana" pitchFamily="34" charset="0"/>
                <a:ea typeface="ＭＳ Ｐゴシック" pitchFamily="34" charset="-128"/>
              </a:defRPr>
            </a:lvl4pPr>
            <a:lvl5pPr marL="2057400" indent="-228600" eaLnBrk="0" hangingPunct="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eaLnBrk="1" hangingPunct="1"/>
            <a:fld id="{9CCE4FBA-1044-4E32-9113-EE8C261D97A0}" type="slidenum">
              <a:rPr lang="de-DE" smtClean="0">
                <a:solidFill>
                  <a:srgbClr val="808080"/>
                </a:solidFill>
              </a:rPr>
              <a:pPr eaLnBrk="1" hangingPunct="1"/>
              <a:t>2</a:t>
            </a:fld>
            <a:endParaRPr lang="de-DE" dirty="0" smtClean="0">
              <a:solidFill>
                <a:srgbClr val="000000"/>
              </a:solidFill>
            </a:endParaRPr>
          </a:p>
        </p:txBody>
      </p:sp>
      <p:sp>
        <p:nvSpPr>
          <p:cNvPr id="242691" name="Rectangle 5"/>
          <p:cNvSpPr>
            <a:spLocks noChangeArrowheads="1"/>
          </p:cNvSpPr>
          <p:nvPr/>
        </p:nvSpPr>
        <p:spPr bwMode="auto">
          <a:xfrm>
            <a:off x="2411760" y="-26889"/>
            <a:ext cx="6119812" cy="86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de-DE" sz="3200" dirty="0">
                <a:solidFill>
                  <a:srgbClr val="00589C"/>
                </a:solidFill>
                <a:latin typeface="+mn-lt"/>
                <a:cs typeface="Arial" charset="0"/>
              </a:rPr>
              <a:t>Research Profile of GFZ</a:t>
            </a:r>
          </a:p>
        </p:txBody>
      </p:sp>
      <p:sp>
        <p:nvSpPr>
          <p:cNvPr id="242695" name="Rectangle 6"/>
          <p:cNvSpPr>
            <a:spLocks noChangeArrowheads="1"/>
          </p:cNvSpPr>
          <p:nvPr/>
        </p:nvSpPr>
        <p:spPr bwMode="auto">
          <a:xfrm>
            <a:off x="2447256" y="836712"/>
            <a:ext cx="6696744" cy="516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66700" indent="-266700" fontAlgn="base">
              <a:lnSpc>
                <a:spcPct val="120000"/>
              </a:lnSpc>
              <a:spcBef>
                <a:spcPts val="0"/>
              </a:spcBef>
              <a:spcAft>
                <a:spcPct val="0"/>
              </a:spcAft>
              <a:buClr>
                <a:srgbClr val="0066FF"/>
              </a:buClr>
              <a:buFont typeface="Wingdings" pitchFamily="2" charset="2"/>
              <a:buNone/>
            </a:pPr>
            <a:r>
              <a:rPr lang="en-US" sz="1800" dirty="0" smtClean="0">
                <a:solidFill>
                  <a:srgbClr val="00589C"/>
                </a:solidFill>
                <a:latin typeface="+mn-lt"/>
                <a:cs typeface="Arial" charset="0"/>
              </a:rPr>
              <a:t>Earth System Analysis / Departments</a:t>
            </a:r>
          </a:p>
          <a:p>
            <a:pPr marL="266700" indent="-266700" fontAlgn="base">
              <a:lnSpc>
                <a:spcPct val="120000"/>
              </a:lnSpc>
              <a:spcBef>
                <a:spcPts val="0"/>
              </a:spcBef>
              <a:spcAft>
                <a:spcPct val="0"/>
              </a:spcAft>
              <a:buClr>
                <a:srgbClr val="0066FF"/>
              </a:buClr>
              <a:buFont typeface="Wingdings" pitchFamily="2" charset="2"/>
              <a:buChar char="§"/>
            </a:pPr>
            <a:r>
              <a:rPr lang="en-US" sz="1400" dirty="0" smtClean="0">
                <a:solidFill>
                  <a:srgbClr val="000000"/>
                </a:solidFill>
                <a:latin typeface="+mn-lt"/>
                <a:cs typeface="Arial" charset="0"/>
              </a:rPr>
              <a:t>Geodesy &amp; Remote Sensing</a:t>
            </a:r>
          </a:p>
          <a:p>
            <a:pPr marL="266700" indent="-266700" fontAlgn="base">
              <a:lnSpc>
                <a:spcPct val="120000"/>
              </a:lnSpc>
              <a:spcBef>
                <a:spcPts val="0"/>
              </a:spcBef>
              <a:spcAft>
                <a:spcPct val="0"/>
              </a:spcAft>
              <a:buClr>
                <a:srgbClr val="0066FF"/>
              </a:buClr>
              <a:buFont typeface="Wingdings" pitchFamily="2" charset="2"/>
              <a:buChar char="§"/>
            </a:pPr>
            <a:r>
              <a:rPr lang="en-US" sz="1400" dirty="0" smtClean="0">
                <a:solidFill>
                  <a:srgbClr val="000000"/>
                </a:solidFill>
                <a:latin typeface="+mn-lt"/>
                <a:cs typeface="Arial" charset="0"/>
              </a:rPr>
              <a:t>Physics of the Earth</a:t>
            </a:r>
          </a:p>
          <a:p>
            <a:pPr marL="266700" indent="-266700" fontAlgn="base">
              <a:lnSpc>
                <a:spcPct val="120000"/>
              </a:lnSpc>
              <a:spcBef>
                <a:spcPts val="0"/>
              </a:spcBef>
              <a:spcAft>
                <a:spcPct val="0"/>
              </a:spcAft>
              <a:buClr>
                <a:srgbClr val="0066FF"/>
              </a:buClr>
              <a:buFont typeface="Wingdings" pitchFamily="2" charset="2"/>
              <a:buChar char="§"/>
            </a:pPr>
            <a:r>
              <a:rPr lang="en-US" sz="1400" dirty="0" smtClean="0">
                <a:solidFill>
                  <a:srgbClr val="000000"/>
                </a:solidFill>
                <a:latin typeface="+mn-lt"/>
                <a:cs typeface="Arial" charset="0"/>
              </a:rPr>
              <a:t>Geodynamics and </a:t>
            </a:r>
            <a:r>
              <a:rPr lang="en-US" sz="1400" dirty="0" err="1" smtClean="0">
                <a:solidFill>
                  <a:srgbClr val="000000"/>
                </a:solidFill>
                <a:latin typeface="+mn-lt"/>
                <a:cs typeface="Arial" charset="0"/>
              </a:rPr>
              <a:t>Geomaterials</a:t>
            </a:r>
            <a:endParaRPr lang="en-US" sz="1400" dirty="0" smtClean="0">
              <a:solidFill>
                <a:srgbClr val="000000"/>
              </a:solidFill>
              <a:latin typeface="+mn-lt"/>
              <a:cs typeface="Arial" charset="0"/>
            </a:endParaRPr>
          </a:p>
          <a:p>
            <a:pPr marL="266700" indent="-266700" fontAlgn="base">
              <a:lnSpc>
                <a:spcPct val="120000"/>
              </a:lnSpc>
              <a:spcBef>
                <a:spcPts val="0"/>
              </a:spcBef>
              <a:spcAft>
                <a:spcPct val="0"/>
              </a:spcAft>
              <a:buClr>
                <a:srgbClr val="0066FF"/>
              </a:buClr>
              <a:buFont typeface="Wingdings" pitchFamily="2" charset="2"/>
              <a:buChar char="§"/>
            </a:pPr>
            <a:r>
              <a:rPr lang="en-US" sz="1400" dirty="0" smtClean="0">
                <a:solidFill>
                  <a:srgbClr val="000000"/>
                </a:solidFill>
                <a:latin typeface="+mn-lt"/>
                <a:cs typeface="Arial" charset="0"/>
              </a:rPr>
              <a:t>Chemistry and Material Cycles</a:t>
            </a:r>
          </a:p>
          <a:p>
            <a:pPr marL="266700" indent="-266700" fontAlgn="base">
              <a:lnSpc>
                <a:spcPct val="120000"/>
              </a:lnSpc>
              <a:spcBef>
                <a:spcPts val="0"/>
              </a:spcBef>
              <a:spcAft>
                <a:spcPts val="1200"/>
              </a:spcAft>
              <a:buClr>
                <a:srgbClr val="0066FF"/>
              </a:buClr>
              <a:buFont typeface="Wingdings" pitchFamily="2" charset="2"/>
              <a:buChar char="§"/>
            </a:pPr>
            <a:r>
              <a:rPr lang="en-US" sz="1400" dirty="0" smtClean="0">
                <a:solidFill>
                  <a:srgbClr val="000000"/>
                </a:solidFill>
                <a:latin typeface="+mn-lt"/>
                <a:cs typeface="Arial" charset="0"/>
              </a:rPr>
              <a:t>Earth Surface Processes</a:t>
            </a:r>
          </a:p>
          <a:p>
            <a:pPr marL="266700" indent="-266700">
              <a:lnSpc>
                <a:spcPct val="120000"/>
              </a:lnSpc>
              <a:spcBef>
                <a:spcPts val="0"/>
              </a:spcBef>
              <a:buClr>
                <a:srgbClr val="0066FF"/>
              </a:buClr>
            </a:pPr>
            <a:r>
              <a:rPr lang="en-US" sz="1800" dirty="0" smtClean="0">
                <a:solidFill>
                  <a:srgbClr val="00589C"/>
                </a:solidFill>
                <a:latin typeface="+mn-lt"/>
                <a:cs typeface="Arial" charset="0"/>
              </a:rPr>
              <a:t>Earth System Management / Geoengineering </a:t>
            </a:r>
            <a:r>
              <a:rPr lang="en-US" sz="1800" dirty="0" err="1" smtClean="0">
                <a:solidFill>
                  <a:srgbClr val="00589C"/>
                </a:solidFill>
                <a:latin typeface="+mn-lt"/>
                <a:cs typeface="Arial" charset="0"/>
              </a:rPr>
              <a:t>Centres</a:t>
            </a:r>
            <a:endParaRPr lang="en-US" sz="1800" dirty="0" smtClean="0">
              <a:solidFill>
                <a:srgbClr val="00589C"/>
              </a:solidFill>
              <a:latin typeface="+mn-lt"/>
              <a:cs typeface="Arial" charset="0"/>
            </a:endParaRPr>
          </a:p>
          <a:p>
            <a:pPr marL="285750" indent="-285750">
              <a:lnSpc>
                <a:spcPct val="120000"/>
              </a:lnSpc>
              <a:spcBef>
                <a:spcPts val="0"/>
              </a:spcBef>
              <a:buClr>
                <a:srgbClr val="0066FF"/>
              </a:buClr>
              <a:buFont typeface="Wingdings" panose="05000000000000000000" pitchFamily="2" charset="2"/>
              <a:buChar char="§"/>
            </a:pPr>
            <a:r>
              <a:rPr lang="en-US" sz="1400" dirty="0" smtClean="0">
                <a:latin typeface="+mn-lt"/>
                <a:cs typeface="Arial" charset="0"/>
              </a:rPr>
              <a:t>Centre</a:t>
            </a:r>
            <a:r>
              <a:rPr lang="en-US" sz="1400" dirty="0" smtClean="0">
                <a:solidFill>
                  <a:srgbClr val="000000"/>
                </a:solidFill>
                <a:latin typeface="+mn-lt"/>
                <a:cs typeface="Arial" charset="0"/>
              </a:rPr>
              <a:t> for CO</a:t>
            </a:r>
            <a:r>
              <a:rPr lang="en-US" sz="1400" baseline="-25000" dirty="0" smtClean="0">
                <a:solidFill>
                  <a:srgbClr val="000000"/>
                </a:solidFill>
                <a:latin typeface="+mn-lt"/>
                <a:cs typeface="Arial" charset="0"/>
              </a:rPr>
              <a:t>2</a:t>
            </a:r>
            <a:r>
              <a:rPr lang="en-US" sz="1400" dirty="0" smtClean="0">
                <a:solidFill>
                  <a:srgbClr val="000000"/>
                </a:solidFill>
                <a:latin typeface="+mn-lt"/>
                <a:cs typeface="Arial" charset="0"/>
              </a:rPr>
              <a:t> Storage (CGS)</a:t>
            </a:r>
          </a:p>
          <a:p>
            <a:pPr marL="266700" indent="-266700">
              <a:lnSpc>
                <a:spcPct val="120000"/>
              </a:lnSpc>
              <a:spcBef>
                <a:spcPts val="0"/>
              </a:spcBef>
              <a:buClr>
                <a:srgbClr val="0066FF"/>
              </a:buClr>
              <a:buFont typeface="Wingdings" pitchFamily="2" charset="2"/>
              <a:buChar char="§"/>
            </a:pPr>
            <a:r>
              <a:rPr lang="en-US" sz="1600" b="1" dirty="0" smtClean="0">
                <a:latin typeface="+mn-lt"/>
                <a:cs typeface="Arial" charset="0"/>
              </a:rPr>
              <a:t>International Centre for Geothermal Research (ICGR)</a:t>
            </a:r>
          </a:p>
          <a:p>
            <a:pPr marL="266700" indent="-266700">
              <a:lnSpc>
                <a:spcPct val="120000"/>
              </a:lnSpc>
              <a:spcBef>
                <a:spcPts val="0"/>
              </a:spcBef>
              <a:buClr>
                <a:srgbClr val="0066FF"/>
              </a:buClr>
              <a:buFont typeface="Wingdings" pitchFamily="2" charset="2"/>
              <a:buChar char="§"/>
            </a:pPr>
            <a:r>
              <a:rPr lang="en-US" sz="1400" dirty="0" smtClean="0">
                <a:solidFill>
                  <a:srgbClr val="000000"/>
                </a:solidFill>
                <a:latin typeface="+mn-lt"/>
                <a:cs typeface="Arial" charset="0"/>
              </a:rPr>
              <a:t>Centre for Early Warning </a:t>
            </a:r>
          </a:p>
          <a:p>
            <a:pPr marL="266700" indent="-266700">
              <a:lnSpc>
                <a:spcPct val="120000"/>
              </a:lnSpc>
              <a:spcBef>
                <a:spcPts val="0"/>
              </a:spcBef>
              <a:buClr>
                <a:srgbClr val="0066FF"/>
              </a:buClr>
              <a:buFont typeface="Wingdings" pitchFamily="2" charset="2"/>
              <a:buChar char="§"/>
            </a:pPr>
            <a:r>
              <a:rPr lang="en-US" sz="1400" dirty="0" smtClean="0">
                <a:solidFill>
                  <a:srgbClr val="000000"/>
                </a:solidFill>
                <a:latin typeface="+mn-lt"/>
                <a:cs typeface="Arial" charset="0"/>
              </a:rPr>
              <a:t>Centre for </a:t>
            </a:r>
            <a:r>
              <a:rPr lang="en-US" sz="1400" dirty="0" err="1" smtClean="0">
                <a:solidFill>
                  <a:srgbClr val="000000"/>
                </a:solidFill>
                <a:latin typeface="+mn-lt"/>
                <a:cs typeface="Arial" charset="0"/>
              </a:rPr>
              <a:t>Geoinformation</a:t>
            </a:r>
            <a:r>
              <a:rPr lang="en-US" sz="1400" dirty="0" smtClean="0">
                <a:solidFill>
                  <a:srgbClr val="000000"/>
                </a:solidFill>
                <a:latin typeface="+mn-lt"/>
                <a:cs typeface="Arial" charset="0"/>
              </a:rPr>
              <a:t> Technology (</a:t>
            </a:r>
            <a:r>
              <a:rPr lang="en-US" sz="1400" dirty="0" err="1" smtClean="0">
                <a:solidFill>
                  <a:srgbClr val="000000"/>
                </a:solidFill>
                <a:latin typeface="+mn-lt"/>
                <a:cs typeface="Arial" charset="0"/>
              </a:rPr>
              <a:t>CeGIT</a:t>
            </a:r>
            <a:r>
              <a:rPr lang="en-US" sz="1400" dirty="0" smtClean="0">
                <a:solidFill>
                  <a:srgbClr val="000000"/>
                </a:solidFill>
                <a:latin typeface="+mn-lt"/>
                <a:cs typeface="Arial" charset="0"/>
              </a:rPr>
              <a:t>)</a:t>
            </a:r>
          </a:p>
          <a:p>
            <a:pPr marL="266700" indent="-266700">
              <a:lnSpc>
                <a:spcPct val="120000"/>
              </a:lnSpc>
              <a:spcBef>
                <a:spcPts val="0"/>
              </a:spcBef>
              <a:spcAft>
                <a:spcPts val="1200"/>
              </a:spcAft>
              <a:buClr>
                <a:srgbClr val="0066FF"/>
              </a:buClr>
              <a:buFont typeface="Wingdings" pitchFamily="2" charset="2"/>
              <a:buChar char="§"/>
            </a:pPr>
            <a:r>
              <a:rPr lang="en-US" sz="1400" dirty="0" smtClean="0">
                <a:solidFill>
                  <a:srgbClr val="000000"/>
                </a:solidFill>
                <a:latin typeface="+mn-lt"/>
                <a:cs typeface="Arial" charset="0"/>
              </a:rPr>
              <a:t>Centre for </a:t>
            </a:r>
            <a:r>
              <a:rPr lang="en-US" sz="1400" dirty="0" err="1" smtClean="0">
                <a:solidFill>
                  <a:srgbClr val="000000"/>
                </a:solidFill>
                <a:latin typeface="+mn-lt"/>
                <a:cs typeface="Arial" charset="0"/>
              </a:rPr>
              <a:t>Geoecological</a:t>
            </a:r>
            <a:r>
              <a:rPr lang="en-US" sz="1400" dirty="0" smtClean="0">
                <a:solidFill>
                  <a:srgbClr val="000000"/>
                </a:solidFill>
                <a:latin typeface="+mn-lt"/>
                <a:cs typeface="Arial" charset="0"/>
              </a:rPr>
              <a:t> Research (CGR)</a:t>
            </a:r>
          </a:p>
          <a:p>
            <a:pPr marL="266700" indent="-266700" fontAlgn="base">
              <a:lnSpc>
                <a:spcPct val="120000"/>
              </a:lnSpc>
              <a:spcBef>
                <a:spcPts val="0"/>
              </a:spcBef>
              <a:spcAft>
                <a:spcPct val="0"/>
              </a:spcAft>
              <a:buClr>
                <a:srgbClr val="0066FF"/>
              </a:buClr>
              <a:buFont typeface="Wingdings" pitchFamily="2" charset="2"/>
              <a:buNone/>
            </a:pPr>
            <a:r>
              <a:rPr lang="en-US" sz="1800" dirty="0" smtClean="0">
                <a:solidFill>
                  <a:srgbClr val="00589C"/>
                </a:solidFill>
                <a:latin typeface="+mn-lt"/>
                <a:cs typeface="Arial" charset="0"/>
              </a:rPr>
              <a:t>Earth System Monitoring / Scientific Infrastructures</a:t>
            </a:r>
          </a:p>
          <a:p>
            <a:pPr marL="266700" indent="-266700" fontAlgn="base">
              <a:lnSpc>
                <a:spcPct val="120000"/>
              </a:lnSpc>
              <a:spcBef>
                <a:spcPts val="0"/>
              </a:spcBef>
              <a:spcAft>
                <a:spcPct val="0"/>
              </a:spcAft>
              <a:buClr>
                <a:srgbClr val="0066FF"/>
              </a:buClr>
              <a:buFont typeface="Wingdings" pitchFamily="2" charset="2"/>
              <a:buChar char="§"/>
            </a:pPr>
            <a:r>
              <a:rPr lang="en-US" sz="1400" dirty="0" smtClean="0">
                <a:solidFill>
                  <a:srgbClr val="000000"/>
                </a:solidFill>
                <a:latin typeface="+mn-lt"/>
                <a:cs typeface="Arial" charset="0"/>
              </a:rPr>
              <a:t>MESI (Modular Earth Science Infrastructure)</a:t>
            </a:r>
          </a:p>
          <a:p>
            <a:pPr marL="266700" indent="-266700" fontAlgn="base">
              <a:lnSpc>
                <a:spcPct val="120000"/>
              </a:lnSpc>
              <a:spcBef>
                <a:spcPts val="0"/>
              </a:spcBef>
              <a:spcAft>
                <a:spcPct val="0"/>
              </a:spcAft>
              <a:buClr>
                <a:srgbClr val="0066FF"/>
              </a:buClr>
              <a:buFont typeface="Wingdings" pitchFamily="2" charset="2"/>
              <a:buChar char="§"/>
            </a:pPr>
            <a:r>
              <a:rPr lang="en-US" sz="1400" dirty="0" smtClean="0">
                <a:solidFill>
                  <a:srgbClr val="000000"/>
                </a:solidFill>
                <a:latin typeface="+mn-lt"/>
                <a:cs typeface="Arial" charset="0"/>
              </a:rPr>
              <a:t>Observatories (plate boundary, global change, TERENO)</a:t>
            </a:r>
          </a:p>
          <a:p>
            <a:pPr marL="266700" indent="-266700" fontAlgn="base">
              <a:lnSpc>
                <a:spcPct val="120000"/>
              </a:lnSpc>
              <a:spcBef>
                <a:spcPts val="0"/>
              </a:spcBef>
              <a:spcAft>
                <a:spcPct val="0"/>
              </a:spcAft>
              <a:buClr>
                <a:srgbClr val="0066FF"/>
              </a:buClr>
              <a:buFont typeface="Wingdings" pitchFamily="2" charset="2"/>
              <a:buChar char="§"/>
            </a:pPr>
            <a:r>
              <a:rPr lang="en-US" sz="1400" dirty="0" smtClean="0">
                <a:solidFill>
                  <a:srgbClr val="000000"/>
                </a:solidFill>
                <a:latin typeface="+mn-lt"/>
                <a:cs typeface="Arial" charset="0"/>
              </a:rPr>
              <a:t>Global networks (e.g. GEOFON)</a:t>
            </a:r>
          </a:p>
          <a:p>
            <a:pPr marL="266700" indent="-266700" fontAlgn="base">
              <a:lnSpc>
                <a:spcPct val="120000"/>
              </a:lnSpc>
              <a:spcBef>
                <a:spcPts val="0"/>
              </a:spcBef>
              <a:spcAft>
                <a:spcPct val="0"/>
              </a:spcAft>
              <a:buClr>
                <a:srgbClr val="0066FF"/>
              </a:buClr>
              <a:buFont typeface="Wingdings" pitchFamily="2" charset="2"/>
              <a:buChar char="§"/>
            </a:pPr>
            <a:r>
              <a:rPr lang="en-US" sz="1400" dirty="0" smtClean="0">
                <a:solidFill>
                  <a:srgbClr val="000000"/>
                </a:solidFill>
                <a:latin typeface="+mn-lt"/>
                <a:cs typeface="Arial" charset="0"/>
              </a:rPr>
              <a:t>Scientific Drilling</a:t>
            </a:r>
          </a:p>
        </p:txBody>
      </p:sp>
      <p:sp>
        <p:nvSpPr>
          <p:cNvPr id="9" name="Textfeld 8"/>
          <p:cNvSpPr txBox="1"/>
          <p:nvPr/>
        </p:nvSpPr>
        <p:spPr>
          <a:xfrm>
            <a:off x="1500188" y="6286500"/>
            <a:ext cx="6143625" cy="400050"/>
          </a:xfrm>
          <a:prstGeom prst="rect">
            <a:avLst/>
          </a:prstGeom>
          <a:noFill/>
        </p:spPr>
        <p:txBody>
          <a:bodyPr>
            <a:spAutoFit/>
          </a:bodyPr>
          <a:lstStyle/>
          <a:p>
            <a:pPr algn="ctr" eaLnBrk="0" hangingPunct="0">
              <a:defRPr/>
            </a:pPr>
            <a:r>
              <a:rPr lang="de-DE" sz="1000" dirty="0" smtClean="0">
                <a:solidFill>
                  <a:srgbClr val="00589C"/>
                </a:solidFill>
                <a:latin typeface="+mn-lt"/>
                <a:cs typeface="Arial" charset="0"/>
              </a:rPr>
              <a:t>International </a:t>
            </a:r>
            <a:r>
              <a:rPr lang="de-DE" sz="1000" dirty="0" err="1" smtClean="0">
                <a:solidFill>
                  <a:srgbClr val="00589C"/>
                </a:solidFill>
                <a:latin typeface="+mn-lt"/>
                <a:cs typeface="Arial" charset="0"/>
              </a:rPr>
              <a:t>Centre</a:t>
            </a:r>
            <a:r>
              <a:rPr lang="de-DE" sz="1000" dirty="0" smtClean="0">
                <a:solidFill>
                  <a:srgbClr val="00589C"/>
                </a:solidFill>
                <a:latin typeface="+mn-lt"/>
                <a:cs typeface="Arial" charset="0"/>
              </a:rPr>
              <a:t> </a:t>
            </a:r>
            <a:r>
              <a:rPr lang="de-DE" sz="1000" dirty="0" err="1" smtClean="0">
                <a:solidFill>
                  <a:srgbClr val="00589C"/>
                </a:solidFill>
                <a:latin typeface="+mn-lt"/>
                <a:cs typeface="Arial" charset="0"/>
              </a:rPr>
              <a:t>for</a:t>
            </a:r>
            <a:r>
              <a:rPr lang="de-DE" sz="1000" dirty="0" smtClean="0">
                <a:solidFill>
                  <a:srgbClr val="00589C"/>
                </a:solidFill>
                <a:latin typeface="+mn-lt"/>
                <a:cs typeface="Arial" charset="0"/>
              </a:rPr>
              <a:t> Geothermal Research </a:t>
            </a:r>
            <a:r>
              <a:rPr lang="de-DE" sz="1000" dirty="0">
                <a:solidFill>
                  <a:srgbClr val="00589C"/>
                </a:solidFill>
                <a:latin typeface="+mn-lt"/>
                <a:cs typeface="Arial" charset="0"/>
              </a:rPr>
              <a:t>(ICGR)</a:t>
            </a:r>
          </a:p>
          <a:p>
            <a:pPr algn="ctr" eaLnBrk="0" hangingPunct="0">
              <a:defRPr/>
            </a:pPr>
            <a:r>
              <a:rPr lang="de-DE" sz="1000" dirty="0" smtClean="0">
                <a:solidFill>
                  <a:srgbClr val="00589C"/>
                </a:solidFill>
                <a:latin typeface="+mn-lt"/>
                <a:cs typeface="Arial" charset="0"/>
              </a:rPr>
              <a:t>Helmholtz </a:t>
            </a:r>
            <a:r>
              <a:rPr lang="de-DE" sz="1000" dirty="0" err="1" smtClean="0">
                <a:solidFill>
                  <a:srgbClr val="00589C"/>
                </a:solidFill>
                <a:latin typeface="+mn-lt"/>
                <a:cs typeface="Arial" charset="0"/>
              </a:rPr>
              <a:t>Centre</a:t>
            </a:r>
            <a:r>
              <a:rPr lang="de-DE" sz="1000" dirty="0" smtClean="0">
                <a:solidFill>
                  <a:srgbClr val="00589C"/>
                </a:solidFill>
                <a:latin typeface="+mn-lt"/>
                <a:cs typeface="Arial" charset="0"/>
              </a:rPr>
              <a:t> Potsdam German Research </a:t>
            </a:r>
            <a:r>
              <a:rPr lang="de-DE" sz="1000" dirty="0" err="1" smtClean="0">
                <a:solidFill>
                  <a:srgbClr val="00589C"/>
                </a:solidFill>
                <a:latin typeface="+mn-lt"/>
                <a:cs typeface="Arial" charset="0"/>
              </a:rPr>
              <a:t>Centre</a:t>
            </a:r>
            <a:r>
              <a:rPr lang="de-DE" sz="1000" dirty="0" smtClean="0">
                <a:solidFill>
                  <a:srgbClr val="00589C"/>
                </a:solidFill>
                <a:latin typeface="+mn-lt"/>
                <a:cs typeface="Arial" charset="0"/>
              </a:rPr>
              <a:t> </a:t>
            </a:r>
            <a:r>
              <a:rPr lang="de-DE" sz="1000" dirty="0" err="1" smtClean="0">
                <a:solidFill>
                  <a:srgbClr val="00589C"/>
                </a:solidFill>
                <a:latin typeface="+mn-lt"/>
                <a:cs typeface="Arial" charset="0"/>
              </a:rPr>
              <a:t>for</a:t>
            </a:r>
            <a:r>
              <a:rPr lang="de-DE" sz="1000" dirty="0" smtClean="0">
                <a:solidFill>
                  <a:srgbClr val="00589C"/>
                </a:solidFill>
                <a:latin typeface="+mn-lt"/>
                <a:cs typeface="Arial" charset="0"/>
              </a:rPr>
              <a:t> </a:t>
            </a:r>
            <a:r>
              <a:rPr lang="de-DE" sz="1000" dirty="0" err="1" smtClean="0">
                <a:solidFill>
                  <a:srgbClr val="00589C"/>
                </a:solidFill>
                <a:latin typeface="+mn-lt"/>
                <a:cs typeface="Arial" charset="0"/>
              </a:rPr>
              <a:t>Geosciences</a:t>
            </a:r>
            <a:r>
              <a:rPr lang="de-DE" sz="1000" dirty="0" smtClean="0">
                <a:solidFill>
                  <a:srgbClr val="00589C"/>
                </a:solidFill>
                <a:latin typeface="+mn-lt"/>
                <a:cs typeface="Arial" charset="0"/>
              </a:rPr>
              <a:t> </a:t>
            </a:r>
            <a:endParaRPr lang="de-DE" sz="1000" dirty="0">
              <a:latin typeface="+mn-lt"/>
              <a:cs typeface="Arial" charset="0"/>
            </a:endParaRPr>
          </a:p>
        </p:txBody>
      </p:sp>
      <p:grpSp>
        <p:nvGrpSpPr>
          <p:cNvPr id="10" name="Gruppieren 5"/>
          <p:cNvGrpSpPr>
            <a:grpSpLocks/>
          </p:cNvGrpSpPr>
          <p:nvPr/>
        </p:nvGrpSpPr>
        <p:grpSpPr bwMode="auto">
          <a:xfrm>
            <a:off x="99550" y="116384"/>
            <a:ext cx="2168194" cy="5832500"/>
            <a:chOff x="125495" y="260648"/>
            <a:chExt cx="2356499" cy="6336705"/>
          </a:xfrm>
        </p:grpSpPr>
        <p:pic>
          <p:nvPicPr>
            <p:cNvPr id="11" name="Picture 2"/>
            <p:cNvPicPr>
              <a:picLocks noChangeAspect="1" noChangeArrowheads="1"/>
            </p:cNvPicPr>
            <p:nvPr/>
          </p:nvPicPr>
          <p:blipFill>
            <a:blip r:embed="rId3" cstate="print"/>
            <a:srcRect/>
            <a:stretch>
              <a:fillRect/>
            </a:stretch>
          </p:blipFill>
          <p:spPr bwMode="auto">
            <a:xfrm>
              <a:off x="125495" y="4740152"/>
              <a:ext cx="2356499" cy="1857201"/>
            </a:xfrm>
            <a:prstGeom prst="rect">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pic>
        <p:pic>
          <p:nvPicPr>
            <p:cNvPr id="12" name="Picture 4" descr="Abb02-antenne"/>
            <p:cNvPicPr>
              <a:picLocks noChangeAspect="1" noChangeArrowheads="1"/>
            </p:cNvPicPr>
            <p:nvPr/>
          </p:nvPicPr>
          <p:blipFill>
            <a:blip r:embed="rId4" cstate="print"/>
            <a:srcRect/>
            <a:stretch>
              <a:fillRect/>
            </a:stretch>
          </p:blipFill>
          <p:spPr bwMode="auto">
            <a:xfrm>
              <a:off x="127082" y="260648"/>
              <a:ext cx="2354912" cy="1766721"/>
            </a:xfrm>
            <a:prstGeom prst="rect">
              <a:avLst/>
            </a:prstGeom>
            <a:ln>
              <a:solidFill>
                <a:schemeClr val="bg1"/>
              </a:solidFill>
              <a:headEnd/>
              <a:tailEnd/>
            </a:ln>
            <a:extLst/>
          </p:spPr>
          <p:style>
            <a:lnRef idx="2">
              <a:schemeClr val="accent5"/>
            </a:lnRef>
            <a:fillRef idx="1">
              <a:schemeClr val="lt1"/>
            </a:fillRef>
            <a:effectRef idx="0">
              <a:schemeClr val="accent5"/>
            </a:effectRef>
            <a:fontRef idx="minor">
              <a:schemeClr val="dk1"/>
            </a:fontRef>
          </p:style>
        </p:pic>
        <p:pic>
          <p:nvPicPr>
            <p:cNvPr id="13" name="Picture 7" descr="Abb12-GROSSER5"/>
            <p:cNvPicPr>
              <a:picLocks noChangeAspect="1" noChangeArrowheads="1"/>
            </p:cNvPicPr>
            <p:nvPr/>
          </p:nvPicPr>
          <p:blipFill>
            <a:blip r:embed="rId5" cstate="print"/>
            <a:srcRect/>
            <a:stretch>
              <a:fillRect/>
            </a:stretch>
          </p:blipFill>
          <p:spPr bwMode="auto">
            <a:xfrm>
              <a:off x="127082" y="1989273"/>
              <a:ext cx="2354912" cy="1606399"/>
            </a:xfrm>
            <a:prstGeom prst="rect">
              <a:avLst/>
            </a:prstGeom>
            <a:ln>
              <a:solidFill>
                <a:schemeClr val="bg1"/>
              </a:solidFill>
              <a:headEnd/>
              <a:tailEnd/>
            </a:ln>
            <a:extLst/>
          </p:spPr>
          <p:style>
            <a:lnRef idx="2">
              <a:schemeClr val="accent5"/>
            </a:lnRef>
            <a:fillRef idx="1">
              <a:schemeClr val="lt1"/>
            </a:fillRef>
            <a:effectRef idx="0">
              <a:schemeClr val="accent5"/>
            </a:effectRef>
            <a:fontRef idx="minor">
              <a:schemeClr val="dk1"/>
            </a:fontRef>
          </p:style>
        </p:pic>
        <p:pic>
          <p:nvPicPr>
            <p:cNvPr id="14" name="Picture 5" descr=" 14FLO·03"/>
            <p:cNvPicPr>
              <a:picLocks noChangeAspect="1" noChangeArrowheads="1"/>
            </p:cNvPicPr>
            <p:nvPr/>
          </p:nvPicPr>
          <p:blipFill rotWithShape="1">
            <a:blip r:embed="rId6" cstate="print"/>
            <a:srcRect t="7553"/>
            <a:stretch/>
          </p:blipFill>
          <p:spPr bwMode="auto">
            <a:xfrm>
              <a:off x="127082" y="3573449"/>
              <a:ext cx="2354912" cy="1427029"/>
            </a:xfrm>
            <a:prstGeom prst="rect">
              <a:avLst/>
            </a:prstGeom>
            <a:ln>
              <a:solidFill>
                <a:schemeClr val="bg1"/>
              </a:solidFill>
              <a:headEnd/>
              <a:tailEnd/>
            </a:ln>
            <a:extLst/>
          </p:spPr>
          <p:style>
            <a:lnRef idx="2">
              <a:schemeClr val="accent5"/>
            </a:lnRef>
            <a:fillRef idx="1">
              <a:schemeClr val="lt1"/>
            </a:fillRef>
            <a:effectRef idx="0">
              <a:schemeClr val="accent5"/>
            </a:effectRef>
            <a:fontRef idx="minor">
              <a:schemeClr val="dk1"/>
            </a:fontRef>
          </p:style>
        </p:pic>
      </p:grpSp>
    </p:spTree>
    <p:extLst>
      <p:ext uri="{BB962C8B-B14F-4D97-AF65-F5344CB8AC3E}">
        <p14:creationId xmlns:p14="http://schemas.microsoft.com/office/powerpoint/2010/main" val="3135976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endParaRPr lang="de-DE" altLang="de-DE" smtClean="0"/>
          </a:p>
        </p:txBody>
      </p:sp>
      <p:pic>
        <p:nvPicPr>
          <p:cNvPr id="32771" name="Picture 3" descr="L:\Pictures\20121114_DokumentationGrSk\GFZ Schönebeck Mittel\_MG_9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97" y="692696"/>
            <a:ext cx="8651255" cy="497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bwMode="auto">
          <a:xfrm>
            <a:off x="755576" y="1124744"/>
            <a:ext cx="775493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2400">
                <a:solidFill>
                  <a:srgbClr val="004D95"/>
                </a:solidFill>
                <a:latin typeface="+mj-lt"/>
                <a:ea typeface="+mj-ea"/>
                <a:cs typeface="+mj-cs"/>
              </a:defRPr>
            </a:lvl1pPr>
            <a:lvl2pPr algn="ctr" rtl="0" eaLnBrk="0" fontAlgn="base" hangingPunct="0">
              <a:spcBef>
                <a:spcPct val="0"/>
              </a:spcBef>
              <a:spcAft>
                <a:spcPct val="0"/>
              </a:spcAft>
              <a:defRPr sz="2400">
                <a:solidFill>
                  <a:srgbClr val="004D95"/>
                </a:solidFill>
                <a:latin typeface="Verdana" pitchFamily="34" charset="0"/>
                <a:ea typeface="ＭＳ Ｐゴシック" pitchFamily="34" charset="-128"/>
              </a:defRPr>
            </a:lvl2pPr>
            <a:lvl3pPr algn="ctr" rtl="0" eaLnBrk="0" fontAlgn="base" hangingPunct="0">
              <a:spcBef>
                <a:spcPct val="0"/>
              </a:spcBef>
              <a:spcAft>
                <a:spcPct val="0"/>
              </a:spcAft>
              <a:defRPr sz="2400">
                <a:solidFill>
                  <a:srgbClr val="004D95"/>
                </a:solidFill>
                <a:latin typeface="Verdana" pitchFamily="34" charset="0"/>
                <a:ea typeface="ＭＳ Ｐゴシック" pitchFamily="34" charset="-128"/>
              </a:defRPr>
            </a:lvl3pPr>
            <a:lvl4pPr algn="ctr" rtl="0" eaLnBrk="0" fontAlgn="base" hangingPunct="0">
              <a:spcBef>
                <a:spcPct val="0"/>
              </a:spcBef>
              <a:spcAft>
                <a:spcPct val="0"/>
              </a:spcAft>
              <a:defRPr sz="2400">
                <a:solidFill>
                  <a:srgbClr val="004D95"/>
                </a:solidFill>
                <a:latin typeface="Verdana" pitchFamily="34" charset="0"/>
                <a:ea typeface="ＭＳ Ｐゴシック" pitchFamily="34" charset="-128"/>
              </a:defRPr>
            </a:lvl4pPr>
            <a:lvl5pPr algn="ctr" rtl="0" eaLnBrk="0" fontAlgn="base" hangingPunct="0">
              <a:spcBef>
                <a:spcPct val="0"/>
              </a:spcBef>
              <a:spcAft>
                <a:spcPct val="0"/>
              </a:spcAft>
              <a:defRPr sz="2400">
                <a:solidFill>
                  <a:srgbClr val="004D95"/>
                </a:solidFill>
                <a:latin typeface="Verdana" pitchFamily="34" charset="0"/>
                <a:ea typeface="ＭＳ Ｐゴシック" pitchFamily="34" charset="-128"/>
              </a:defRPr>
            </a:lvl5pPr>
            <a:lvl6pPr marL="457200" algn="ctr" rtl="0" fontAlgn="base">
              <a:spcBef>
                <a:spcPct val="0"/>
              </a:spcBef>
              <a:spcAft>
                <a:spcPct val="0"/>
              </a:spcAft>
              <a:defRPr sz="2400">
                <a:solidFill>
                  <a:srgbClr val="004D95"/>
                </a:solidFill>
                <a:latin typeface="Verdana" pitchFamily="34" charset="0"/>
                <a:ea typeface="ＭＳ Ｐゴシック" pitchFamily="34" charset="-128"/>
              </a:defRPr>
            </a:lvl6pPr>
            <a:lvl7pPr marL="914400" algn="ctr" rtl="0" fontAlgn="base">
              <a:spcBef>
                <a:spcPct val="0"/>
              </a:spcBef>
              <a:spcAft>
                <a:spcPct val="0"/>
              </a:spcAft>
              <a:defRPr sz="2400">
                <a:solidFill>
                  <a:srgbClr val="004D95"/>
                </a:solidFill>
                <a:latin typeface="Verdana" pitchFamily="34" charset="0"/>
                <a:ea typeface="ＭＳ Ｐゴシック" pitchFamily="34" charset="-128"/>
              </a:defRPr>
            </a:lvl7pPr>
            <a:lvl8pPr marL="1371600" algn="ctr" rtl="0" fontAlgn="base">
              <a:spcBef>
                <a:spcPct val="0"/>
              </a:spcBef>
              <a:spcAft>
                <a:spcPct val="0"/>
              </a:spcAft>
              <a:defRPr sz="2400">
                <a:solidFill>
                  <a:srgbClr val="004D95"/>
                </a:solidFill>
                <a:latin typeface="Verdana" pitchFamily="34" charset="0"/>
                <a:ea typeface="ＭＳ Ｐゴシック" pitchFamily="34" charset="-128"/>
              </a:defRPr>
            </a:lvl8pPr>
            <a:lvl9pPr marL="1828800" algn="ctr" rtl="0" fontAlgn="base">
              <a:spcBef>
                <a:spcPct val="0"/>
              </a:spcBef>
              <a:spcAft>
                <a:spcPct val="0"/>
              </a:spcAft>
              <a:defRPr sz="2400">
                <a:solidFill>
                  <a:srgbClr val="004D95"/>
                </a:solidFill>
                <a:latin typeface="Verdana" pitchFamily="34" charset="0"/>
                <a:ea typeface="ＭＳ Ｐゴシック" pitchFamily="34" charset="-128"/>
              </a:defRPr>
            </a:lvl9pPr>
          </a:lstStyle>
          <a:p>
            <a:pPr>
              <a:defRPr/>
            </a:pPr>
            <a:r>
              <a:rPr lang="en-US" b="1" kern="0" dirty="0" smtClean="0"/>
              <a:t>Thank you very much for your attention!</a:t>
            </a:r>
          </a:p>
        </p:txBody>
      </p:sp>
      <p:sp>
        <p:nvSpPr>
          <p:cNvPr id="32773" name="AutoShape 2" descr="data:image/jpeg;base64,/9j/4AAQSkZJRgABAQAAAQABAAD/2wCEAAkGBhQSEBMQExQWFRUWFRYXGRYWFhYWGBUaHxwWFx0dGxkgGyYhHhkjHR4bIS8gJCopLCwsHR8xNTAqNSgrLikBCQoKDQwOGgwPGTUYHiQpLS4pNSk1MCk1LCkxNSwyLikpMSk1KSkpKSk2KSk1KSkpLykpKTQpKS0pKSkrKSkpKf/AABEIAMUBAAMBIgACEQEDEQH/xAAcAAEAAwEBAQEBAAAAAAAAAAAABQYHBAMCCAH/xABEEAACAQMCBAQCBwYDBQkBAAABAgMABBEFEgYTITEHIkFRFGEjMjNxcoGxCBVSgpHBQnShJDViY7ImNDZ1s8LE0fEl/8QAGAEBAQEBAQAAAAAAAAAAAAAAAAYFBAP/xAAqEQEAAAIGCQUAAAAAAAAAAAAAAfAREhMUUVICAxUhNDU2RKEEBTKB4v/aAAwDAQACEQMRAD8A3GlKUClKUClKUClKUClKUCq3xJxFPHcwWVrHE00ySyBp5GSNVj25HlUszHd2HYAk1ZKpXHrwtLFDeW0jW5R2S6hWZ5YJwVwBylLJleobsSMEECg9JOMLrlWQFoqXFzLLEYppGjWMxrI5O4RsSrBCQdvUEV4P4hSiBgbZRdi+WxEXNzEZWAcPzNueXsO76uemMetRFvpVxdwaOt2Lg4uLnc53xTCIR3AiaVkIKORsB6jOcHqTUnxTwylpbWhtYWMdvqEN1KE3yyMPOruclnkYbgT3OB8qD3bjeeGO/W5gjE9nAs4EUjGKZGDkYLKGUgqQQR92a9bXj/fbWc3Kw892tpLGW6wSfSBx26kFeg6ZBB6VX9WV7xdauoopuW9hHBFuikRpmUTM2xGUOQCwXt1OcdqcRaLNFqVmYoneC4urW4kKqxEM0StG7NgeUOjJ1PrGaCYbje7eWd4LVJbe3uvhpFWRzcsQyq7rGEK7RuyATkgE9PT11bi+7512trbxSR2QUymWV0eVjGJSsQVGAwpHVuhJ/Oq3rs7NcvLb21xb6otysa8qOXk3UIdQHmfbymjMeTkkMpA9qkNRvzaXGro8M7G6Cvb8qGWVZiYFi2hkUhWDrghsdCDQSr8bTzT28NnBE/PsheAzStFhSyrt8sb+bzD/AFrmg8Q551sBb20fMu/igVlmKrG1uQrAOsbbgTnBwPSoqy4I5l3YW9zHJsh0ZI2ZHljUSq8SleZGwycbvKSQcZx0qGTTzyNFF5BcmOAahFIIYrhXXDKkWeSAw3AL1/xdT160F71Pia8ils7UW9ubi4FwxHxEgiQRbD0fk7iSG/hGDUpwtxC11HLzIuVLBM8Eqbt4DqFOVbAypVlIOB3qoXt1HDc6RcRQ3Zto0v1OYLqWRC3KA3qwaTqQcFvTt0qf4Ct5Nt5cSRPF8TdyTIkg2uI9kcall7qx2E7T1GRQRV54i3EaXdz8LE1taXT28jCdhMQrohZUMW0/WBxu69RUlqnHnwz38cseGtoo5ogGyblX8igDHQ87EZ79SKz3UNHXOo4tbxr86hNJatHFccv6yGNyT9AUBySWz0/KrzxXoXO1HSJWjLFJJeYyhtoCx81d5HTaJUUjPrQWG8ubsQRvFFCZiFMiSTOiJ5csFdY2LYbp1AyOtVu047uTYJqEltCscptxGqTuzfSyJH5gYgBgNnoT2xV3k7H7jWaXGkSPw1Z25ik3/wCxBowrhwBNFuyB5hgZOemO9Ba9W4rMN1LbiMMI7GS73biMlG27MY7Hvn/Sv5wprN3dRxXEsEEcMsKSqUnkeTzKrKCphUDoevmP51WLvhRbe+uhbxzbH0idcs88wMhfooZ2bzEf4Qfnivfwwhto0t0WG7jufhUWUzJeiIMFTeBzDyh5h02gdOg6UGh0pSgUpSgUpSgUpSgUpSgUpSgUpSgUpSgUpSgUpSgUpSgUpSgUpSgUpSgUpSgUpSgUpSgUpSgUpSgUpSgUpSgUpSgUpSgUpSgUpSgUpSgUpSgUpSgUpSgUpSgUpSgUpSgUpSgUpSgUpUFxfxhDp0CzTB33OEVI9pd2PYKpYZ/KgnaVn3D/AIgXl+Zlj0+W2jNu7w3MpJVmx5PLy8MDnPlLdvXNUzjLxHlgUNFqEolAxyl+GlB3BirNm3jIKldrKy5G9CpPUUG6UrNLXxFvE0zT7pLGa9aZG5zJgMrK23O1Ij0Y5I6AAADJPWrBwR4iwanzFjSSKSNUZkk2ZIYZBXDEsvbrgdx70FrpSlApVJ8S/En90LA3I53OLj7Tl7doQ/wNnO75dq8fDXxR/ezTr8PyeUqHPN5m7cWH8C4xj50F8pSqfxzxrNZT2dvb2y3El0ZQqmURYKBD3II6hj3I7UFwpVY4a1rUZZil3YLbR7CRILmOYlsrhdq9eoJOflVnoFKVXNN4sMuqXWncsAW8cTiTdktvCnG3HTGfc0FjpTNKBSlKBSq5w3xYbq7v7YxhBaSpGGDZ5m4MckYGO3zrm8RuNm0y3imSETtJOsQTcU6lXYYO05OVxj50FspUTwrr63tlBeKMCVAxXOdrdmXOBnDAjPyqp6X4rGfWW0tbccsPNGJ958xiUlsLtx9YY79utBoVKitJ1C4knuUmt+VHGyiGTmK3PU7sttHVcYHQ+9SuaBSom81G4W8ghS2327q5kuOYo5RAYqNndskAZHvUtQKVxalrUNuYllcIZpFijByS7t2AAH+vYV25oFKUoFfn3jfiZNT1wWsbApFDc28JLYVrlo5AGB9MybEB91U1pfiVrl0IvgbCCaS5nG3mKjCOBD0LNLjaHPYden1jjpnANX05BE/JdRFZYTngdbq5dgW2N0O0BW2+gSIHoz9Q/SfC3GFrcQKEdImjULJbuQkkBUYKshwQFxjOMdK/L/HGtQ3N7K9tHyrcMRGgLYx6sFJwm49dqgAdB6VP6jx5zI5LfU9PjmuljKLcHMM6Hb5DJgecrkHrj51QKD9caXxNY2ml20hnjSBbePZlhuYBR0C/WL+4AznNY7ccULp2rWl6UZOZz5JoegaOCeaV40ZR/jVGEm35qOlVvhzjeGzt0WGwhe8BOLqUmTBLHaViIwGUEAHPpXxbK/MmvbzdMee8F7Gy/TRBxtEgz2YMGC4wFaNQejAEP1hb3CyIsiEMrKGVgchgRkEH2I616Vl3hRqNzagabcpJJBjfaXiI7wyRt5gpcAhcg5XdjGSpxhc6jQYn+0v9nYfjn/SKuP8AZp+1vvwQ/rJXZ+0v9nYfjn/SKuP9mn7W+/BD+slBvFZf4rzTJqeitbxrLKHutiM2wMdsPQt6dM1qFUvjDQJ5tU0i4jj3R28k5lbco2BljC9CQTnB7A0HynE+pR293Pd2cUKw20sqFJhLudRkKQOwPXrWb3HFJi06PUU1iWW/zHI9s04MTbmAaPkAADap649m7dMbfr2l/E2lxbZ286GSPPtuUrn8s5rL7Ow1VbODTo9PjhnjKRtet8NJEI1ONwUgkkrjIIJ79MnoE3xffzXWp2GmRTy20UsL3ErwtskYAHaofGR1H+vyFcXAtg8Gv6nE8zz7be3xJJgyFcKQHIAywHTd64zUpxno91FqNlqlrB8Tyo5IZYg6oxRs4Zc9OhJ6fd6ZI8+DdJvDq99f3VvyEniiVF5iSY27RtO0/WwMnpjJwCaCiwcV/FWVzqEurywXmZngtUnCRqEyUjMOMMWxjJ75Hfrm0cTcTXc2naLNBMYZrq4t0Zl+rl1YHK+qbuu3t0xXDp2iajYWs2nQ6ek78yT4e73W5QIxyGdX67lyTg9PTsOtm4i4aupItHXAlktry2knZNkagKDvYL5Rtz6KM/Kg+OINHuLLS5ETUmVmmVnu7yQ7o0IUMsZCnBJA2r/xNg5xUBwfxMg1iG1tL+4vLaaCQuLlpHKSJlgyM6KcEDsOnU/LFp8U+H57q2tzbxLO1vdRTmBmCiZV3Ar16evY+me/aom0sb+51qzv5bQ29vHDNHtMsbshKt5mAPTcSFAGcbcnGaDo8Ov96a5/mYv+mSvrxd7aV/5ra/8Avru4L0GeC/1aaVNqTzxvE25TvUBwTgEkdx3xX98R9Cmuhp/ITfydQt5pOqjbGu7c3UjOMjoMmgr3CWsjTLfWbRu1hLJLEp9YpVMkSj72/wBXqB4Q0c22p6Gj/aSWdzNIT3LyCaQ5+YBC/lU/4i8AXN1qUMkC/wCz3CRw3mCowkcqSg4JBJIAAxn6vzqb1jh6d9esLxI8wRQTI77kAUssgUbc5PcdhQRcOtzluIxzn+gU8nzH6L6CVvJ7dQD09qreoLeRaFDrX7xujcKsL7N45DKzqgVo8eY4IJZicnP5WuHhe5DcQExH/a1Ig8yfSfQyJ/F08xA82K8NZ4Sun4XTT1iJuRFbqY9yd1kjZhu3begBPegkNZ1iUa7pcKyMsUsFwzxgnaxCMRkeuDVQ1HVpJb+/trvUbmwuVkYWS8ww2rR9eWzEAht3TJPv0yeguep8PztrOmXSx5hggnSR9y+RmQqBjOTk+wNV7iSx1KWO8srmwW/DvIbS4DW8YhVhhc9FKsnQk9ycjJHWg8ePuH5zJo5uLqbnSXUEUnJcLErgEGWJSnlkPfPb5V1cSW91+9bDTIb64jje1k5khYPIwUuS3YDmEDaGx07+le+u8J3kVhpCxR/FTWM0MkiCRVLBVOQrNjoOig98YOK7v3VdT6xYag9s0UaWsySBpI2MbEybVOG65GDkAjrQeEDzafrVnavczz291bPGpmkLnnx+csf+IrtHzLGu7gzUprrUtTuDI5topFtYo93k3oBzWx2zux19mNePjLCU09b5CFlsp4Z4yfU71Qqfkdw6euBUt4a6IbXS7aNvtGTmyE9y8n0hz8xkL+VB8eINpez2xtrMxRCQES3ErleVH/iCgKTkjOW6YHzOVwR5oY/pU89nYkpb7l6Xl22CZGX1XyhyPSOOJD1fJ/Suu6NHdQPBMrNGw8yI7xlx/CSrKSD7ZwfWsI4tsJLSWO5mgS3WLKadp6MkrFyR9NIFLAkNhz1JZginI60EdovCb3l1HpbEmRn+K1Cc9WQ9fo9x7MoYg/8AMkbORGDVD10xfFXHIGIedLywMnCbm2d/+HFbNLwrd6fpPw8OwXd8He6mdyZFXH2aAKSxJYR7v45QBkuCubRcAub2xsmfa91DHLkj7PmByoI+QAz95oLFxDwxBbPGRhdP1OGN45T1+FnCgqS3UhQzHcP4HcdSgxHm6ZS1xNGWlgHwmowE+aWIkRrJ+IEKhf0kSF+perdwDw5cXenPpN2E5Lo0sDEsJrWUHONhXqvmRyAfqzDBIc7YXQtNuZLoIqp+8bRTBPbTlQl9bgbB1PlYhMIc9CgjcHIJIad4UaZc20IiEsV1YODJbzKxWRAcna0ZHYnPQHytn3wuh1BcIcPQ2kGIYHtg/naBpTII29cedlH8pwelTtBif7S/2dh+Of8ASKuP9mn7W+/BD+sldn7S/wBnYfjn/SKuP9mn7W+/BD+slBvFKVWOLeNDaSwWsMDXN1cbtkSusYCqMszuQQo/L0PtQWeo+34htpJ2tUniaZAS0SupdcYByoPTBI/rVd0fj2WZrq2azaO9t1V/hjNGVlVsYKTYC46jOR0yPniveCcspW5LWgVXubhmueZGzF9y/Rlcbjjr5u3T50Gi6vrkFqgkuJUhUttDSMFBOCcZPrgH+lcFjx1YTSLDFdwPIxwqLIpZj36Cqn44Ogg08yY5Y1GAvuGV27ZN24eoxnNS2g6roslwiWnwRn6lOVFGr9ASdpCA/VBoLmTXLpupxXESzQyLJG2cOhDKcEqcH5EEVTbvxIla4uorWxkuYbRik8yyohDDO4RxsPpGXB6AjOPmMwnAvE40/hWG8KGURs42Btud1y6d8HtnPag1elQXEXFItJbOIxl/irgQghsbMjO7sc/d0qO4i45kivFsLS1a7uDFzmXmrCkcedoLOwPUn0+Y96C3Uqr8OceR3NlPdvG8JtmlWeI4Zo2jG5gCMbunyHXpUHbeKk2La4n094bS5lWOObno7AvkIXiCghTjPft79MholccWrwtO9ssiGaNQzxhhvUHGCR6A5H9azzifii/j1u0hjtnZNlwUiFzGi3QC/XPou3vtbPyqx6NrUT6pdQm1SKeO3geWbKFmDKp2FguSF7ZyR0oLZSs4PizM0Ml9Dp0klgjMDcc5FdlU7WdYSuSo+/3zjBxMcR+IiWyWMkcL3C3pAj2EBjuVWTCkdS24DqRj1NBb6VTtA46mkvzp93Zm1lMJmjPOSZZFB2nzKowe/v2Pbpm40ClKUENxTwtFfwrBMXEYkSQqhA37ckK2VOUPqBg9B1qZpSgVX+JOH4mWS7VI1uFUHnlN0iqpDMFYecZQMvlIPXp1qwUoM00dJLt1BkAlXfIJCXYOqbQgQiU4Qc1/NlssAy5AQ1mvFXFKx8SW8zy8xbRraKSUD6+zAlbH4i/T5V+iZdGhbOY0BMZi3KArBDnKhxhlHU9iKraeEumAxkWy4jjkjALMQwfOS2TlmG5sMTkZ6dhgInVrOW3KSvNz5ZFAR0D7wVYIkg+kw2ec2UUDIcqp7VL8KaNHcRpeTrFPJvzFKV3PGFwpCyMWbbzA5BDEEEEYzgTml8NW9vHDFHENsIIj3ZkZAe+12JYZ+/5dqkY4woCqAAAAABgADsAPag+qUpQYn+0v9nYfjn/SKuP9mn7W+/BD+slWfxvt1dbTcqtgzdwD6R+9eHgjbIkl1tVVysXYAZ6v7Vz28LWxobMPadO47RrQow+6GsVm/FF0tvxJp08zKkUltNEHcgKHBZsbj0BO5R+daRXHqmjw3KcqeKOVM52yKrgH3AI6H510MZRNCvUuOJruaFg8cVjHCzoQy7zIrgbh0JwGH8p9q6vBv/uVx/nrr/qFXDStFgtk5dvDHCpOSsaKgJ9zgdT8zXrZafFCpWKNI1LFiEUKCx7kgDufU0Gf+NrIIdOMm3YNSgLbsbduJM7s9NuM5zU/pWraRzkFvJY84nCCIwbySCMLt69R7VO6no8FyoSeGOZQdwWVFcA4IyAwIzgkZ+dcdpwdYxOskdnbI6nKskESsp9wQuQaCicC69BZtrcVxIkbpfXExV2Clo2AKlQfrZx6Z7j3FV0D/sOPk/8A8ytiu+GLWWZbiS2heZcYkaNGcY7eYjPT09vSveHRoEh+GWGJYcEcoIojwSSRsxjBJJPT1oM+464gt5r3REhlSQm8SXyMGwmAATg9M56Z74Psa+4r5Lbie4M7rGs9jGY2dgqttKggE9M+Vjj5Vc7PhCyiCiO1gTa4kXbEg2uOzA46MPQ9xXvq/D9tdBVuIIpgv1eYitt98ZHT8qCsrxyk2maje2ce3kG4CuVXbKyLnmDH1k7HJ9qzXX5Y2stNuH1Ke6uJ7i2keJpw0Ufq/wBCBhNjYXJ9T/TebWwjjjEMcaJGBgIqhVA9goGMVFw8EWCBgtnbAMQxAhjwSOoONvp6e1BVeLb2OLiHS3ldY15F0NzsFXJUgDJ6dT0r401eZrurBCDvsrcKQehygwQfbr3q86roNvchRcQRTBSSokRX2k98ZBxmvS20mGNzIkUaOVVCyoqsVUYVSQM7QOgHpQZHw7xLbx8JzQPKiSpBdQtEzASCRmlCjZ367l9Pf2NddzbNHFwujghlkiyCOoPLU4PzHatDn4Nsnm+Ia0t2lJ3FzEhYt7k46t8+9SNzp0UjI8kaO0bbkZlDFG91JHQ/MUFJ1L/xPZ/5Cb/rNX6udtOiMqzmNDKqlRIVXeFPUqGxkD5V0UClKUClKUClKUClKUClKUClKUGZeNX1bT75v0jrw8FvtLr8Mf6vXv41fVtPvm/SOvDwW+0uvwx/q9ZndzguIdPTnapXNqGpRQIZJpEiQdC8jqi/1JAzXTVA8TXgNxp8bwS3dwZZGgtldEjkKhSzSllI2qO383pmtNDrnpusQ3Cl4Jo5lBwWjdXAPsSCetck/F1kgVnu7dQxKqTPEASOhAO7uPX2qh+H4ddd1BWtktC1tA7QRyLIgbIAbKqoyQSe3qfeo7gzhi2k0jU5ZIY3cy3o3sisyhQSoUkZXBy3THU0Guz30aRmV3RYwMl2YKgHuWJxj51S73i7m6vpkVrcrJbypd8wRMjozIm4ZIz1B64zVP1D6bReHreTLRzXdrHIM9GQFl2n5Y9PkPYVO6poMFvxJpbQRJFzIboMsaqgO2N8HaABnBxn2A9qC+cSXLR2VzIh2skEzKw7hgjEH8jWX6JZ6rPpS6mmrSBzE8oiaGIr5C/Qt7Hb32+taZxd/u+8/wAtP/6b1jel8IXcnDouU1CYRi3lkNqRiNkUuWTcrBsMAf64oNV4G4pN3pcF9PtjLIxkJIVQUZkLdegB25+WalNL4itrkkW9xDMV6kRSI5H3hScCso4w1MTcP6SI4dsc9zbRvbxHaGAEmY1JPYuvTce+CTnrUlbabO+safdQ6Y9kkYljmbMAV0ZcLlUb/Cc+nt7UGiajxLa27iOe5gic9QskqIxHvgkHFdk14iRmVnVYwNxdmAUD3LE4x86yLiXR3srvULm5shf2V31eaMK09qu0gjDAkBR2IwBtU7hjFfHGbwjTdFt7QSXNpJdR4QsN8ygkiJicDOSVwcAbR7UGr6Xr9tc7vh54ptv1uVIj7fv2k4r41Hia1t3Ec9zBE5GQskqIxHvgkHHzrPtL02dtbtLuPTXsohDNFOcwhXG1mTKoevm2+n8PtXJeJFLfap8LpxvmJ5dxPcTRRxxMqkbId0ZbAHQ4/hHyJDVrjUYo4+c8iJHgHmM6qmDgDzE465GPvr4tdWhleSOOWN3iIEio6s0ZOcBgD5T0PQ+xrGbiUtwOpJJPlGT7C72j+gAFW7jfQ4dO0K8+EjWJjAiM6gB5AWVCXbuxw7dT7mguFlxNaTSGGK5gkkGcoksbN07+UHPSq1NxOYtdmhmnEdqlgkuJGREVzKF3FjjqR0715af4e2Zg0uZAtvJByZFkjCK0x2qSrtjLBz39e/vXHcaPDccUOJo1kCacjqrgMobm7c7T0JAJxn3oNA0/U4rhOZBKkqZxvjdXXPqMgkZrprPPDO0SG/1qCJQka3MRVF6Ku5GJ2jsB8h7D2rQ6BSlKBSlKBSlKBSlKBSlKDMvGr6tp9836R14eC32l1+GP9Xr38avq2n3zfpHXh4LfaXX4Y/1eszu5wXEOnpztUqrcY8Gvdy2t1b3Hw1zbF9j8sSKVcBWVlJHoO/zPvkWmlaaHU7hfgKS1vpr+W6NxJPEqSZiCeYFSCuGwFAAULjoMdTXToPBPw1lc2fN3897ht+zbt5oxjbuOcfeM/KrRSgpV54aiTSrbTueyyWxR4rhUwVkQthtm7tgnpn86+NO8P7j94W2pXV9z5YUkTaIFjQqyso2gN0ILMSTnPQdMVeKUHJq9hz7eaDO3mxvHuxnbuUrnGRnGe1RGi8HiDSxphk3jkyRGTbtJD78nbuOMbvf0qxUoKMPC9To8WlvOxaF+ZFcKm1kcO7qdm49gxXv29q+9K4BnN9Ff3158S8CMsKrCsKIWBBYgE5JBPt6ewFXalBn934a3CT3b2V98PFeMXljaBZSGbO4oxYYzk/d79Bjtv/DOJtNt9PileJrV0khmADMkqlm3legOSzHHTuParnSgpeicBTC/XUb27+JmjjMcQWFYUjByCcAnLEFv6+vTHNP4bzi4u2gvmhtrxy80IiVnyww/LkJ8pbJ64yPyFX2lBRT4Y/8A8MaN8R2Oedyv+dz/ALPf+X1vn8qtet6Ml1bS2sudkqFGx3GfUfMHqPmK76UGfab4Yz77QXd8biCyZXhiEKxncvRC7hiW2gAD/wDc2OLhbGqPqXM+tai35e3thw+7fu/LGPzqepQQGgcLfDXV9c8zf8XIj7du3l7VK4zuO7Oe+BU/SlApSlApSlApSlApSlApSlBQvFXQ5bkW3KAO0yZywXvy8d/uNePhXoMtu9wZQBuWPGGB7F/arTxH2j/m/tXzw53f7l/vUxH1es2td91H5pUEPW63Zt13VfPypTlKUqnT5SlKBSlKBSlKBSlKBSlKBSlKBSlKBSlKBSlKBSlKBSlKBSlKBSlKBSlKCF4j7R/zf2r54c7v9y/3r64j7R/zf2r54c7v9y/3qN0ueTkacOEnFOUpSrJmFKUoFKUoFKUoFKUoFKUoFKUoFKUoFKUoFKUoFKUoFKUoFKUoFKUoFKUoIXiPtH/N/avnhzu/3L/evriPtH/N/avnhzu/3L/eo3S55ORpw4ScU5SlKsmYUpSgUpSgUpSgUpSgUpSgUpSgUpSgUpSgUpSgUpSgUpSgUpSgUpSgUpSg5r2wWXG7PTPb8vlX8stOWLJXPXHcj/6r+UrmuuptbxVhWx8PS00qtSnc66UpXS8ylKUClKUClKUClKUClKUClKUClKUClKUClKUClKUH/9k="/>
          <p:cNvSpPr>
            <a:spLocks noChangeAspect="1" noChangeArrowheads="1"/>
          </p:cNvSpPr>
          <p:nvPr/>
        </p:nvSpPr>
        <p:spPr bwMode="auto">
          <a:xfrm>
            <a:off x="176213" y="-898525"/>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a:p>
        </p:txBody>
      </p:sp>
      <p:sp>
        <p:nvSpPr>
          <p:cNvPr id="32774" name="AutoShape 4" descr="data:image/jpeg;base64,/9j/4AAQSkZJRgABAQAAAQABAAD/2wCEAAkGBhQSEBMQExQWFRUWFRYXGRYWFhYWGBUaHxwWFx0dGxkgGyYhHhkjHR4bIS8gJCopLCwsHR8xNTAqNSgrLikBCQoKDQwOGgwPGTUYHiQpLS4pNSk1MCk1LCkxNSwyLikpMSk1KSkpKSk2KSk1KSkpLykpKTQpKS0pKSkrKSkpKf/AABEIAMUBAAMBIgACEQEDEQH/xAAcAAEAAwEBAQEBAAAAAAAAAAAABQYHBAMCCAH/xABEEAACAQMCBAQCBwYDBQkBAAABAgMABBEFEgYTITEHIkFRFGEjMjNxcoGxCBVSgpHBQnShJDViY7ImNDZ1s8LE0fEl/8QAGAEBAQEBAQAAAAAAAAAAAAAAAAYFBAP/xAAqEQEAAAIGCQUAAAAAAAAAAAAAAfAREhMUUVICAxUhNDU2RKEEBTKB4v/aAAwDAQACEQMRAD8A3GlKUClKUClKUClKUClKUCq3xJxFPHcwWVrHE00ySyBp5GSNVj25HlUszHd2HYAk1ZKpXHrwtLFDeW0jW5R2S6hWZ5YJwVwBylLJleobsSMEECg9JOMLrlWQFoqXFzLLEYppGjWMxrI5O4RsSrBCQdvUEV4P4hSiBgbZRdi+WxEXNzEZWAcPzNueXsO76uemMetRFvpVxdwaOt2Lg4uLnc53xTCIR3AiaVkIKORsB6jOcHqTUnxTwylpbWhtYWMdvqEN1KE3yyMPOruclnkYbgT3OB8qD3bjeeGO/W5gjE9nAs4EUjGKZGDkYLKGUgqQQR92a9bXj/fbWc3Kw892tpLGW6wSfSBx26kFeg6ZBB6VX9WV7xdauoopuW9hHBFuikRpmUTM2xGUOQCwXt1OcdqcRaLNFqVmYoneC4urW4kKqxEM0StG7NgeUOjJ1PrGaCYbje7eWd4LVJbe3uvhpFWRzcsQyq7rGEK7RuyATkgE9PT11bi+7512trbxSR2QUymWV0eVjGJSsQVGAwpHVuhJ/Oq3rs7NcvLb21xb6otysa8qOXk3UIdQHmfbymjMeTkkMpA9qkNRvzaXGro8M7G6Cvb8qGWVZiYFi2hkUhWDrghsdCDQSr8bTzT28NnBE/PsheAzStFhSyrt8sb+bzD/AFrmg8Q551sBb20fMu/igVlmKrG1uQrAOsbbgTnBwPSoqy4I5l3YW9zHJsh0ZI2ZHljUSq8SleZGwycbvKSQcZx0qGTTzyNFF5BcmOAahFIIYrhXXDKkWeSAw3AL1/xdT160F71Pia8ils7UW9ubi4FwxHxEgiQRbD0fk7iSG/hGDUpwtxC11HLzIuVLBM8Eqbt4DqFOVbAypVlIOB3qoXt1HDc6RcRQ3Zto0v1OYLqWRC3KA3qwaTqQcFvTt0qf4Ct5Nt5cSRPF8TdyTIkg2uI9kcall7qx2E7T1GRQRV54i3EaXdz8LE1taXT28jCdhMQrohZUMW0/WBxu69RUlqnHnwz38cseGtoo5ogGyblX8igDHQ87EZ79SKz3UNHXOo4tbxr86hNJatHFccv6yGNyT9AUBySWz0/KrzxXoXO1HSJWjLFJJeYyhtoCx81d5HTaJUUjPrQWG8ubsQRvFFCZiFMiSTOiJ5csFdY2LYbp1AyOtVu047uTYJqEltCscptxGqTuzfSyJH5gYgBgNnoT2xV3k7H7jWaXGkSPw1Z25ik3/wCxBowrhwBNFuyB5hgZOemO9Ba9W4rMN1LbiMMI7GS73biMlG27MY7Hvn/Sv5wprN3dRxXEsEEcMsKSqUnkeTzKrKCphUDoevmP51WLvhRbe+uhbxzbH0idcs88wMhfooZ2bzEf4Qfnivfwwhto0t0WG7jufhUWUzJeiIMFTeBzDyh5h02gdOg6UGh0pSgUpSgUpSgUpSgUpSgUpSgUpSgUpSgUpSgUpSgUpSgUpSgUpSgUpSgUpSgUpSgUpSgUpSgUpSgUpSgUpSgUpSgUpSgUpSgUpSgUpSgUpSgUpSgUpSgUpSgUpSgUpSgUpSgUpSgUpUFxfxhDp0CzTB33OEVI9pd2PYKpYZ/KgnaVn3D/AIgXl+Zlj0+W2jNu7w3MpJVmx5PLy8MDnPlLdvXNUzjLxHlgUNFqEolAxyl+GlB3BirNm3jIKldrKy5G9CpPUUG6UrNLXxFvE0zT7pLGa9aZG5zJgMrK23O1Ij0Y5I6AAADJPWrBwR4iwanzFjSSKSNUZkk2ZIYZBXDEsvbrgdx70FrpSlApVJ8S/En90LA3I53OLj7Tl7doQ/wNnO75dq8fDXxR/ezTr8PyeUqHPN5m7cWH8C4xj50F8pSqfxzxrNZT2dvb2y3El0ZQqmURYKBD3II6hj3I7UFwpVY4a1rUZZil3YLbR7CRILmOYlsrhdq9eoJOflVnoFKVXNN4sMuqXWncsAW8cTiTdktvCnG3HTGfc0FjpTNKBSlKBSq5w3xYbq7v7YxhBaSpGGDZ5m4MckYGO3zrm8RuNm0y3imSETtJOsQTcU6lXYYO05OVxj50FspUTwrr63tlBeKMCVAxXOdrdmXOBnDAjPyqp6X4rGfWW0tbccsPNGJ958xiUlsLtx9YY79utBoVKitJ1C4knuUmt+VHGyiGTmK3PU7sttHVcYHQ+9SuaBSom81G4W8ghS2327q5kuOYo5RAYqNndskAZHvUtQKVxalrUNuYllcIZpFijByS7t2AAH+vYV25oFKUoFfn3jfiZNT1wWsbApFDc28JLYVrlo5AGB9MybEB91U1pfiVrl0IvgbCCaS5nG3mKjCOBD0LNLjaHPYden1jjpnANX05BE/JdRFZYTngdbq5dgW2N0O0BW2+gSIHoz9Q/SfC3GFrcQKEdImjULJbuQkkBUYKshwQFxjOMdK/L/HGtQ3N7K9tHyrcMRGgLYx6sFJwm49dqgAdB6VP6jx5zI5LfU9PjmuljKLcHMM6Hb5DJgecrkHrj51QKD9caXxNY2ml20hnjSBbePZlhuYBR0C/WL+4AznNY7ccULp2rWl6UZOZz5JoegaOCeaV40ZR/jVGEm35qOlVvhzjeGzt0WGwhe8BOLqUmTBLHaViIwGUEAHPpXxbK/MmvbzdMee8F7Gy/TRBxtEgz2YMGC4wFaNQejAEP1hb3CyIsiEMrKGVgchgRkEH2I616Vl3hRqNzagabcpJJBjfaXiI7wyRt5gpcAhcg5XdjGSpxhc6jQYn+0v9nYfjn/SKuP8AZp+1vvwQ/rJXZ+0v9nYfjn/SKuP9mn7W+/BD+slBvFZf4rzTJqeitbxrLKHutiM2wMdsPQt6dM1qFUvjDQJ5tU0i4jj3R28k5lbco2BljC9CQTnB7A0HynE+pR293Pd2cUKw20sqFJhLudRkKQOwPXrWb3HFJi06PUU1iWW/zHI9s04MTbmAaPkAADap649m7dMbfr2l/E2lxbZ286GSPPtuUrn8s5rL7Ow1VbODTo9PjhnjKRtet8NJEI1ONwUgkkrjIIJ79MnoE3xffzXWp2GmRTy20UsL3ErwtskYAHaofGR1H+vyFcXAtg8Gv6nE8zz7be3xJJgyFcKQHIAywHTd64zUpxno91FqNlqlrB8Tyo5IZYg6oxRs4Zc9OhJ6fd6ZI8+DdJvDq99f3VvyEniiVF5iSY27RtO0/WwMnpjJwCaCiwcV/FWVzqEurywXmZngtUnCRqEyUjMOMMWxjJ75Hfrm0cTcTXc2naLNBMYZrq4t0Zl+rl1YHK+qbuu3t0xXDp2iajYWs2nQ6ek78yT4e73W5QIxyGdX67lyTg9PTsOtm4i4aupItHXAlktry2knZNkagKDvYL5Rtz6KM/Kg+OINHuLLS5ETUmVmmVnu7yQ7o0IUMsZCnBJA2r/xNg5xUBwfxMg1iG1tL+4vLaaCQuLlpHKSJlgyM6KcEDsOnU/LFp8U+H57q2tzbxLO1vdRTmBmCiZV3Ar16evY+me/aom0sb+51qzv5bQ29vHDNHtMsbshKt5mAPTcSFAGcbcnGaDo8Ov96a5/mYv+mSvrxd7aV/5ra/8Avru4L0GeC/1aaVNqTzxvE25TvUBwTgEkdx3xX98R9Cmuhp/ITfydQt5pOqjbGu7c3UjOMjoMmgr3CWsjTLfWbRu1hLJLEp9YpVMkSj72/wBXqB4Q0c22p6Gj/aSWdzNIT3LyCaQ5+YBC/lU/4i8AXN1qUMkC/wCz3CRw3mCowkcqSg4JBJIAAxn6vzqb1jh6d9esLxI8wRQTI77kAUssgUbc5PcdhQRcOtzluIxzn+gU8nzH6L6CVvJ7dQD09qreoLeRaFDrX7xujcKsL7N45DKzqgVo8eY4IJZicnP5WuHhe5DcQExH/a1Ig8yfSfQyJ/F08xA82K8NZ4Sun4XTT1iJuRFbqY9yd1kjZhu3begBPegkNZ1iUa7pcKyMsUsFwzxgnaxCMRkeuDVQ1HVpJb+/trvUbmwuVkYWS8ww2rR9eWzEAht3TJPv0yeguep8PztrOmXSx5hggnSR9y+RmQqBjOTk+wNV7iSx1KWO8srmwW/DvIbS4DW8YhVhhc9FKsnQk9ycjJHWg8ePuH5zJo5uLqbnSXUEUnJcLErgEGWJSnlkPfPb5V1cSW91+9bDTIb64jje1k5khYPIwUuS3YDmEDaGx07+le+u8J3kVhpCxR/FTWM0MkiCRVLBVOQrNjoOig98YOK7v3VdT6xYag9s0UaWsySBpI2MbEybVOG65GDkAjrQeEDzafrVnavczz291bPGpmkLnnx+csf+IrtHzLGu7gzUprrUtTuDI5topFtYo93k3oBzWx2zux19mNePjLCU09b5CFlsp4Z4yfU71Qqfkdw6euBUt4a6IbXS7aNvtGTmyE9y8n0hz8xkL+VB8eINpez2xtrMxRCQES3ErleVH/iCgKTkjOW6YHzOVwR5oY/pU89nYkpb7l6Xl22CZGX1XyhyPSOOJD1fJ/Suu6NHdQPBMrNGw8yI7xlx/CSrKSD7ZwfWsI4tsJLSWO5mgS3WLKadp6MkrFyR9NIFLAkNhz1JZginI60EdovCb3l1HpbEmRn+K1Cc9WQ9fo9x7MoYg/8AMkbORGDVD10xfFXHIGIedLywMnCbm2d/+HFbNLwrd6fpPw8OwXd8He6mdyZFXH2aAKSxJYR7v45QBkuCubRcAub2xsmfa91DHLkj7PmByoI+QAz95oLFxDwxBbPGRhdP1OGN45T1+FnCgqS3UhQzHcP4HcdSgxHm6ZS1xNGWlgHwmowE+aWIkRrJ+IEKhf0kSF+perdwDw5cXenPpN2E5Lo0sDEsJrWUHONhXqvmRyAfqzDBIc7YXQtNuZLoIqp+8bRTBPbTlQl9bgbB1PlYhMIc9CgjcHIJIad4UaZc20IiEsV1YODJbzKxWRAcna0ZHYnPQHytn3wuh1BcIcPQ2kGIYHtg/naBpTII29cedlH8pwelTtBif7S/2dh+Of8ASKuP9mn7W+/BD+sldn7S/wBnYfjn/SKuP9mn7W+/BD+slBvFKVWOLeNDaSwWsMDXN1cbtkSusYCqMszuQQo/L0PtQWeo+34htpJ2tUniaZAS0SupdcYByoPTBI/rVd0fj2WZrq2azaO9t1V/hjNGVlVsYKTYC46jOR0yPniveCcspW5LWgVXubhmueZGzF9y/Rlcbjjr5u3T50Gi6vrkFqgkuJUhUttDSMFBOCcZPrgH+lcFjx1YTSLDFdwPIxwqLIpZj36Cqn44Ogg08yY5Y1GAvuGV27ZN24eoxnNS2g6roslwiWnwRn6lOVFGr9ASdpCA/VBoLmTXLpupxXESzQyLJG2cOhDKcEqcH5EEVTbvxIla4uorWxkuYbRik8yyohDDO4RxsPpGXB6AjOPmMwnAvE40/hWG8KGURs42Btud1y6d8HtnPag1elQXEXFItJbOIxl/irgQghsbMjO7sc/d0qO4i45kivFsLS1a7uDFzmXmrCkcedoLOwPUn0+Y96C3Uqr8OceR3NlPdvG8JtmlWeI4Zo2jG5gCMbunyHXpUHbeKk2La4n094bS5lWOObno7AvkIXiCghTjPft79MholccWrwtO9ssiGaNQzxhhvUHGCR6A5H9azzifii/j1u0hjtnZNlwUiFzGi3QC/XPou3vtbPyqx6NrUT6pdQm1SKeO3geWbKFmDKp2FguSF7ZyR0oLZSs4PizM0Ml9Dp0klgjMDcc5FdlU7WdYSuSo+/3zjBxMcR+IiWyWMkcL3C3pAj2EBjuVWTCkdS24DqRj1NBb6VTtA46mkvzp93Zm1lMJmjPOSZZFB2nzKowe/v2Pbpm40ClKUENxTwtFfwrBMXEYkSQqhA37ckK2VOUPqBg9B1qZpSgVX+JOH4mWS7VI1uFUHnlN0iqpDMFYecZQMvlIPXp1qwUoM00dJLt1BkAlXfIJCXYOqbQgQiU4Qc1/NlssAy5AQ1mvFXFKx8SW8zy8xbRraKSUD6+zAlbH4i/T5V+iZdGhbOY0BMZi3KArBDnKhxhlHU9iKraeEumAxkWy4jjkjALMQwfOS2TlmG5sMTkZ6dhgInVrOW3KSvNz5ZFAR0D7wVYIkg+kw2ec2UUDIcqp7VL8KaNHcRpeTrFPJvzFKV3PGFwpCyMWbbzA5BDEEEEYzgTml8NW9vHDFHENsIIj3ZkZAe+12JYZ+/5dqkY4woCqAAAAABgADsAPag+qUpQYn+0v9nYfjn/SKuP9mn7W+/BD+slWfxvt1dbTcqtgzdwD6R+9eHgjbIkl1tVVysXYAZ6v7Vz28LWxobMPadO47RrQow+6GsVm/FF0tvxJp08zKkUltNEHcgKHBZsbj0BO5R+daRXHqmjw3KcqeKOVM52yKrgH3AI6H510MZRNCvUuOJruaFg8cVjHCzoQy7zIrgbh0JwGH8p9q6vBv/uVx/nrr/qFXDStFgtk5dvDHCpOSsaKgJ9zgdT8zXrZafFCpWKNI1LFiEUKCx7kgDufU0Gf+NrIIdOMm3YNSgLbsbduJM7s9NuM5zU/pWraRzkFvJY84nCCIwbySCMLt69R7VO6no8FyoSeGOZQdwWVFcA4IyAwIzgkZ+dcdpwdYxOskdnbI6nKskESsp9wQuQaCicC69BZtrcVxIkbpfXExV2Clo2AKlQfrZx6Z7j3FV0D/sOPk/8A8ytiu+GLWWZbiS2heZcYkaNGcY7eYjPT09vSveHRoEh+GWGJYcEcoIojwSSRsxjBJJPT1oM+464gt5r3REhlSQm8SXyMGwmAATg9M56Z74Psa+4r5Lbie4M7rGs9jGY2dgqttKggE9M+Vjj5Vc7PhCyiCiO1gTa4kXbEg2uOzA46MPQ9xXvq/D9tdBVuIIpgv1eYitt98ZHT8qCsrxyk2maje2ce3kG4CuVXbKyLnmDH1k7HJ9qzXX5Y2stNuH1Ke6uJ7i2keJpw0Ufq/wBCBhNjYXJ9T/TebWwjjjEMcaJGBgIqhVA9goGMVFw8EWCBgtnbAMQxAhjwSOoONvp6e1BVeLb2OLiHS3ldY15F0NzsFXJUgDJ6dT0r401eZrurBCDvsrcKQehygwQfbr3q86roNvchRcQRTBSSokRX2k98ZBxmvS20mGNzIkUaOVVCyoqsVUYVSQM7QOgHpQZHw7xLbx8JzQPKiSpBdQtEzASCRmlCjZ367l9Pf2NddzbNHFwujghlkiyCOoPLU4PzHatDn4Nsnm+Ia0t2lJ3FzEhYt7k46t8+9SNzp0UjI8kaO0bbkZlDFG91JHQ/MUFJ1L/xPZ/5Cb/rNX6udtOiMqzmNDKqlRIVXeFPUqGxkD5V0UClKUClKUClKUClKUClKUClKUGZeNX1bT75v0jrw8FvtLr8Mf6vXv41fVtPvm/SOvDwW+0uvwx/q9ZndzguIdPTnapXNqGpRQIZJpEiQdC8jqi/1JAzXTVA8TXgNxp8bwS3dwZZGgtldEjkKhSzSllI2qO383pmtNDrnpusQ3Cl4Jo5lBwWjdXAPsSCetck/F1kgVnu7dQxKqTPEASOhAO7uPX2qh+H4ddd1BWtktC1tA7QRyLIgbIAbKqoyQSe3qfeo7gzhi2k0jU5ZIY3cy3o3sisyhQSoUkZXBy3THU0Guz30aRmV3RYwMl2YKgHuWJxj51S73i7m6vpkVrcrJbypd8wRMjozIm4ZIz1B64zVP1D6bReHreTLRzXdrHIM9GQFl2n5Y9PkPYVO6poMFvxJpbQRJFzIboMsaqgO2N8HaABnBxn2A9qC+cSXLR2VzIh2skEzKw7hgjEH8jWX6JZ6rPpS6mmrSBzE8oiaGIr5C/Qt7Hb32+taZxd/u+8/wAtP/6b1jel8IXcnDouU1CYRi3lkNqRiNkUuWTcrBsMAf64oNV4G4pN3pcF9PtjLIxkJIVQUZkLdegB25+WalNL4itrkkW9xDMV6kRSI5H3hScCso4w1MTcP6SI4dsc9zbRvbxHaGAEmY1JPYuvTce+CTnrUlbabO+safdQ6Y9kkYljmbMAV0ZcLlUb/Cc+nt7UGiajxLa27iOe5gic9QskqIxHvgkHFdk14iRmVnVYwNxdmAUD3LE4x86yLiXR3srvULm5shf2V31eaMK09qu0gjDAkBR2IwBtU7hjFfHGbwjTdFt7QSXNpJdR4QsN8ygkiJicDOSVwcAbR7UGr6Xr9tc7vh54ptv1uVIj7fv2k4r41Hia1t3Ec9zBE5GQskqIxHvgkHHzrPtL02dtbtLuPTXsohDNFOcwhXG1mTKoevm2+n8PtXJeJFLfap8LpxvmJ5dxPcTRRxxMqkbId0ZbAHQ4/hHyJDVrjUYo4+c8iJHgHmM6qmDgDzE465GPvr4tdWhleSOOWN3iIEio6s0ZOcBgD5T0PQ+xrGbiUtwOpJJPlGT7C72j+gAFW7jfQ4dO0K8+EjWJjAiM6gB5AWVCXbuxw7dT7mguFlxNaTSGGK5gkkGcoksbN07+UHPSq1NxOYtdmhmnEdqlgkuJGREVzKF3FjjqR0715af4e2Zg0uZAtvJByZFkjCK0x2qSrtjLBz39e/vXHcaPDccUOJo1kCacjqrgMobm7c7T0JAJxn3oNA0/U4rhOZBKkqZxvjdXXPqMgkZrprPPDO0SG/1qCJQka3MRVF6Ku5GJ2jsB8h7D2rQ6BSlKBSlKBSlKBSlKBSlKDMvGr6tp9836R14eC32l1+GP9Xr38avq2n3zfpHXh4LfaXX4Y/1eszu5wXEOnpztUqrcY8Gvdy2t1b3Hw1zbF9j8sSKVcBWVlJHoO/zPvkWmlaaHU7hfgKS1vpr+W6NxJPEqSZiCeYFSCuGwFAAULjoMdTXToPBPw1lc2fN3897ht+zbt5oxjbuOcfeM/KrRSgpV54aiTSrbTueyyWxR4rhUwVkQthtm7tgnpn86+NO8P7j94W2pXV9z5YUkTaIFjQqyso2gN0ILMSTnPQdMVeKUHJq9hz7eaDO3mxvHuxnbuUrnGRnGe1RGi8HiDSxphk3jkyRGTbtJD78nbuOMbvf0qxUoKMPC9To8WlvOxaF+ZFcKm1kcO7qdm49gxXv29q+9K4BnN9Ff3158S8CMsKrCsKIWBBYgE5JBPt6ewFXalBn934a3CT3b2V98PFeMXljaBZSGbO4oxYYzk/d79Bjtv/DOJtNt9PileJrV0khmADMkqlm3legOSzHHTuParnSgpeicBTC/XUb27+JmjjMcQWFYUjByCcAnLEFv6+vTHNP4bzi4u2gvmhtrxy80IiVnyww/LkJ8pbJ64yPyFX2lBRT4Y/8A8MaN8R2Oedyv+dz/ALPf+X1vn8qtet6Ml1bS2sudkqFGx3GfUfMHqPmK76UGfab4Yz77QXd8biCyZXhiEKxncvRC7hiW2gAD/wDc2OLhbGqPqXM+tai35e3thw+7fu/LGPzqepQQGgcLfDXV9c8zf8XIj7du3l7VK4zuO7Oe+BU/SlApSlApSlApSlApSlApSlBQvFXQ5bkW3KAO0yZywXvy8d/uNePhXoMtu9wZQBuWPGGB7F/arTxH2j/m/tXzw53f7l/vUxH1es2td91H5pUEPW63Zt13VfPypTlKUqnT5SlKBSlKBSlKBSlKBSlKBSlKBSlKBSlKBSlKBSlKBSlKBSlKBSlKBSlKCF4j7R/zf2r54c7v9y/3r64j7R/zf2r54c7v9y/3qN0ueTkacOEnFOUpSrJmFKUoFKUoFKUoFKUoFKUoFKUoFKUoFKUoFKUoFKUoFKUoFKUoFKUoFKUoIXiPtH/N/avnhzu/3L/evriPtH/N/avnhzu/3L/eo3S55ORpw4ScU5SlKsmYUpSgUpSgUpSgUpSgUpSgUpSgUpSgUpSgUpSgUpSgUpSgUpSgUpSgUpSg5r2wWXG7PTPb8vlX8stOWLJXPXHcj/6r+UrmuuptbxVhWx8PS00qtSnc66UpXS8ylKUClKUClKUClKUClKUClKUClKUClKUClKUClKUH/9k="/>
          <p:cNvSpPr>
            <a:spLocks noChangeAspect="1" noChangeArrowheads="1"/>
          </p:cNvSpPr>
          <p:nvPr/>
        </p:nvSpPr>
        <p:spPr bwMode="auto">
          <a:xfrm>
            <a:off x="328613" y="-746125"/>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a:p>
        </p:txBody>
      </p:sp>
      <p:sp>
        <p:nvSpPr>
          <p:cNvPr id="32775" name="AutoShape 6" descr="data:image/jpeg;base64,/9j/4AAQSkZJRgABAQAAAQABAAD/2wCEAAkGBhQSEBMQExQWFRUWFRYXGRYWFhYWGBUaHxwWFx0dGxkgGyYhHhkjHR4bIS8gJCopLCwsHR8xNTAqNSgrLikBCQoKDQwOGgwPGTUYHiQpLS4pNSk1MCk1LCkxNSwyLikpMSk1KSkpKSk2KSk1KSkpLykpKTQpKS0pKSkrKSkpKf/AABEIAMUBAAMBIgACEQEDEQH/xAAcAAEAAwEBAQEBAAAAAAAAAAAABQYHBAMCCAH/xABEEAACAQMCBAQCBwYDBQkBAAABAgMABBEFEgYTITEHIkFRFGEjMjNxcoGxCBVSgpHBQnShJDViY7ImNDZ1s8LE0fEl/8QAGAEBAQEBAQAAAAAAAAAAAAAAAAYFBAP/xAAqEQEAAAIGCQUAAAAAAAAAAAAAAfAREhMUUVICAxUhNDU2RKEEBTKB4v/aAAwDAQACEQMRAD8A3GlKUClKUClKUClKUClKUCq3xJxFPHcwWVrHE00ySyBp5GSNVj25HlUszHd2HYAk1ZKpXHrwtLFDeW0jW5R2S6hWZ5YJwVwBylLJleobsSMEECg9JOMLrlWQFoqXFzLLEYppGjWMxrI5O4RsSrBCQdvUEV4P4hSiBgbZRdi+WxEXNzEZWAcPzNueXsO76uemMetRFvpVxdwaOt2Lg4uLnc53xTCIR3AiaVkIKORsB6jOcHqTUnxTwylpbWhtYWMdvqEN1KE3yyMPOruclnkYbgT3OB8qD3bjeeGO/W5gjE9nAs4EUjGKZGDkYLKGUgqQQR92a9bXj/fbWc3Kw892tpLGW6wSfSBx26kFeg6ZBB6VX9WV7xdauoopuW9hHBFuikRpmUTM2xGUOQCwXt1OcdqcRaLNFqVmYoneC4urW4kKqxEM0StG7NgeUOjJ1PrGaCYbje7eWd4LVJbe3uvhpFWRzcsQyq7rGEK7RuyATkgE9PT11bi+7512trbxSR2QUymWV0eVjGJSsQVGAwpHVuhJ/Oq3rs7NcvLb21xb6otysa8qOXk3UIdQHmfbymjMeTkkMpA9qkNRvzaXGro8M7G6Cvb8qGWVZiYFi2hkUhWDrghsdCDQSr8bTzT28NnBE/PsheAzStFhSyrt8sb+bzD/AFrmg8Q551sBb20fMu/igVlmKrG1uQrAOsbbgTnBwPSoqy4I5l3YW9zHJsh0ZI2ZHljUSq8SleZGwycbvKSQcZx0qGTTzyNFF5BcmOAahFIIYrhXXDKkWeSAw3AL1/xdT160F71Pia8ils7UW9ubi4FwxHxEgiQRbD0fk7iSG/hGDUpwtxC11HLzIuVLBM8Eqbt4DqFOVbAypVlIOB3qoXt1HDc6RcRQ3Zto0v1OYLqWRC3KA3qwaTqQcFvTt0qf4Ct5Nt5cSRPF8TdyTIkg2uI9kcall7qx2E7T1GRQRV54i3EaXdz8LE1taXT28jCdhMQrohZUMW0/WBxu69RUlqnHnwz38cseGtoo5ogGyblX8igDHQ87EZ79SKz3UNHXOo4tbxr86hNJatHFccv6yGNyT9AUBySWz0/KrzxXoXO1HSJWjLFJJeYyhtoCx81d5HTaJUUjPrQWG8ubsQRvFFCZiFMiSTOiJ5csFdY2LYbp1AyOtVu047uTYJqEltCscptxGqTuzfSyJH5gYgBgNnoT2xV3k7H7jWaXGkSPw1Z25ik3/wCxBowrhwBNFuyB5hgZOemO9Ba9W4rMN1LbiMMI7GS73biMlG27MY7Hvn/Sv5wprN3dRxXEsEEcMsKSqUnkeTzKrKCphUDoevmP51WLvhRbe+uhbxzbH0idcs88wMhfooZ2bzEf4Qfnivfwwhto0t0WG7jufhUWUzJeiIMFTeBzDyh5h02gdOg6UGh0pSgUpSgUpSgUpSgUpSgUpSgUpSgUpSgUpSgUpSgUpSgUpSgUpSgUpSgUpSgUpSgUpSgUpSgUpSgUpSgUpSgUpSgUpSgUpSgUpSgUpSgUpSgUpSgUpSgUpSgUpSgUpSgUpSgUpSgUpUFxfxhDp0CzTB33OEVI9pd2PYKpYZ/KgnaVn3D/AIgXl+Zlj0+W2jNu7w3MpJVmx5PLy8MDnPlLdvXNUzjLxHlgUNFqEolAxyl+GlB3BirNm3jIKldrKy5G9CpPUUG6UrNLXxFvE0zT7pLGa9aZG5zJgMrK23O1Ij0Y5I6AAADJPWrBwR4iwanzFjSSKSNUZkk2ZIYZBXDEsvbrgdx70FrpSlApVJ8S/En90LA3I53OLj7Tl7doQ/wNnO75dq8fDXxR/ezTr8PyeUqHPN5m7cWH8C4xj50F8pSqfxzxrNZT2dvb2y3El0ZQqmURYKBD3II6hj3I7UFwpVY4a1rUZZil3YLbR7CRILmOYlsrhdq9eoJOflVnoFKVXNN4sMuqXWncsAW8cTiTdktvCnG3HTGfc0FjpTNKBSlKBSq5w3xYbq7v7YxhBaSpGGDZ5m4MckYGO3zrm8RuNm0y3imSETtJOsQTcU6lXYYO05OVxj50FspUTwrr63tlBeKMCVAxXOdrdmXOBnDAjPyqp6X4rGfWW0tbccsPNGJ958xiUlsLtx9YY79utBoVKitJ1C4knuUmt+VHGyiGTmK3PU7sttHVcYHQ+9SuaBSom81G4W8ghS2327q5kuOYo5RAYqNndskAZHvUtQKVxalrUNuYllcIZpFijByS7t2AAH+vYV25oFKUoFfn3jfiZNT1wWsbApFDc28JLYVrlo5AGB9MybEB91U1pfiVrl0IvgbCCaS5nG3mKjCOBD0LNLjaHPYden1jjpnANX05BE/JdRFZYTngdbq5dgW2N0O0BW2+gSIHoz9Q/SfC3GFrcQKEdImjULJbuQkkBUYKshwQFxjOMdK/L/HGtQ3N7K9tHyrcMRGgLYx6sFJwm49dqgAdB6VP6jx5zI5LfU9PjmuljKLcHMM6Hb5DJgecrkHrj51QKD9caXxNY2ml20hnjSBbePZlhuYBR0C/WL+4AznNY7ccULp2rWl6UZOZz5JoegaOCeaV40ZR/jVGEm35qOlVvhzjeGzt0WGwhe8BOLqUmTBLHaViIwGUEAHPpXxbK/MmvbzdMee8F7Gy/TRBxtEgz2YMGC4wFaNQejAEP1hb3CyIsiEMrKGVgchgRkEH2I616Vl3hRqNzagabcpJJBjfaXiI7wyRt5gpcAhcg5XdjGSpxhc6jQYn+0v9nYfjn/SKuP8AZp+1vvwQ/rJXZ+0v9nYfjn/SKuP9mn7W+/BD+slBvFZf4rzTJqeitbxrLKHutiM2wMdsPQt6dM1qFUvjDQJ5tU0i4jj3R28k5lbco2BljC9CQTnB7A0HynE+pR293Pd2cUKw20sqFJhLudRkKQOwPXrWb3HFJi06PUU1iWW/zHI9s04MTbmAaPkAADap649m7dMbfr2l/E2lxbZ286GSPPtuUrn8s5rL7Ow1VbODTo9PjhnjKRtet8NJEI1ONwUgkkrjIIJ79MnoE3xffzXWp2GmRTy20UsL3ErwtskYAHaofGR1H+vyFcXAtg8Gv6nE8zz7be3xJJgyFcKQHIAywHTd64zUpxno91FqNlqlrB8Tyo5IZYg6oxRs4Zc9OhJ6fd6ZI8+DdJvDq99f3VvyEniiVF5iSY27RtO0/WwMnpjJwCaCiwcV/FWVzqEurywXmZngtUnCRqEyUjMOMMWxjJ75Hfrm0cTcTXc2naLNBMYZrq4t0Zl+rl1YHK+qbuu3t0xXDp2iajYWs2nQ6ek78yT4e73W5QIxyGdX67lyTg9PTsOtm4i4aupItHXAlktry2knZNkagKDvYL5Rtz6KM/Kg+OINHuLLS5ETUmVmmVnu7yQ7o0IUMsZCnBJA2r/xNg5xUBwfxMg1iG1tL+4vLaaCQuLlpHKSJlgyM6KcEDsOnU/LFp8U+H57q2tzbxLO1vdRTmBmCiZV3Ar16evY+me/aom0sb+51qzv5bQ29vHDNHtMsbshKt5mAPTcSFAGcbcnGaDo8Ov96a5/mYv+mSvrxd7aV/5ra/8Avru4L0GeC/1aaVNqTzxvE25TvUBwTgEkdx3xX98R9Cmuhp/ITfydQt5pOqjbGu7c3UjOMjoMmgr3CWsjTLfWbRu1hLJLEp9YpVMkSj72/wBXqB4Q0c22p6Gj/aSWdzNIT3LyCaQ5+YBC/lU/4i8AXN1qUMkC/wCz3CRw3mCowkcqSg4JBJIAAxn6vzqb1jh6d9esLxI8wRQTI77kAUssgUbc5PcdhQRcOtzluIxzn+gU8nzH6L6CVvJ7dQD09qreoLeRaFDrX7xujcKsL7N45DKzqgVo8eY4IJZicnP5WuHhe5DcQExH/a1Ig8yfSfQyJ/F08xA82K8NZ4Sun4XTT1iJuRFbqY9yd1kjZhu3begBPegkNZ1iUa7pcKyMsUsFwzxgnaxCMRkeuDVQ1HVpJb+/trvUbmwuVkYWS8ww2rR9eWzEAht3TJPv0yeguep8PztrOmXSx5hggnSR9y+RmQqBjOTk+wNV7iSx1KWO8srmwW/DvIbS4DW8YhVhhc9FKsnQk9ycjJHWg8ePuH5zJo5uLqbnSXUEUnJcLErgEGWJSnlkPfPb5V1cSW91+9bDTIb64jje1k5khYPIwUuS3YDmEDaGx07+le+u8J3kVhpCxR/FTWM0MkiCRVLBVOQrNjoOig98YOK7v3VdT6xYag9s0UaWsySBpI2MbEybVOG65GDkAjrQeEDzafrVnavczz291bPGpmkLnnx+csf+IrtHzLGu7gzUprrUtTuDI5topFtYo93k3oBzWx2zux19mNePjLCU09b5CFlsp4Z4yfU71Qqfkdw6euBUt4a6IbXS7aNvtGTmyE9y8n0hz8xkL+VB8eINpez2xtrMxRCQES3ErleVH/iCgKTkjOW6YHzOVwR5oY/pU89nYkpb7l6Xl22CZGX1XyhyPSOOJD1fJ/Suu6NHdQPBMrNGw8yI7xlx/CSrKSD7ZwfWsI4tsJLSWO5mgS3WLKadp6MkrFyR9NIFLAkNhz1JZginI60EdovCb3l1HpbEmRn+K1Cc9WQ9fo9x7MoYg/8AMkbORGDVD10xfFXHIGIedLywMnCbm2d/+HFbNLwrd6fpPw8OwXd8He6mdyZFXH2aAKSxJYR7v45QBkuCubRcAub2xsmfa91DHLkj7PmByoI+QAz95oLFxDwxBbPGRhdP1OGN45T1+FnCgqS3UhQzHcP4HcdSgxHm6ZS1xNGWlgHwmowE+aWIkRrJ+IEKhf0kSF+perdwDw5cXenPpN2E5Lo0sDEsJrWUHONhXqvmRyAfqzDBIc7YXQtNuZLoIqp+8bRTBPbTlQl9bgbB1PlYhMIc9CgjcHIJIad4UaZc20IiEsV1YODJbzKxWRAcna0ZHYnPQHytn3wuh1BcIcPQ2kGIYHtg/naBpTII29cedlH8pwelTtBif7S/2dh+Of8ASKuP9mn7W+/BD+sldn7S/wBnYfjn/SKuP9mn7W+/BD+slBvFKVWOLeNDaSwWsMDXN1cbtkSusYCqMszuQQo/L0PtQWeo+34htpJ2tUniaZAS0SupdcYByoPTBI/rVd0fj2WZrq2azaO9t1V/hjNGVlVsYKTYC46jOR0yPniveCcspW5LWgVXubhmueZGzF9y/Rlcbjjr5u3T50Gi6vrkFqgkuJUhUttDSMFBOCcZPrgH+lcFjx1YTSLDFdwPIxwqLIpZj36Cqn44Ogg08yY5Y1GAvuGV27ZN24eoxnNS2g6roslwiWnwRn6lOVFGr9ASdpCA/VBoLmTXLpupxXESzQyLJG2cOhDKcEqcH5EEVTbvxIla4uorWxkuYbRik8yyohDDO4RxsPpGXB6AjOPmMwnAvE40/hWG8KGURs42Btud1y6d8HtnPag1elQXEXFItJbOIxl/irgQghsbMjO7sc/d0qO4i45kivFsLS1a7uDFzmXmrCkcedoLOwPUn0+Y96C3Uqr8OceR3NlPdvG8JtmlWeI4Zo2jG5gCMbunyHXpUHbeKk2La4n094bS5lWOObno7AvkIXiCghTjPft79MholccWrwtO9ssiGaNQzxhhvUHGCR6A5H9azzifii/j1u0hjtnZNlwUiFzGi3QC/XPou3vtbPyqx6NrUT6pdQm1SKeO3geWbKFmDKp2FguSF7ZyR0oLZSs4PizM0Ml9Dp0klgjMDcc5FdlU7WdYSuSo+/3zjBxMcR+IiWyWMkcL3C3pAj2EBjuVWTCkdS24DqRj1NBb6VTtA46mkvzp93Zm1lMJmjPOSZZFB2nzKowe/v2Pbpm40ClKUENxTwtFfwrBMXEYkSQqhA37ckK2VOUPqBg9B1qZpSgVX+JOH4mWS7VI1uFUHnlN0iqpDMFYecZQMvlIPXp1qwUoM00dJLt1BkAlXfIJCXYOqbQgQiU4Qc1/NlssAy5AQ1mvFXFKx8SW8zy8xbRraKSUD6+zAlbH4i/T5V+iZdGhbOY0BMZi3KArBDnKhxhlHU9iKraeEumAxkWy4jjkjALMQwfOS2TlmG5sMTkZ6dhgInVrOW3KSvNz5ZFAR0D7wVYIkg+kw2ec2UUDIcqp7VL8KaNHcRpeTrFPJvzFKV3PGFwpCyMWbbzA5BDEEEEYzgTml8NW9vHDFHENsIIj3ZkZAe+12JYZ+/5dqkY4woCqAAAAABgADsAPag+qUpQYn+0v9nYfjn/SKuP9mn7W+/BD+slWfxvt1dbTcqtgzdwD6R+9eHgjbIkl1tVVysXYAZ6v7Vz28LWxobMPadO47RrQow+6GsVm/FF0tvxJp08zKkUltNEHcgKHBZsbj0BO5R+daRXHqmjw3KcqeKOVM52yKrgH3AI6H510MZRNCvUuOJruaFg8cVjHCzoQy7zIrgbh0JwGH8p9q6vBv/uVx/nrr/qFXDStFgtk5dvDHCpOSsaKgJ9zgdT8zXrZafFCpWKNI1LFiEUKCx7kgDufU0Gf+NrIIdOMm3YNSgLbsbduJM7s9NuM5zU/pWraRzkFvJY84nCCIwbySCMLt69R7VO6no8FyoSeGOZQdwWVFcA4IyAwIzgkZ+dcdpwdYxOskdnbI6nKskESsp9wQuQaCicC69BZtrcVxIkbpfXExV2Clo2AKlQfrZx6Z7j3FV0D/sOPk/8A8ytiu+GLWWZbiS2heZcYkaNGcY7eYjPT09vSveHRoEh+GWGJYcEcoIojwSSRsxjBJJPT1oM+464gt5r3REhlSQm8SXyMGwmAATg9M56Z74Psa+4r5Lbie4M7rGs9jGY2dgqttKggE9M+Vjj5Vc7PhCyiCiO1gTa4kXbEg2uOzA46MPQ9xXvq/D9tdBVuIIpgv1eYitt98ZHT8qCsrxyk2maje2ce3kG4CuVXbKyLnmDH1k7HJ9qzXX5Y2stNuH1Ke6uJ7i2keJpw0Ufq/wBCBhNjYXJ9T/TebWwjjjEMcaJGBgIqhVA9goGMVFw8EWCBgtnbAMQxAhjwSOoONvp6e1BVeLb2OLiHS3ldY15F0NzsFXJUgDJ6dT0r401eZrurBCDvsrcKQehygwQfbr3q86roNvchRcQRTBSSokRX2k98ZBxmvS20mGNzIkUaOVVCyoqsVUYVSQM7QOgHpQZHw7xLbx8JzQPKiSpBdQtEzASCRmlCjZ367l9Pf2NddzbNHFwujghlkiyCOoPLU4PzHatDn4Nsnm+Ia0t2lJ3FzEhYt7k46t8+9SNzp0UjI8kaO0bbkZlDFG91JHQ/MUFJ1L/xPZ/5Cb/rNX6udtOiMqzmNDKqlRIVXeFPUqGxkD5V0UClKUClKUClKUClKUClKUClKUGZeNX1bT75v0jrw8FvtLr8Mf6vXv41fVtPvm/SOvDwW+0uvwx/q9ZndzguIdPTnapXNqGpRQIZJpEiQdC8jqi/1JAzXTVA8TXgNxp8bwS3dwZZGgtldEjkKhSzSllI2qO383pmtNDrnpusQ3Cl4Jo5lBwWjdXAPsSCetck/F1kgVnu7dQxKqTPEASOhAO7uPX2qh+H4ddd1BWtktC1tA7QRyLIgbIAbKqoyQSe3qfeo7gzhi2k0jU5ZIY3cy3o3sisyhQSoUkZXBy3THU0Guz30aRmV3RYwMl2YKgHuWJxj51S73i7m6vpkVrcrJbypd8wRMjozIm4ZIz1B64zVP1D6bReHreTLRzXdrHIM9GQFl2n5Y9PkPYVO6poMFvxJpbQRJFzIboMsaqgO2N8HaABnBxn2A9qC+cSXLR2VzIh2skEzKw7hgjEH8jWX6JZ6rPpS6mmrSBzE8oiaGIr5C/Qt7Hb32+taZxd/u+8/wAtP/6b1jel8IXcnDouU1CYRi3lkNqRiNkUuWTcrBsMAf64oNV4G4pN3pcF9PtjLIxkJIVQUZkLdegB25+WalNL4itrkkW9xDMV6kRSI5H3hScCso4w1MTcP6SI4dsc9zbRvbxHaGAEmY1JPYuvTce+CTnrUlbabO+safdQ6Y9kkYljmbMAV0ZcLlUb/Cc+nt7UGiajxLa27iOe5gic9QskqIxHvgkHFdk14iRmVnVYwNxdmAUD3LE4x86yLiXR3srvULm5shf2V31eaMK09qu0gjDAkBR2IwBtU7hjFfHGbwjTdFt7QSXNpJdR4QsN8ygkiJicDOSVwcAbR7UGr6Xr9tc7vh54ptv1uVIj7fv2k4r41Hia1t3Ec9zBE5GQskqIxHvgkHHzrPtL02dtbtLuPTXsohDNFOcwhXG1mTKoevm2+n8PtXJeJFLfap8LpxvmJ5dxPcTRRxxMqkbId0ZbAHQ4/hHyJDVrjUYo4+c8iJHgHmM6qmDgDzE465GPvr4tdWhleSOOWN3iIEio6s0ZOcBgD5T0PQ+xrGbiUtwOpJJPlGT7C72j+gAFW7jfQ4dO0K8+EjWJjAiM6gB5AWVCXbuxw7dT7mguFlxNaTSGGK5gkkGcoksbN07+UHPSq1NxOYtdmhmnEdqlgkuJGREVzKF3FjjqR0715af4e2Zg0uZAtvJByZFkjCK0x2qSrtjLBz39e/vXHcaPDccUOJo1kCacjqrgMobm7c7T0JAJxn3oNA0/U4rhOZBKkqZxvjdXXPqMgkZrprPPDO0SG/1qCJQka3MRVF6Ku5GJ2jsB8h7D2rQ6BSlKBSlKBSlKBSlKBSlKDMvGr6tp9836R14eC32l1+GP9Xr38avq2n3zfpHXh4LfaXX4Y/1eszu5wXEOnpztUqrcY8Gvdy2t1b3Hw1zbF9j8sSKVcBWVlJHoO/zPvkWmlaaHU7hfgKS1vpr+W6NxJPEqSZiCeYFSCuGwFAAULjoMdTXToPBPw1lc2fN3897ht+zbt5oxjbuOcfeM/KrRSgpV54aiTSrbTueyyWxR4rhUwVkQthtm7tgnpn86+NO8P7j94W2pXV9z5YUkTaIFjQqyso2gN0ILMSTnPQdMVeKUHJq9hz7eaDO3mxvHuxnbuUrnGRnGe1RGi8HiDSxphk3jkyRGTbtJD78nbuOMbvf0qxUoKMPC9To8WlvOxaF+ZFcKm1kcO7qdm49gxXv29q+9K4BnN9Ff3158S8CMsKrCsKIWBBYgE5JBPt6ewFXalBn934a3CT3b2V98PFeMXljaBZSGbO4oxYYzk/d79Bjtv/DOJtNt9PileJrV0khmADMkqlm3legOSzHHTuParnSgpeicBTC/XUb27+JmjjMcQWFYUjByCcAnLEFv6+vTHNP4bzi4u2gvmhtrxy80IiVnyww/LkJ8pbJ64yPyFX2lBRT4Y/8A8MaN8R2Oedyv+dz/ALPf+X1vn8qtet6Ml1bS2sudkqFGx3GfUfMHqPmK76UGfab4Yz77QXd8biCyZXhiEKxncvRC7hiW2gAD/wDc2OLhbGqPqXM+tai35e3thw+7fu/LGPzqepQQGgcLfDXV9c8zf8XIj7du3l7VK4zuO7Oe+BU/SlApSlApSlApSlApSlApSlBQvFXQ5bkW3KAO0yZywXvy8d/uNePhXoMtu9wZQBuWPGGB7F/arTxH2j/m/tXzw53f7l/vUxH1es2td91H5pUEPW63Zt13VfPypTlKUqnT5SlKBSlKBSlKBSlKBSlKBSlKBSlKBSlKBSlKBSlKBSlKBSlKBSlKBSlKCF4j7R/zf2r54c7v9y/3r64j7R/zf2r54c7v9y/3qN0ueTkacOEnFOUpSrJmFKUoFKUoFKUoFKUoFKUoFKUoFKUoFKUoFKUoFKUoFKUoFKUoFKUoFKUoIXiPtH/N/avnhzu/3L/evriPtH/N/avnhzu/3L/eo3S55ORpw4ScU5SlKsmYUpSgUpSgUpSgUpSgUpSgUpSgUpSgUpSgUpSgUpSgUpSgUpSgUpSgUpSg5r2wWXG7PTPb8vlX8stOWLJXPXHcj/6r+UrmuuptbxVhWx8PS00qtSnc66UpXS8ylKUClKUClKUClKUClKUClKUClKUClKUClKUClKUH/9k="/>
          <p:cNvSpPr>
            <a:spLocks noChangeAspect="1" noChangeArrowheads="1"/>
          </p:cNvSpPr>
          <p:nvPr/>
        </p:nvSpPr>
        <p:spPr bwMode="auto">
          <a:xfrm>
            <a:off x="481013" y="-593725"/>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a:p>
        </p:txBody>
      </p:sp>
      <p:sp>
        <p:nvSpPr>
          <p:cNvPr id="32776" name="AutoShape 8" descr="data:image/jpeg;base64,/9j/4AAQSkZJRgABAQAAAQABAAD/2wCEAAkGBhQSEBMQExQWFRUWFRYXGRYWFhYWGBUaHxwWFx0dGxkgGyYhHhkjHR4bIS8gJCopLCwsHR8xNTAqNSgrLikBCQoKDQwOGgwPGTUYHiQpLS4pNSk1MCk1LCkxNSwyLikpMSk1KSkpKSk2KSk1KSkpLykpKTQpKS0pKSkrKSkpKf/AABEIAMUBAAMBIgACEQEDEQH/xAAcAAEAAwEBAQEBAAAAAAAAAAAABQYHBAMCCAH/xABEEAACAQMCBAQCBwYDBQkBAAABAgMABBEFEgYTITEHIkFRFGEjMjNxcoGxCBVSgpHBQnShJDViY7ImNDZ1s8LE0fEl/8QAGAEBAQEBAQAAAAAAAAAAAAAAAAYFBAP/xAAqEQEAAAIGCQUAAAAAAAAAAAAAAfAREhMUUVICAxUhNDU2RKEEBTKB4v/aAAwDAQACEQMRAD8A3GlKUClKUClKUClKUClKUCq3xJxFPHcwWVrHE00ySyBp5GSNVj25HlUszHd2HYAk1ZKpXHrwtLFDeW0jW5R2S6hWZ5YJwVwBylLJleobsSMEECg9JOMLrlWQFoqXFzLLEYppGjWMxrI5O4RsSrBCQdvUEV4P4hSiBgbZRdi+WxEXNzEZWAcPzNueXsO76uemMetRFvpVxdwaOt2Lg4uLnc53xTCIR3AiaVkIKORsB6jOcHqTUnxTwylpbWhtYWMdvqEN1KE3yyMPOruclnkYbgT3OB8qD3bjeeGO/W5gjE9nAs4EUjGKZGDkYLKGUgqQQR92a9bXj/fbWc3Kw892tpLGW6wSfSBx26kFeg6ZBB6VX9WV7xdauoopuW9hHBFuikRpmUTM2xGUOQCwXt1OcdqcRaLNFqVmYoneC4urW4kKqxEM0StG7NgeUOjJ1PrGaCYbje7eWd4LVJbe3uvhpFWRzcsQyq7rGEK7RuyATkgE9PT11bi+7512trbxSR2QUymWV0eVjGJSsQVGAwpHVuhJ/Oq3rs7NcvLb21xb6otysa8qOXk3UIdQHmfbymjMeTkkMpA9qkNRvzaXGro8M7G6Cvb8qGWVZiYFi2hkUhWDrghsdCDQSr8bTzT28NnBE/PsheAzStFhSyrt8sb+bzD/AFrmg8Q551sBb20fMu/igVlmKrG1uQrAOsbbgTnBwPSoqy4I5l3YW9zHJsh0ZI2ZHljUSq8SleZGwycbvKSQcZx0qGTTzyNFF5BcmOAahFIIYrhXXDKkWeSAw3AL1/xdT160F71Pia8ils7UW9ubi4FwxHxEgiQRbD0fk7iSG/hGDUpwtxC11HLzIuVLBM8Eqbt4DqFOVbAypVlIOB3qoXt1HDc6RcRQ3Zto0v1OYLqWRC3KA3qwaTqQcFvTt0qf4Ct5Nt5cSRPF8TdyTIkg2uI9kcall7qx2E7T1GRQRV54i3EaXdz8LE1taXT28jCdhMQrohZUMW0/WBxu69RUlqnHnwz38cseGtoo5ogGyblX8igDHQ87EZ79SKz3UNHXOo4tbxr86hNJatHFccv6yGNyT9AUBySWz0/KrzxXoXO1HSJWjLFJJeYyhtoCx81d5HTaJUUjPrQWG8ubsQRvFFCZiFMiSTOiJ5csFdY2LYbp1AyOtVu047uTYJqEltCscptxGqTuzfSyJH5gYgBgNnoT2xV3k7H7jWaXGkSPw1Z25ik3/wCxBowrhwBNFuyB5hgZOemO9Ba9W4rMN1LbiMMI7GS73biMlG27MY7Hvn/Sv5wprN3dRxXEsEEcMsKSqUnkeTzKrKCphUDoevmP51WLvhRbe+uhbxzbH0idcs88wMhfooZ2bzEf4Qfnivfwwhto0t0WG7jufhUWUzJeiIMFTeBzDyh5h02gdOg6UGh0pSgUpSgUpSgUpSgUpSgUpSgUpSgUpSgUpSgUpSgUpSgUpSgUpSgUpSgUpSgUpSgUpSgUpSgUpSgUpSgUpSgUpSgUpSgUpSgUpSgUpSgUpSgUpSgUpSgUpSgUpSgUpSgUpSgUpSgUpUFxfxhDp0CzTB33OEVI9pd2PYKpYZ/KgnaVn3D/AIgXl+Zlj0+W2jNu7w3MpJVmx5PLy8MDnPlLdvXNUzjLxHlgUNFqEolAxyl+GlB3BirNm3jIKldrKy5G9CpPUUG6UrNLXxFvE0zT7pLGa9aZG5zJgMrK23O1Ij0Y5I6AAADJPWrBwR4iwanzFjSSKSNUZkk2ZIYZBXDEsvbrgdx70FrpSlApVJ8S/En90LA3I53OLj7Tl7doQ/wNnO75dq8fDXxR/ezTr8PyeUqHPN5m7cWH8C4xj50F8pSqfxzxrNZT2dvb2y3El0ZQqmURYKBD3II6hj3I7UFwpVY4a1rUZZil3YLbR7CRILmOYlsrhdq9eoJOflVnoFKVXNN4sMuqXWncsAW8cTiTdktvCnG3HTGfc0FjpTNKBSlKBSq5w3xYbq7v7YxhBaSpGGDZ5m4MckYGO3zrm8RuNm0y3imSETtJOsQTcU6lXYYO05OVxj50FspUTwrr63tlBeKMCVAxXOdrdmXOBnDAjPyqp6X4rGfWW0tbccsPNGJ958xiUlsLtx9YY79utBoVKitJ1C4knuUmt+VHGyiGTmK3PU7sttHVcYHQ+9SuaBSom81G4W8ghS2327q5kuOYo5RAYqNndskAZHvUtQKVxalrUNuYllcIZpFijByS7t2AAH+vYV25oFKUoFfn3jfiZNT1wWsbApFDc28JLYVrlo5AGB9MybEB91U1pfiVrl0IvgbCCaS5nG3mKjCOBD0LNLjaHPYden1jjpnANX05BE/JdRFZYTngdbq5dgW2N0O0BW2+gSIHoz9Q/SfC3GFrcQKEdImjULJbuQkkBUYKshwQFxjOMdK/L/HGtQ3N7K9tHyrcMRGgLYx6sFJwm49dqgAdB6VP6jx5zI5LfU9PjmuljKLcHMM6Hb5DJgecrkHrj51QKD9caXxNY2ml20hnjSBbePZlhuYBR0C/WL+4AznNY7ccULp2rWl6UZOZz5JoegaOCeaV40ZR/jVGEm35qOlVvhzjeGzt0WGwhe8BOLqUmTBLHaViIwGUEAHPpXxbK/MmvbzdMee8F7Gy/TRBxtEgz2YMGC4wFaNQejAEP1hb3CyIsiEMrKGVgchgRkEH2I616Vl3hRqNzagabcpJJBjfaXiI7wyRt5gpcAhcg5XdjGSpxhc6jQYn+0v9nYfjn/SKuP8AZp+1vvwQ/rJXZ+0v9nYfjn/SKuP9mn7W+/BD+slBvFZf4rzTJqeitbxrLKHutiM2wMdsPQt6dM1qFUvjDQJ5tU0i4jj3R28k5lbco2BljC9CQTnB7A0HynE+pR293Pd2cUKw20sqFJhLudRkKQOwPXrWb3HFJi06PUU1iWW/zHI9s04MTbmAaPkAADap649m7dMbfr2l/E2lxbZ286GSPPtuUrn8s5rL7Ow1VbODTo9PjhnjKRtet8NJEI1ONwUgkkrjIIJ79MnoE3xffzXWp2GmRTy20UsL3ErwtskYAHaofGR1H+vyFcXAtg8Gv6nE8zz7be3xJJgyFcKQHIAywHTd64zUpxno91FqNlqlrB8Tyo5IZYg6oxRs4Zc9OhJ6fd6ZI8+DdJvDq99f3VvyEniiVF5iSY27RtO0/WwMnpjJwCaCiwcV/FWVzqEurywXmZngtUnCRqEyUjMOMMWxjJ75Hfrm0cTcTXc2naLNBMYZrq4t0Zl+rl1YHK+qbuu3t0xXDp2iajYWs2nQ6ek78yT4e73W5QIxyGdX67lyTg9PTsOtm4i4aupItHXAlktry2knZNkagKDvYL5Rtz6KM/Kg+OINHuLLS5ETUmVmmVnu7yQ7o0IUMsZCnBJA2r/xNg5xUBwfxMg1iG1tL+4vLaaCQuLlpHKSJlgyM6KcEDsOnU/LFp8U+H57q2tzbxLO1vdRTmBmCiZV3Ar16evY+me/aom0sb+51qzv5bQ29vHDNHtMsbshKt5mAPTcSFAGcbcnGaDo8Ov96a5/mYv+mSvrxd7aV/5ra/8Avru4L0GeC/1aaVNqTzxvE25TvUBwTgEkdx3xX98R9Cmuhp/ITfydQt5pOqjbGu7c3UjOMjoMmgr3CWsjTLfWbRu1hLJLEp9YpVMkSj72/wBXqB4Q0c22p6Gj/aSWdzNIT3LyCaQ5+YBC/lU/4i8AXN1qUMkC/wCz3CRw3mCowkcqSg4JBJIAAxn6vzqb1jh6d9esLxI8wRQTI77kAUssgUbc5PcdhQRcOtzluIxzn+gU8nzH6L6CVvJ7dQD09qreoLeRaFDrX7xujcKsL7N45DKzqgVo8eY4IJZicnP5WuHhe5DcQExH/a1Ig8yfSfQyJ/F08xA82K8NZ4Sun4XTT1iJuRFbqY9yd1kjZhu3begBPegkNZ1iUa7pcKyMsUsFwzxgnaxCMRkeuDVQ1HVpJb+/trvUbmwuVkYWS8ww2rR9eWzEAht3TJPv0yeguep8PztrOmXSx5hggnSR9y+RmQqBjOTk+wNV7iSx1KWO8srmwW/DvIbS4DW8YhVhhc9FKsnQk9ycjJHWg8ePuH5zJo5uLqbnSXUEUnJcLErgEGWJSnlkPfPb5V1cSW91+9bDTIb64jje1k5khYPIwUuS3YDmEDaGx07+le+u8J3kVhpCxR/FTWM0MkiCRVLBVOQrNjoOig98YOK7v3VdT6xYag9s0UaWsySBpI2MbEybVOG65GDkAjrQeEDzafrVnavczz291bPGpmkLnnx+csf+IrtHzLGu7gzUprrUtTuDI5topFtYo93k3oBzWx2zux19mNePjLCU09b5CFlsp4Z4yfU71Qqfkdw6euBUt4a6IbXS7aNvtGTmyE9y8n0hz8xkL+VB8eINpez2xtrMxRCQES3ErleVH/iCgKTkjOW6YHzOVwR5oY/pU89nYkpb7l6Xl22CZGX1XyhyPSOOJD1fJ/Suu6NHdQPBMrNGw8yI7xlx/CSrKSD7ZwfWsI4tsJLSWO5mgS3WLKadp6MkrFyR9NIFLAkNhz1JZginI60EdovCb3l1HpbEmRn+K1Cc9WQ9fo9x7MoYg/8AMkbORGDVD10xfFXHIGIedLywMnCbm2d/+HFbNLwrd6fpPw8OwXd8He6mdyZFXH2aAKSxJYR7v45QBkuCubRcAub2xsmfa91DHLkj7PmByoI+QAz95oLFxDwxBbPGRhdP1OGN45T1+FnCgqS3UhQzHcP4HcdSgxHm6ZS1xNGWlgHwmowE+aWIkRrJ+IEKhf0kSF+perdwDw5cXenPpN2E5Lo0sDEsJrWUHONhXqvmRyAfqzDBIc7YXQtNuZLoIqp+8bRTBPbTlQl9bgbB1PlYhMIc9CgjcHIJIad4UaZc20IiEsV1YODJbzKxWRAcna0ZHYnPQHytn3wuh1BcIcPQ2kGIYHtg/naBpTII29cedlH8pwelTtBif7S/2dh+Of8ASKuP9mn7W+/BD+sldn7S/wBnYfjn/SKuP9mn7W+/BD+slBvFKVWOLeNDaSwWsMDXN1cbtkSusYCqMszuQQo/L0PtQWeo+34htpJ2tUniaZAS0SupdcYByoPTBI/rVd0fj2WZrq2azaO9t1V/hjNGVlVsYKTYC46jOR0yPniveCcspW5LWgVXubhmueZGzF9y/Rlcbjjr5u3T50Gi6vrkFqgkuJUhUttDSMFBOCcZPrgH+lcFjx1YTSLDFdwPIxwqLIpZj36Cqn44Ogg08yY5Y1GAvuGV27ZN24eoxnNS2g6roslwiWnwRn6lOVFGr9ASdpCA/VBoLmTXLpupxXESzQyLJG2cOhDKcEqcH5EEVTbvxIla4uorWxkuYbRik8yyohDDO4RxsPpGXB6AjOPmMwnAvE40/hWG8KGURs42Btud1y6d8HtnPag1elQXEXFItJbOIxl/irgQghsbMjO7sc/d0qO4i45kivFsLS1a7uDFzmXmrCkcedoLOwPUn0+Y96C3Uqr8OceR3NlPdvG8JtmlWeI4Zo2jG5gCMbunyHXpUHbeKk2La4n094bS5lWOObno7AvkIXiCghTjPft79MholccWrwtO9ssiGaNQzxhhvUHGCR6A5H9azzifii/j1u0hjtnZNlwUiFzGi3QC/XPou3vtbPyqx6NrUT6pdQm1SKeO3geWbKFmDKp2FguSF7ZyR0oLZSs4PizM0Ml9Dp0klgjMDcc5FdlU7WdYSuSo+/3zjBxMcR+IiWyWMkcL3C3pAj2EBjuVWTCkdS24DqRj1NBb6VTtA46mkvzp93Zm1lMJmjPOSZZFB2nzKowe/v2Pbpm40ClKUENxTwtFfwrBMXEYkSQqhA37ckK2VOUPqBg9B1qZpSgVX+JOH4mWS7VI1uFUHnlN0iqpDMFYecZQMvlIPXp1qwUoM00dJLt1BkAlXfIJCXYOqbQgQiU4Qc1/NlssAy5AQ1mvFXFKx8SW8zy8xbRraKSUD6+zAlbH4i/T5V+iZdGhbOY0BMZi3KArBDnKhxhlHU9iKraeEumAxkWy4jjkjALMQwfOS2TlmG5sMTkZ6dhgInVrOW3KSvNz5ZFAR0D7wVYIkg+kw2ec2UUDIcqp7VL8KaNHcRpeTrFPJvzFKV3PGFwpCyMWbbzA5BDEEEEYzgTml8NW9vHDFHENsIIj3ZkZAe+12JYZ+/5dqkY4woCqAAAAABgADsAPag+qUpQYn+0v9nYfjn/SKuP9mn7W+/BD+slWfxvt1dbTcqtgzdwD6R+9eHgjbIkl1tVVysXYAZ6v7Vz28LWxobMPadO47RrQow+6GsVm/FF0tvxJp08zKkUltNEHcgKHBZsbj0BO5R+daRXHqmjw3KcqeKOVM52yKrgH3AI6H510MZRNCvUuOJruaFg8cVjHCzoQy7zIrgbh0JwGH8p9q6vBv/uVx/nrr/qFXDStFgtk5dvDHCpOSsaKgJ9zgdT8zXrZafFCpWKNI1LFiEUKCx7kgDufU0Gf+NrIIdOMm3YNSgLbsbduJM7s9NuM5zU/pWraRzkFvJY84nCCIwbySCMLt69R7VO6no8FyoSeGOZQdwWVFcA4IyAwIzgkZ+dcdpwdYxOskdnbI6nKskESsp9wQuQaCicC69BZtrcVxIkbpfXExV2Clo2AKlQfrZx6Z7j3FV0D/sOPk/8A8ytiu+GLWWZbiS2heZcYkaNGcY7eYjPT09vSveHRoEh+GWGJYcEcoIojwSSRsxjBJJPT1oM+464gt5r3REhlSQm8SXyMGwmAATg9M56Z74Psa+4r5Lbie4M7rGs9jGY2dgqttKggE9M+Vjj5Vc7PhCyiCiO1gTa4kXbEg2uOzA46MPQ9xXvq/D9tdBVuIIpgv1eYitt98ZHT8qCsrxyk2maje2ce3kG4CuVXbKyLnmDH1k7HJ9qzXX5Y2stNuH1Ke6uJ7i2keJpw0Ufq/wBCBhNjYXJ9T/TebWwjjjEMcaJGBgIqhVA9goGMVFw8EWCBgtnbAMQxAhjwSOoONvp6e1BVeLb2OLiHS3ldY15F0NzsFXJUgDJ6dT0r401eZrurBCDvsrcKQehygwQfbr3q86roNvchRcQRTBSSokRX2k98ZBxmvS20mGNzIkUaOVVCyoqsVUYVSQM7QOgHpQZHw7xLbx8JzQPKiSpBdQtEzASCRmlCjZ367l9Pf2NddzbNHFwujghlkiyCOoPLU4PzHatDn4Nsnm+Ia0t2lJ3FzEhYt7k46t8+9SNzp0UjI8kaO0bbkZlDFG91JHQ/MUFJ1L/xPZ/5Cb/rNX6udtOiMqzmNDKqlRIVXeFPUqGxkD5V0UClKUClKUClKUClKUClKUClKUGZeNX1bT75v0jrw8FvtLr8Mf6vXv41fVtPvm/SOvDwW+0uvwx/q9ZndzguIdPTnapXNqGpRQIZJpEiQdC8jqi/1JAzXTVA8TXgNxp8bwS3dwZZGgtldEjkKhSzSllI2qO383pmtNDrnpusQ3Cl4Jo5lBwWjdXAPsSCetck/F1kgVnu7dQxKqTPEASOhAO7uPX2qh+H4ddd1BWtktC1tA7QRyLIgbIAbKqoyQSe3qfeo7gzhi2k0jU5ZIY3cy3o3sisyhQSoUkZXBy3THU0Guz30aRmV3RYwMl2YKgHuWJxj51S73i7m6vpkVrcrJbypd8wRMjozIm4ZIz1B64zVP1D6bReHreTLRzXdrHIM9GQFl2n5Y9PkPYVO6poMFvxJpbQRJFzIboMsaqgO2N8HaABnBxn2A9qC+cSXLR2VzIh2skEzKw7hgjEH8jWX6JZ6rPpS6mmrSBzE8oiaGIr5C/Qt7Hb32+taZxd/u+8/wAtP/6b1jel8IXcnDouU1CYRi3lkNqRiNkUuWTcrBsMAf64oNV4G4pN3pcF9PtjLIxkJIVQUZkLdegB25+WalNL4itrkkW9xDMV6kRSI5H3hScCso4w1MTcP6SI4dsc9zbRvbxHaGAEmY1JPYuvTce+CTnrUlbabO+safdQ6Y9kkYljmbMAV0ZcLlUb/Cc+nt7UGiajxLa27iOe5gic9QskqIxHvgkHFdk14iRmVnVYwNxdmAUD3LE4x86yLiXR3srvULm5shf2V31eaMK09qu0gjDAkBR2IwBtU7hjFfHGbwjTdFt7QSXNpJdR4QsN8ygkiJicDOSVwcAbR7UGr6Xr9tc7vh54ptv1uVIj7fv2k4r41Hia1t3Ec9zBE5GQskqIxHvgkHHzrPtL02dtbtLuPTXsohDNFOcwhXG1mTKoevm2+n8PtXJeJFLfap8LpxvmJ5dxPcTRRxxMqkbId0ZbAHQ4/hHyJDVrjUYo4+c8iJHgHmM6qmDgDzE465GPvr4tdWhleSOOWN3iIEio6s0ZOcBgD5T0PQ+xrGbiUtwOpJJPlGT7C72j+gAFW7jfQ4dO0K8+EjWJjAiM6gB5AWVCXbuxw7dT7mguFlxNaTSGGK5gkkGcoksbN07+UHPSq1NxOYtdmhmnEdqlgkuJGREVzKF3FjjqR0715af4e2Zg0uZAtvJByZFkjCK0x2qSrtjLBz39e/vXHcaPDccUOJo1kCacjqrgMobm7c7T0JAJxn3oNA0/U4rhOZBKkqZxvjdXXPqMgkZrprPPDO0SG/1qCJQka3MRVF6Ku5GJ2jsB8h7D2rQ6BSlKBSlKBSlKBSlKBSlKDMvGr6tp9836R14eC32l1+GP9Xr38avq2n3zfpHXh4LfaXX4Y/1eszu5wXEOnpztUqrcY8Gvdy2t1b3Hw1zbF9j8sSKVcBWVlJHoO/zPvkWmlaaHU7hfgKS1vpr+W6NxJPEqSZiCeYFSCuGwFAAULjoMdTXToPBPw1lc2fN3897ht+zbt5oxjbuOcfeM/KrRSgpV54aiTSrbTueyyWxR4rhUwVkQthtm7tgnpn86+NO8P7j94W2pXV9z5YUkTaIFjQqyso2gN0ILMSTnPQdMVeKUHJq9hz7eaDO3mxvHuxnbuUrnGRnGe1RGi8HiDSxphk3jkyRGTbtJD78nbuOMbvf0qxUoKMPC9To8WlvOxaF+ZFcKm1kcO7qdm49gxXv29q+9K4BnN9Ff3158S8CMsKrCsKIWBBYgE5JBPt6ewFXalBn934a3CT3b2V98PFeMXljaBZSGbO4oxYYzk/d79Bjtv/DOJtNt9PileJrV0khmADMkqlm3legOSzHHTuParnSgpeicBTC/XUb27+JmjjMcQWFYUjByCcAnLEFv6+vTHNP4bzi4u2gvmhtrxy80IiVnyww/LkJ8pbJ64yPyFX2lBRT4Y/8A8MaN8R2Oedyv+dz/ALPf+X1vn8qtet6Ml1bS2sudkqFGx3GfUfMHqPmK76UGfab4Yz77QXd8biCyZXhiEKxncvRC7hiW2gAD/wDc2OLhbGqPqXM+tai35e3thw+7fu/LGPzqepQQGgcLfDXV9c8zf8XIj7du3l7VK4zuO7Oe+BU/SlApSlApSlApSlApSlApSlBQvFXQ5bkW3KAO0yZywXvy8d/uNePhXoMtu9wZQBuWPGGB7F/arTxH2j/m/tXzw53f7l/vUxH1es2td91H5pUEPW63Zt13VfPypTlKUqnT5SlKBSlKBSlKBSlKBSlKBSlKBSlKBSlKBSlKBSlKBSlKBSlKBSlKBSlKCF4j7R/zf2r54c7v9y/3r64j7R/zf2r54c7v9y/3qN0ueTkacOEnFOUpSrJmFKUoFKUoFKUoFKUoFKUoFKUoFKUoFKUoFKUoFKUoFKUoFKUoFKUoFKUoIXiPtH/N/avnhzu/3L/evriPtH/N/avnhzu/3L/eo3S55ORpw4ScU5SlKsmYUpSgUpSgUpSgUpSgUpSgUpSgUpSgUpSgUpSgUpSgUpSgUpSgUpSgUpSg5r2wWXG7PTPb8vlX8stOWLJXPXHcj/6r+UrmuuptbxVhWx8PS00qtSnc66UpXS8ylKUClKUClKUClKUClKUClKUClKUClKUClKUClKUH/9k="/>
          <p:cNvSpPr>
            <a:spLocks noChangeAspect="1" noChangeArrowheads="1"/>
          </p:cNvSpPr>
          <p:nvPr/>
        </p:nvSpPr>
        <p:spPr bwMode="auto">
          <a:xfrm>
            <a:off x="633413" y="-441325"/>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a:p>
        </p:txBody>
      </p:sp>
      <p:sp>
        <p:nvSpPr>
          <p:cNvPr id="32777" name="AutoShape 10" descr="data:image/jpeg;base64,/9j/4AAQSkZJRgABAQAAAQABAAD/2wCEAAkGBhAGDxUQEBAQEBAWERMREBAREBAYEhgWGBEVFRUXHhIYGyYqHxkvGhIZHzsgIyo1LCwvFx41NTArNSkrLCkBCQoKDQwMFA4PGDUeFBw1NTU1KSk2MTA1NTUpNTUpKS02KSkvKSkpNSk2NSktKSk1KSwuKSksNSkpKSkpKS0pKf/AABEIALUBFgMBIgACEQEDEQH/xAAcAAEAAgMBAQEAAAAAAAAAAAAABQYBBAcDAgj/xABGEAABAwICBAoHAwoGAwAAAAABAAIDBBEFEgYTITEUFjRBUXSks9LjBxciVGFklCMygRUzNUJScXORwcNicpKhscIkQ4L/xAAZAQEBAQADAAAAAAAAAAAAAAAABAYBAwX/xAAiEQEAAQMDBAMAAAAAAAAAAAAAAQIDBAUR0TIzccESUbH/2gAMAwEAAhEDEQA/AOl6N6N0ctFTudSUpJpoSSaeEkkxNJN8qkuLFD7nS/Tw+FNF+QU3VYO5apNBGcWKH3Ol+nh8KcWKH3Ol+nh8Kk0QRnFih9zpfp4fCnFih9zpfp4fCpNEEZxYofc6X6eHwpxYofc6X6eHwqTRBGcWKH3Ol+nh8KcWKH3Ol+nh8Kk0QRnFih9zpfp4fCnFih9zpfp4fCpNEEZxYofc6X6eHwpxYofc6X6eHwqTRBGcWKH3Ol+nh8KcWKH3Ol+nh8Kk0QRnFih9zpfp4fCnFih9zpfp4fCpNEEZxYofc6X6eHwpxYofc6X6eHwqTRBGcWKH3Ol+nh8KcWKH3Ol+nh8Kk0QRnFih9zpfp4fCnFih9zpfp4fCpNEEZxYofc6X6eHwpxYofc6X6eHwqTRBGcWKH3Ol+nh8KcWKH3Ol+nh8Kk0QRnFih9zpfp4fCnFih9zpfp4fCpNEEZxYofc6X6eHwpxYofc6X6eHwqTRBGcWKH3Ol+nh8KcWKH3Ol+nh8Kk0Qc49K2BUtHRMdHTU7DwlgJbBEDbVS7LhvwCLe9L/ACCPrTO6mRBZtF+QU3VYO5apNRmi/IKbqsHctUmgIiICIiAiIgIiICIiAiIgIiICIiAiIgIiICIiAiIgIiICIiAiIgIiIKN6X+QR9aZ3UyJ6X+QR9aZ3UyILNovyCm6rB3LVJqM0X5BTdVg7lqk0BERBp4tjEOBRGaofq4wQ3NZxN3GwAa0Ek36FCUmnMeLxPkp45Q1j2Mc+eMxsIcDZzcxGbcBa4+8CqXp9pGzG8Sio2uAhiMsRlcSIuFPhc1gLuYNJAvzZnHmVjx/TyhioZWTMLJxHlOHyh7JM2wBoItdoNjnYbWFwUGMJ9IjqzEOBubC8FkjxJTmVxs1mdrcpb94t6DsIIUrgen9Hj0ghYZopnXyxTwSMcbC52kW3Dddcn9FeMU2F4g+arkbHeF+SR59nOXtLtp5y0H/dWH0h4+2tMdVTteHNfC2ie5jmvmkbLrHPYw+1q2t9jNb2jMQEHW0Ubo5jseklLHUxfde32m32tcNjmH4g7FJIKbX+lWgw2ofTPFRrGS6p1ogW5rgbDm3bVcl+b9LP0zUdd/uNX6QQQ+P6Tx6PuiY6KomfMXiJkEYe4ljQ52wkcx/2K2MHxj8rtc7g9TT5XZctTFkcdl7gXNwq3pwZm1+G8HETptZVZBMXCPk4vctBO66+NJcZr8Opom1BjgkmrY4C+i1kjxCWF7i0ObfWHIRsB3oLutGtxiOhnggcHZ53SNjIAygsjL3XN9mwKmUuP1GFRYg5hq5YIqUT0ktbDI14kyPzszPY0uALWnb0r5iw6WircKfJVT1Bk173iYsNpDRkktsBZu0jLu2BB0NFyys0hqa0Vc8U2IcKiqpY6Sngp5X0uSJ4aGOyxkOLrOuSbi43KxV/CMYxQU7aqelh4Ayd7Icofn15Fszgcvx59lulBcVoSYzHFVspCHa18L52mwyZWOa03N993jmVG0uxiaCSsfFV1rpIGNMTKWL/AMaAtjDyJnOFnknaegHcpnXGoxmked7sMncbdJlhJ/5QSulGlsGiLGSVAlLXvLBq2hxBDS4k3I2WBW7imLxYRTPqZCdUxmclouSNlgBzk3A/FVvT6kbXz4fE8XY+rkjcPg6kmaf+VEUNW/GaWgw6TbK2qdFVg/sULruv/mcIv9SC3YdpTHisENRFFUOZNLqhaK7mEOc0ueAfZYCw7fiFNLmmjlfLR4bhure5msxR0clv1mOmqCWn4XA/kvWtkqqyPFJhXVMXBZpTTMjcwNGSnZJZ12+025tl3b+lBfHV+WcQauY3jMmtDPsRZwblMn7e29uhbSqVNi89TiFMwP8AZkwp87o/1DLnis4j/wCiPxUNo5V1E9RHBVVtZT1pEoqaadrdVMC11nU7gMoymxBFzYbQUHQoallRfI9r8rix2VwNnDe023EX3L0XLKVkuC4XiNRFU1GsZVVTGZntIuKlo1lsv5w85+J2KwV7KnRl9JO6rnnjfVCKrEhZktOwMYQ1rRlY2QCw/wAXOguaKvaMVsuKz1kznuMAqTT0zP1QIW5JHD98mb/SrCgIiICIiCjel/kEfWmd1Miel/kEfWmd1MiCzaL8gpuqwdy1SajNF+QU3VYO5apNAWhjkc8tO9tPLHBIRbXSAlrB+s7LcXIHSbLfWtiNEzEInRyRtlY4bY3H2Xc9j8EHA6uhjrmiKEmSIvfDRue4t1slw6rrpD+wA2wvssBvyuvq1+IV1XTNptc+ppTrJYA9oMmqgJGt23c2P2TsJ/VI5lP6QUhinlZLJGHBgFWaYHUUdG03bTRuIH2rzYWsN+72nLFW52F0T3GI8Pr2Rwwwsa4inoyWsijvzFwytA3m4O8G5ypuD1E+HScJg2Ois4yFrXNYHnVhzgQRa7rXspuaCatmdLW1D3TCQ075i83p5TZ9NKCDYwuIO0CwFyNuUnz0LrRhE5NRE59HO2SjqbNJsLNc42HO3Y791zzKTrcNdhcroHtdPqosjg371ThztrHt6ZIzYjoyjmYUFz9GTJHySyMkbGS8txGge0gx1AuDLGQdjXWva1t4B2BdGVP0AwsNibM801SQwR09fFcSyQ7mskbb7zbAbSd3SFcEcPzfpZ+majrv9xq/SC/N+ln6ZqOu/wBxq/SCCLxLAhiNTTVBeWmndK5rQBZ2sjyG55rb00hwIY/E1msdDJHKyeGVgaSyRh9k5TsI2kEHpWzieLwYMzWVE0cLL5Q6RwaCegX3lQulGmUWF4e6qp5oJHOGWnJeCx7i4A2sdtgSSB+yUHrR6J+zUcKqJKp9SzVSkgMY1gYWhrIhcN+8TfeStbD9C5KaamlmrZJ+Ch7YWmKNoyOi1dnFu91re18N29TOC1PCaZj+ER1RId9vG1oY6zjuaCRstbfzKr6K1OK6RU0VUaymYx7iTHwMk2bKWkZ9Zzhu+3Og3KvQV0xmZHWzQ0s82vmgYxmbMSC8Nn3taS3aP3qaZgjWVpqw834M2m1dhawkL82bp22WrpHpRBg0cjOEQsqhBJJFE97cxcGOLfYv0jdzrYwbF21UFMZZGCeanZKGXALjq2ueWt6AXfhdBDYnoG6vNU1lZLDT1RzzwtjjPt5Ay4kO0NOUEt57bxdSsWjojqoanWOLoaV1KG5RZwcWHNfmP2e74qQZiMMjXuEsZbG5zJXZ22Y5ou4OPMQDzrwwvHabGw4008U+UgO1b2utfdcBB54tgYxaWmlLy0085mAABDiY3Msej71/wWrh2iUWHV89c1zi6ZoGrIGVhOXWOHxcY23/AHLbptJKOsmNPHUwPmFwY2yNLrt+8Lc5HQNyjKfTemxWSop4aiFkkbSI5XPY5rjqi9zw0Ha1ttv7juQYo9CWUdPTU4meRTVfCmuytu45pHZSOYfa7/gtjim3VVsWtdasfI9xyj2M8LYrDp+7fatk45DhdNFLVVUADmM+2uGRyOLQbtFzsO+wvsWwMapjC2fXw6lxa1susbqyXOygZr2vfZ+9BoR6KsbNFKZHHV0TqLLYC7SWXdmG4+xzdK0cN0IfSyU5mrJaiKlLnU0b44w4EtLQXyja+zXHo+Km8Nx6lxguFPURTFhs8Rva4jovbm2b1voKnNoKZYquDhbxT1L5JNXqoyY3vka9xD95HskWPStzTuIOwuobkfI7VfZtYCX6wEaogDnz5T+CsCIIzRrCvyJRwwHa5kYznpefakP4ucT+Kk0RAREQEREFG9L/ACCPrTO6mRPS/wAgj60zupkQWbRfkFN1WDuWqTUZovyCm6rB3LVJoCIiCv6U6ORYqwSSAvbEdaIC60DnA3L3saAXENvYE2+G0qPjqnYgeESCIxw5JJRJcMYGuLw5ovzBhcHc5d0WtcCLrQr8CpsSYY5YWOY4sLmgFubJ9wHLa4HQdiDlfovf+VYKiNgi1rag1AMl7tbJEWlzbf5S0/B1txVuiw9ulc0ZkzNdAM8NQxxbUtvawzbQ4XuDcWNr85CnKHQ6hw2QSxU7GSB0rg4F3/t++LX2t2fdOwcwClYadlOLMa1osBZrQNgvYbObaf5oPqOMRCwAHTYAXPTsX0iIPzfpb+majrv9xq/SC4jpFSsdicxLGk8KvfKL/fC7cuqi5FczH0vy8KrGpt1TO/zjf85VHHnNZjNCZcoZqKsRl1sut+z6f1st1WcQyvw7FzHlMP5QGqLbZb56cSFtv8V9y6XiGGQYszJPDHMy98sjGuF+mxG9YbhMDIdQIIhBu1IjZq99/uWtv2rtQNhzQ1pAFhY7lzL0f4ZQuo4JpKySOYPc4xcPexlxO7KNRnAsbDZbbf4rp6ieKuHsN+BUYNxY8Hhve+zbl3oKdVPgZ+XBOYw87QJMuYs4G3VWvzZt1udbFJKIarBi4hoOHTNBJABOogNr9OxXGswSlrXiWangkkDS0SSRMLgOjMRu2n+axU4RS4kxsUkEEsbLZI3Rxua2wsLNI2bNmxBzuvmbUYVib2EPiOLOc9zTdpi11PnNxvbYH8FcoKih4c8wgOqhRNLzFfJqM5LG3acua+7nt8FMw4dDTtcxkUbWPJL2NY0NcSADdoG3YANvQvPDsHp8IBFPBFAHG7hFG1oJ+Ngg5lQVGubhLw+kjifWtfBRwMdrI2lsmbNM55JN3WOwbSpxr2Mnxpt2B2Rpa27c1uAbSArZBo7R0zi9lLTteXiQubDGHZxezrgb9p2/Er1lwamqJdc+nhdLlLDK6JhflLS0tzkXtYkW6Cgo+Euayqwky2DPyU8Ql9sutyw3tf8AWyXUZVtZPQ1oaGmndjsYjAtkLTPAH2tsy5s274rpVXgtNXRthlp4ZIm2yRvjYWNsLCzSNmzZsX23CoGxCEQxCFpBbFq2ZAQ7M0hlrAg7f3oK/HE2LHvZaG3wvbYAXtV2H+ytS8uCs1mtyN1mXJrMoz5b5subfa+2y9AboMoiICIiAiIgIiIKN6X+QR9aZ3UyJ6X+QR9aZ3UyILNovyCm6rB3LVJqM0X5BTdVg7lqk0BERAREQEREBERBxbSH9JTda/7hdpXFtIf0lN1r/uF2lS4/VW0Ws9rG8eoReOYtLhpjZBTPqZZXloAcWxsAaXFz5cpyt5t20lRTtONTQz1b6dzZKaYwTwCRp9sPY05ZANotICNi+dOKCSrkpXGCaqpGvk4VTQuGZxMdonFhc3M0OvsvzqCi0cqRhVfA2kML5K3WwU4MZ+zL6cgAg22Bh/EFVM6tGH6Tyy1fBailNO50Lp4Xa5j8zWua1wcABleMwNto+Kq+P6TS6QQU8gpXR0r8RphBOZWFzstTa7ogLtBym20/G11Zq/DJZ8WgmDDqW0dTG+TZYOe+MtG/fZp/kqrDhtc2ipcP4FNmpq2B0k+aLVOiZUFwe05rnYQSLbLH9yC2ekD9FVfVpP8AhUWiZh881A3DGiOuE0T53tbLGDE1n24dnsH33WFyV0DTSikxHDqmKJpfI+CRrGC1ySNg2qJx7B554cOcyIvkp6qlfKBlzNYI8shuTu6bIPfEtMpKd9TqKQ1EVIBwmTXNYb6vWOaxhacxDSCbkdC9q7S+0kENLCKiWeA1MYfM2JmrGX9Yg3cc33QOm9lWcW0dfS1NaTh89YZ3iWlfHO5kN3RtY5kobK2wDhe9jcFSOkOElzKeCbDuE0zKcNDqRx4RBO0ADI5zwdXYWve+wXQSk+l7o4KdwpJRVVMhijpJSGOa5ocXlzyDZgDCbgbQRs2r7otLDNHVGWmkZPSm0tPGda514w9mQgDNmB2bAq3WaPVlRR0ElVFLUyU8shqIWygVBieHNb9o1zc0jRkvY7bFbFNgtSaGvNLSuopZQBTB0zzUvDW2u9znuyuN3AWOzZdBOYTpPLU1LaWppeDSPgNRFaYSAta5oc13styvGcbNo+K8sF0xfi4fKaR0VLHrxJUOlYfaieQQ2MC5Fm3vzG422uoXRvBDBiUM8OHS0dOKSWOR0pZrDIXRm7rPJO4gE79u7YpbR/ApfyVLSytMUkjq1tnEbBLNKWHZfZZ4KD7wfTCbEZIBJRSQw1LHPppdY15sGZxrGBvsXbtG09CgML0lm0dirZRSGanjxGqdPLrmNLQZG3ysIOawNzu+F9tpjRitr2ilpXUboGQw6usllLC1xZGGMERa/bdwvcjYPitKpwGpfheJQiFxlmqat8LLtu9r3tLCNvPbnQXprs4BG4i4WV8QNysaDvDQD/JfaAiIgIiICIiCjel/kEfWmd1Miel/kEfWmd1MiCzaL8gpuqwdy1SajNF+QU3VYO5apNAREQEREBERAREQcW0h/SU3Wv8AuF2lcyxjRN9TWySiVgBnz2Idf7wNl01QYl6i5Vcimd9p5e7q16i5bx4pnfaOBERXvCEREBERAREQEREBERAREQEREBERAREQEREFG9L/ACCPrTO6mRPS/wAgj60zupkQWbRfkFN1WDuWqTUZovyCm6rB3LVJoCIiAiIgIiICIiCsVn5938T+qs6rFZ+fd/E/qrOs9o/dyfPuVmT00CIi0KMREQEREBERAREQEREBERAREQEREBERAREQUb0v8gj60zupkT0v8gj60zupkQWbRfkFN1WDuWqTUZovyCm6rB3LVJoCIiAiIgIiICIiCsVn5938T+qs6rFZ+fd/E/qrOs9o/dyfPuVmT00CIi0KMREQEREBERAREQEREBERAREQEREBERAREQUb0v8AII+tM7qZE9L/ACCPrTO6mRBZtF+QU3VYO5apNRmi/IKbqsHctUmgIiICIiAiIgIiIMZR0BZREBERAREQEREBERAREQEREBERAREQEREBERAREQUb0v8AII+tM7qZE9L/ACCPrTO6mRBZtF+QU3VYO5apNRmi/IKbqsHctUmgIiICIiAiIgIiICIiAiIgIiICIiAiIgIiICIiAiIgIiICIiAiIgIiIKN6X+QR9aZ3UyJ6X+QR9aZ3UyIIDBfS7wOlhj4HfJDEy/CLXyxtF7av4Ld9c3yXafKWEQZ9c3yXafKT1zfJdp8pYRBn1zfJdp8pPXN8l2nylhEGfXN8l2nyk9c3yXafKWEQZ9c3yXafKT1zfJdp8pYRBn1zfJdp8pPXN8l2nylhEGfXN8l2nyk9c3yXafKWEQZ9c3yXafKT1zfJdp8pYRBn1zfJdp8pPXN8l2nylhEGfXN8l2nyk9c3yXafKWEQZ9c3yXafKT1zfJdp8pYRBn1zfJdp8pPXN8l2nylhEGfXN8l2nyk9c3yXafKWEQZ9c3yXafKT1zfJdp8pYRBn1zfJdp8pPXN8l2nylhEGfXN8l2nyk9c3yXafKWEQZ9c3yXafKT1zfJdp8pYRBWtPvSZ+XKVsfBclpmvvr77mSC1tWP2kREH/2Q=="/>
          <p:cNvSpPr>
            <a:spLocks noChangeAspect="1" noChangeArrowheads="1"/>
          </p:cNvSpPr>
          <p:nvPr/>
        </p:nvSpPr>
        <p:spPr bwMode="auto">
          <a:xfrm>
            <a:off x="176213" y="-822325"/>
            <a:ext cx="26479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a:p>
        </p:txBody>
      </p:sp>
      <p:sp>
        <p:nvSpPr>
          <p:cNvPr id="32778" name="AutoShape 12" descr="data:image/jpeg;base64,/9j/4AAQSkZJRgABAQAAAQABAAD/2wCEAAkGBhAGDxUQEBAQEBAWERMREBAREBAYEhgWGBEVFRUXHhIYGyYqHxkvGhIZHzsgIyo1LCwvFx41NTArNSkrLCkBCQoKDQwMFA4PGDUeFBw1NTU1KSk2MTA1NTUpNTUpKS02KSkvKSkpNSk2NSktKSk1KSwuKSksNSkpKSkpKS0pKf/AABEIALUBFgMBIgACEQEDEQH/xAAcAAEAAgMBAQEAAAAAAAAAAAAABQYBBAcDAgj/xABGEAABAwICBAoHAwoGAwAAAAABAAIDBBEFEgYTITEUFjRBUXSks9LjBxciVGFklCMygRUzNUJScXORwcNicpKhscIkQ4L/xAAZAQEBAQADAAAAAAAAAAAAAAAABAYBAwX/xAAiEQEAAQMDBAMAAAAAAAAAAAAAAQIDBAUR0TIzccESUbH/2gAMAwEAAhEDEQA/AOl6N6N0ctFTudSUpJpoSSaeEkkxNJN8qkuLFD7nS/Tw+FNF+QU3VYO5apNBGcWKH3Ol+nh8KcWKH3Ol+nh8Kk0QRnFih9zpfp4fCnFih9zpfp4fCpNEEZxYofc6X6eHwpxYofc6X6eHwqTRBGcWKH3Ol+nh8KcWKH3Ol+nh8Kk0QRnFih9zpfp4fCnFih9zpfp4fCpNEEZxYofc6X6eHwpxYofc6X6eHwqTRBGcWKH3Ol+nh8KcWKH3Ol+nh8Kk0QRnFih9zpfp4fCnFih9zpfp4fCpNEEZxYofc6X6eHwpxYofc6X6eHwqTRBGcWKH3Ol+nh8KcWKH3Ol+nh8Kk0QRnFih9zpfp4fCnFih9zpfp4fCpNEEZxYofc6X6eHwpxYofc6X6eHwqTRBGcWKH3Ol+nh8KcWKH3Ol+nh8Kk0QRnFih9zpfp4fCnFih9zpfp4fCpNEEZxYofc6X6eHwpxYofc6X6eHwqTRBGcWKH3Ol+nh8KcWKH3Ol+nh8Kk0Qc49K2BUtHRMdHTU7DwlgJbBEDbVS7LhvwCLe9L/ACCPrTO6mRBZtF+QU3VYO5apNRmi/IKbqsHctUmgIiICIiAiIgIiICIiAiIgIiICIiAiIgIiICIiAiIgIiICIiAiIgIiIKN6X+QR9aZ3UyJ6X+QR9aZ3UyILNovyCm6rB3LVJqM0X5BTdVg7lqk0BERBp4tjEOBRGaofq4wQ3NZxN3GwAa0Ek36FCUmnMeLxPkp45Q1j2Mc+eMxsIcDZzcxGbcBa4+8CqXp9pGzG8Sio2uAhiMsRlcSIuFPhc1gLuYNJAvzZnHmVjx/TyhioZWTMLJxHlOHyh7JM2wBoItdoNjnYbWFwUGMJ9IjqzEOBubC8FkjxJTmVxs1mdrcpb94t6DsIIUrgen9Hj0ghYZopnXyxTwSMcbC52kW3Dddcn9FeMU2F4g+arkbHeF+SR59nOXtLtp5y0H/dWH0h4+2tMdVTteHNfC2ie5jmvmkbLrHPYw+1q2t9jNb2jMQEHW0Ubo5jseklLHUxfde32m32tcNjmH4g7FJIKbX+lWgw2ofTPFRrGS6p1ogW5rgbDm3bVcl+b9LP0zUdd/uNX6QQQ+P6Tx6PuiY6KomfMXiJkEYe4ljQ52wkcx/2K2MHxj8rtc7g9TT5XZctTFkcdl7gXNwq3pwZm1+G8HETptZVZBMXCPk4vctBO66+NJcZr8Opom1BjgkmrY4C+i1kjxCWF7i0ObfWHIRsB3oLutGtxiOhnggcHZ53SNjIAygsjL3XN9mwKmUuP1GFRYg5hq5YIqUT0ktbDI14kyPzszPY0uALWnb0r5iw6WircKfJVT1Bk173iYsNpDRkktsBZu0jLu2BB0NFyys0hqa0Vc8U2IcKiqpY6Sngp5X0uSJ4aGOyxkOLrOuSbi43KxV/CMYxQU7aqelh4Ayd7Icofn15Fszgcvx59lulBcVoSYzHFVspCHa18L52mwyZWOa03N993jmVG0uxiaCSsfFV1rpIGNMTKWL/AMaAtjDyJnOFnknaegHcpnXGoxmked7sMncbdJlhJ/5QSulGlsGiLGSVAlLXvLBq2hxBDS4k3I2WBW7imLxYRTPqZCdUxmclouSNlgBzk3A/FVvT6kbXz4fE8XY+rkjcPg6kmaf+VEUNW/GaWgw6TbK2qdFVg/sULruv/mcIv9SC3YdpTHisENRFFUOZNLqhaK7mEOc0ueAfZYCw7fiFNLmmjlfLR4bhure5msxR0clv1mOmqCWn4XA/kvWtkqqyPFJhXVMXBZpTTMjcwNGSnZJZ12+025tl3b+lBfHV+WcQauY3jMmtDPsRZwblMn7e29uhbSqVNi89TiFMwP8AZkwp87o/1DLnis4j/wCiPxUNo5V1E9RHBVVtZT1pEoqaadrdVMC11nU7gMoymxBFzYbQUHQoallRfI9r8rix2VwNnDe023EX3L0XLKVkuC4XiNRFU1GsZVVTGZntIuKlo1lsv5w85+J2KwV7KnRl9JO6rnnjfVCKrEhZktOwMYQ1rRlY2QCw/wAXOguaKvaMVsuKz1kznuMAqTT0zP1QIW5JHD98mb/SrCgIiICIiCjel/kEfWmd1Miel/kEfWmd1MiCzaL8gpuqwdy1SajNF+QU3VYO5apNAWhjkc8tO9tPLHBIRbXSAlrB+s7LcXIHSbLfWtiNEzEInRyRtlY4bY3H2Xc9j8EHA6uhjrmiKEmSIvfDRue4t1slw6rrpD+wA2wvssBvyuvq1+IV1XTNptc+ppTrJYA9oMmqgJGt23c2P2TsJ/VI5lP6QUhinlZLJGHBgFWaYHUUdG03bTRuIH2rzYWsN+72nLFW52F0T3GI8Pr2Rwwwsa4inoyWsijvzFwytA3m4O8G5ypuD1E+HScJg2Ois4yFrXNYHnVhzgQRa7rXspuaCatmdLW1D3TCQ075i83p5TZ9NKCDYwuIO0CwFyNuUnz0LrRhE5NRE59HO2SjqbNJsLNc42HO3Y791zzKTrcNdhcroHtdPqosjg371ThztrHt6ZIzYjoyjmYUFz9GTJHySyMkbGS8txGge0gx1AuDLGQdjXWva1t4B2BdGVP0AwsNibM801SQwR09fFcSyQ7mskbb7zbAbSd3SFcEcPzfpZ+majrv9xq/SC/N+ln6ZqOu/wBxq/SCCLxLAhiNTTVBeWmndK5rQBZ2sjyG55rb00hwIY/E1msdDJHKyeGVgaSyRh9k5TsI2kEHpWzieLwYMzWVE0cLL5Q6RwaCegX3lQulGmUWF4e6qp5oJHOGWnJeCx7i4A2sdtgSSB+yUHrR6J+zUcKqJKp9SzVSkgMY1gYWhrIhcN+8TfeStbD9C5KaamlmrZJ+Ch7YWmKNoyOi1dnFu91re18N29TOC1PCaZj+ER1RId9vG1oY6zjuaCRstbfzKr6K1OK6RU0VUaymYx7iTHwMk2bKWkZ9Zzhu+3Og3KvQV0xmZHWzQ0s82vmgYxmbMSC8Nn3taS3aP3qaZgjWVpqw834M2m1dhawkL82bp22WrpHpRBg0cjOEQsqhBJJFE97cxcGOLfYv0jdzrYwbF21UFMZZGCeanZKGXALjq2ueWt6AXfhdBDYnoG6vNU1lZLDT1RzzwtjjPt5Ay4kO0NOUEt57bxdSsWjojqoanWOLoaV1KG5RZwcWHNfmP2e74qQZiMMjXuEsZbG5zJXZ22Y5ou4OPMQDzrwwvHabGw4008U+UgO1b2utfdcBB54tgYxaWmlLy0085mAABDiY3Msej71/wWrh2iUWHV89c1zi6ZoGrIGVhOXWOHxcY23/AHLbptJKOsmNPHUwPmFwY2yNLrt+8Lc5HQNyjKfTemxWSop4aiFkkbSI5XPY5rjqi9zw0Ha1ttv7juQYo9CWUdPTU4meRTVfCmuytu45pHZSOYfa7/gtjim3VVsWtdasfI9xyj2M8LYrDp+7fatk45DhdNFLVVUADmM+2uGRyOLQbtFzsO+wvsWwMapjC2fXw6lxa1susbqyXOygZr2vfZ+9BoR6KsbNFKZHHV0TqLLYC7SWXdmG4+xzdK0cN0IfSyU5mrJaiKlLnU0b44w4EtLQXyja+zXHo+Km8Nx6lxguFPURTFhs8Rva4jovbm2b1voKnNoKZYquDhbxT1L5JNXqoyY3vka9xD95HskWPStzTuIOwuobkfI7VfZtYCX6wEaogDnz5T+CsCIIzRrCvyJRwwHa5kYznpefakP4ucT+Kk0RAREQEREFG9L/ACCPrTO6mRPS/wAgj60zupkQWbRfkFN1WDuWqTUZovyCm6rB3LVJoCIiCv6U6ORYqwSSAvbEdaIC60DnA3L3saAXENvYE2+G0qPjqnYgeESCIxw5JJRJcMYGuLw5ovzBhcHc5d0WtcCLrQr8CpsSYY5YWOY4sLmgFubJ9wHLa4HQdiDlfovf+VYKiNgi1rag1AMl7tbJEWlzbf5S0/B1txVuiw9ulc0ZkzNdAM8NQxxbUtvawzbQ4XuDcWNr85CnKHQ6hw2QSxU7GSB0rg4F3/t++LX2t2fdOwcwClYadlOLMa1osBZrQNgvYbObaf5oPqOMRCwAHTYAXPTsX0iIPzfpb+majrv9xq/SC4jpFSsdicxLGk8KvfKL/fC7cuqi5FczH0vy8KrGpt1TO/zjf85VHHnNZjNCZcoZqKsRl1sut+z6f1st1WcQyvw7FzHlMP5QGqLbZb56cSFtv8V9y6XiGGQYszJPDHMy98sjGuF+mxG9YbhMDIdQIIhBu1IjZq99/uWtv2rtQNhzQ1pAFhY7lzL0f4ZQuo4JpKySOYPc4xcPexlxO7KNRnAsbDZbbf4rp6ieKuHsN+BUYNxY8Hhve+zbl3oKdVPgZ+XBOYw87QJMuYs4G3VWvzZt1udbFJKIarBi4hoOHTNBJABOogNr9OxXGswSlrXiWangkkDS0SSRMLgOjMRu2n+axU4RS4kxsUkEEsbLZI3Rxua2wsLNI2bNmxBzuvmbUYVib2EPiOLOc9zTdpi11PnNxvbYH8FcoKih4c8wgOqhRNLzFfJqM5LG3acua+7nt8FMw4dDTtcxkUbWPJL2NY0NcSADdoG3YANvQvPDsHp8IBFPBFAHG7hFG1oJ+Ngg5lQVGubhLw+kjifWtfBRwMdrI2lsmbNM55JN3WOwbSpxr2Mnxpt2B2Rpa27c1uAbSArZBo7R0zi9lLTteXiQubDGHZxezrgb9p2/Er1lwamqJdc+nhdLlLDK6JhflLS0tzkXtYkW6Cgo+Euayqwky2DPyU8Ql9sutyw3tf8AWyXUZVtZPQ1oaGmndjsYjAtkLTPAH2tsy5s274rpVXgtNXRthlp4ZIm2yRvjYWNsLCzSNmzZsX23CoGxCEQxCFpBbFq2ZAQ7M0hlrAg7f3oK/HE2LHvZaG3wvbYAXtV2H+ytS8uCs1mtyN1mXJrMoz5b5subfa+2y9AboMoiICIiAiIgIiIKN6X+QR9aZ3UyJ6X+QR9aZ3UyILNovyCm6rB3LVJqM0X5BTdVg7lqk0BERAREQEREBERBxbSH9JTda/7hdpXFtIf0lN1r/uF2lS4/VW0Ws9rG8eoReOYtLhpjZBTPqZZXloAcWxsAaXFz5cpyt5t20lRTtONTQz1b6dzZKaYwTwCRp9sPY05ZANotICNi+dOKCSrkpXGCaqpGvk4VTQuGZxMdonFhc3M0OvsvzqCi0cqRhVfA2kML5K3WwU4MZ+zL6cgAg22Bh/EFVM6tGH6Tyy1fBailNO50Lp4Xa5j8zWua1wcABleMwNto+Kq+P6TS6QQU8gpXR0r8RphBOZWFzstTa7ogLtBym20/G11Zq/DJZ8WgmDDqW0dTG+TZYOe+MtG/fZp/kqrDhtc2ipcP4FNmpq2B0k+aLVOiZUFwe05rnYQSLbLH9yC2ekD9FVfVpP8AhUWiZh881A3DGiOuE0T53tbLGDE1n24dnsH33WFyV0DTSikxHDqmKJpfI+CRrGC1ySNg2qJx7B554cOcyIvkp6qlfKBlzNYI8shuTu6bIPfEtMpKd9TqKQ1EVIBwmTXNYb6vWOaxhacxDSCbkdC9q7S+0kENLCKiWeA1MYfM2JmrGX9Yg3cc33QOm9lWcW0dfS1NaTh89YZ3iWlfHO5kN3RtY5kobK2wDhe9jcFSOkOElzKeCbDuE0zKcNDqRx4RBO0ADI5zwdXYWve+wXQSk+l7o4KdwpJRVVMhijpJSGOa5ocXlzyDZgDCbgbQRs2r7otLDNHVGWmkZPSm0tPGda514w9mQgDNmB2bAq3WaPVlRR0ElVFLUyU8shqIWygVBieHNb9o1zc0jRkvY7bFbFNgtSaGvNLSuopZQBTB0zzUvDW2u9znuyuN3AWOzZdBOYTpPLU1LaWppeDSPgNRFaYSAta5oc13styvGcbNo+K8sF0xfi4fKaR0VLHrxJUOlYfaieQQ2MC5Fm3vzG422uoXRvBDBiUM8OHS0dOKSWOR0pZrDIXRm7rPJO4gE79u7YpbR/ApfyVLSytMUkjq1tnEbBLNKWHZfZZ4KD7wfTCbEZIBJRSQw1LHPppdY15sGZxrGBvsXbtG09CgML0lm0dirZRSGanjxGqdPLrmNLQZG3ysIOawNzu+F9tpjRitr2ilpXUboGQw6usllLC1xZGGMERa/bdwvcjYPitKpwGpfheJQiFxlmqat8LLtu9r3tLCNvPbnQXprs4BG4i4WV8QNysaDvDQD/JfaAiIgIiICIiCjel/kEfWmd1Miel/kEfWmd1MiCzaL8gpuqwdy1SajNF+QU3VYO5apNAREQEREBERAREQcW0h/SU3Wv8AuF2lcyxjRN9TWySiVgBnz2Idf7wNl01QYl6i5Vcimd9p5e7q16i5bx4pnfaOBERXvCEREBERAREQEREBERAREQEREBERAREQEREFG9L/ACCPrTO6mRPS/wAgj60zupkQWbRfkFN1WDuWqTUZovyCm6rB3LVJoCIiAiIgIiICIiCsVn5938T+qs6rFZ+fd/E/qrOs9o/dyfPuVmT00CIi0KMREQEREBERAREQEREBERAREQEREBERAREQUb0v8gj60zupkT0v8gj60zupkQWbRfkFN1WDuWqTUZovyCm6rB3LVJoCIiAiIgIiICIiCsVn5938T+qs6rFZ+fd/E/qrOs9o/dyfPuVmT00CIi0KMREQEREBERAREQEREBERAREQEREBERAREQUb0v8AII+tM7qZE9L/ACCPrTO6mRBZtF+QU3VYO5apNRmi/IKbqsHctUmgIiICIiAiIgIiIMZR0BZREBERAREQEREBERAREQEREBERAREQEREBERAREQUb0v8AII+tM7qZE9L/ACCPrTO6mRBZtF+QU3VYO5apNRmi/IKbqsHctUmgIiICIiAiIgIiICIiAiIgIiICIiAiIgIiICIiAiIgIiICIiAiIgIiIKN6X+QR9aZ3UyJ6X+QR9aZ3UyIIDBfS7wOlhj4HfJDEy/CLXyxtF7av4Ld9c3yXafKWEQZ9c3yXafKT1zfJdp8pYRBn1zfJdp8pPXN8l2nylhEGfXN8l2nyk9c3yXafKWEQZ9c3yXafKT1zfJdp8pYRBn1zfJdp8pPXN8l2nylhEGfXN8l2nyk9c3yXafKWEQZ9c3yXafKT1zfJdp8pYRBn1zfJdp8pPXN8l2nylhEGfXN8l2nyk9c3yXafKWEQZ9c3yXafKT1zfJdp8pYRBn1zfJdp8pPXN8l2nylhEGfXN8l2nyk9c3yXafKWEQZ9c3yXafKT1zfJdp8pYRBn1zfJdp8pPXN8l2nylhEGfXN8l2nyk9c3yXafKWEQZ9c3yXafKT1zfJdp8pYRBWtPvSZ+XKVsfBclpmvvr77mSC1tWP2kREH/2Q=="/>
          <p:cNvSpPr>
            <a:spLocks noChangeAspect="1" noChangeArrowheads="1"/>
          </p:cNvSpPr>
          <p:nvPr/>
        </p:nvSpPr>
        <p:spPr bwMode="auto">
          <a:xfrm>
            <a:off x="328613" y="-669925"/>
            <a:ext cx="26479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a:p>
        </p:txBody>
      </p:sp>
      <p:sp>
        <p:nvSpPr>
          <p:cNvPr id="32779" name="AutoShape 16" descr="data:image/jpeg;base64,/9j/4AAQSkZJRgABAQAAAQABAAD/2wCEAAkGBggGERIUBxEWFRMTGRsaGRgVGRgbGRwgFSAhFx4eIBggGycgHxwvHB8cIC8jJSc1LCwtGB4xNTAyOCgsLSkBCQoKDgsNGQsOGTUkHiQ1NTU2MjI1KjI0LjU1NTA2NTQvNDU1NTEqMzQtMzItNTY0MiwpLjQsNDQuKzQwNCw2NP/AABEIAKEBOQMBIgACEQEDEQH/xAAcAAEAAgMBAQEAAAAAAAAAAAAABgcDBAUIAgH/xABFEAABAwMDAgMEBwYCCAcBAAABAAIDBAURBhIhEzEHIkEUUWFxIzIzNYGysxVCcoORsVLBFyRUYnSC0fEWNHN1hKGiNv/EABoBAQADAQEBAAAAAAAAAAAAAAADBAUGAgH/xAAqEQEAAgEBBgUEAwAAAAAAAAAAAQMCBAURMjRxcgYhMbHBEjORoUFRYf/aAAwDAQACEQMRAD8AvFERAX45zWDLjgD1KrrU2uL3V1xotImIFhaySSVhdiWTLgxvnAOI2ve7g4DHeuAepb7TqC20cp1XVCqkY8SNMUbRtazuA0RHce/Gz5ehASv2+k3beqzd7twzz24yswIPZeY/E7WFuuhdHbaaIOkwZJsQOe4MwYyHQvLQ/l7T6lpaMDsrku1p13WRUT7JWQwPZCzrROjBY6TaC7B2khufLjjHfKCcooHoDXddeJ5aXUPTFQ1vUjMbS1r4wem7OXuxI2QOa5vGC04zglTxARFE/FS91+nbVUz2qTpys6e12GnG6RjTw4EdiR29UEsRed/DjxS1bfbnSQXKrL4pHEOb04RnDXHuGA9wOxXohARYa17o45Cw4Ia4j8Aqr0VQa21fb4auO9vjfLvww08LmjpvdH9bjvtz29fVBbSKJeHGqavUdCZLztE0EkkUrgNrCYj9YZ4xgjJHGQe3YSl9TDG3e97Qzg7iRjntz2QZEWN88UZaHuALuwJGTj3e9fFNXUtZn2WRj8d9rgcfPBQZ0WGatpqdzWzyMa531Q5wBPyBPKjXhzd628QVLrjIXuZVzxtJAGGsdho4A7BBK0WvHcaOZxZFKwvH7oc0u4+GcrJPUw0o3VD2tb73EAf1KDIixxVMM7d0L2ub/iBBHHxHCxG50Q2gzR5f9XzN83pxzzzxwg2UWAV1K5/TEjOoP3Nw3e/6ucrRnpat1bG9tXtiEZBptrfO7J8+/O4Y7YxjhB1UWvJcKSEOMsrAGnDsuaME+h54KxXDdW08nsM4jL2O2TDDgwkcPxnBwee+OEG6i0rYH0dPH7bOJXNYN0xAaHkDl+AcAHv3ws0FfS1QLqeRjmt7lrgQPmQeEGdFwLLrCivVRVQxYHsz2syXt85cN3lA9BwP6rr1Fwo6QgVMrGE9g5zQT+BKDYRfEs8UA3SuDW+8kAc/FaF3k9thnjoKpsMobjqDa4xE9nFhI/8AtB0kWpSPFLFC2rmD37Wt3nDeo7A5AzjJPOB71sOmiY4Nc4Bzs4BIycd8D1QfaLBLX0sG7qyMbtxuy4DGe2eeMr5kudFCGulmjDX/AFSXtAPyOeUGyiA57IgLga41bTaKo5aipwSPLGwnG97vqt/zPuAJ9F3icKmvEH9oTTGv1bGIqGiOKWle9hfUSnlpcGEgAkZIJyGsIxySQ4Phlca+okn3x5uFPVGsMT/I+ZssboZmDOMPAfvGeOfcSRZNz8YtO0dNPJHIW1ETTimma6OXfjIYWke8jJGR3VJ1dlu7qmB8M7/2rKH1c7twY2nYW9Ru92PI7ZlxyQAHMbj3/movFO/alofZ77DG4Sbdk+wteem7J5+qeRg7QMII3Hf5KmuZV3X6Q9ZssgGPNhwcQB2AwMAL03P4p2GXa2xOdWVDx5Iadpc45wMudjbG0EjJceBn3LyarFovFLVElLTUdlbHTR+SnEzWkOLsBvMpO1pwQSQMjvlB0NT6krdMXKkNA0TVFA2SWqMYds31UjppmZxxG3qbQ49ieeQvQVnu1JfYIp7e7dHK0Oafn6H3EHgj0IK8yWWhqNNiWpa176mjldHX00hBa+CbyE/Fuctd9bBcx3ZWx4Y0F0007bbR7VaKo9WCVrm74N3O17HEO+B255bnAJIQWeoL43fclZ/J/WYp0oL43fclZ/J/WYgofwh++aH+N35HL1kvJvhD980P8bvyOXrJBr3D7KT+B39iqe8NtL6tulpp3Wm8ezwvEobD7Ox23Ejwfpdwfy7JyORu47K5KqMzMe1vdzSB+Iwqy0xpvxL0tSR0lvdbenHuw55qHPG9xeT2DScuOOPQIMdquFPLYLrTxQNgfRMqYZWsc57S9rSXPDneYgnPfnhNajGkWY/2aj/NEpBYfDl9st1bTVlQZJ6/qumm24G+Zu3Ib7h3+JJ7dhwrlorW14tAt1Q6jZ02xsD2vld1BE5u0HLBswGgl3OS3GBnIDa8QrZT3evsMdWMse+cOAOMt6bSWn/dOMEeoJCzOsNt05fqH9jQshE9NO2RsbQ1pEZa4eUcZz6/Ae5du/aZrbnWWqeAsDKN0pkyTuPUYGDaNuDyPUhZrlp+qrLnRVUZb0qeOZjgSdxMu3GBjBHHPKCKaRsVr1jV3ie/QMnc2rfTs6oDwxkA2jbn6uc54XJs881g07dTRvdujnqWB5J38vEe7d33YOc+/lSuPTup7BXVklgNM+nrXNkLZi9ropMbXOAa07we+MjPA4xk/Fh8PaqC11lDeJWudUvmd1GjP2mC15bgebcNxaOPTKCD3mmtsNvpxpW01ja6n6L45hRSNc5zCNxfI1oLgRuPPB4+CmPiRaqx1TR1b6P26kga8S0wAcQX9pBGeHkDjH/cfkmn9d3OGnpa2eCGKMsEtRTyTCeRkfoAGt2l2Bnzf9D2NR2fUYrIavTkzXBsZjkpp3vbE4ZLg8bQcSZOMkdgPxDmaDi0zPFXT6Ue8Mn+0pnANbA9rSCBEANhPryQdoweFC6XSdnqNKGeeFrpxC94lcAZG7ZCQA/uG+m0ccn3qwdK6SuVDLcKq8OiFRXbQWQ7umwRtLG+YgFziDknHf5rWpdEXKGwG3PdH1+k9mQ53Ty5xcPNtzjB9yCO6s03bLNSWeot8TWVHtVLumAAlf1AS8vf3cSeTn1Unuf/APQUP/CT/mas2qdJ196pKCGlLA+mnp5H7iQCIAQ7bhpyfdnC3azT9VUXSmq2FvSigkjcCTuzIQRgYxjj3oItpvTNtvV1vZusTJmNlh2skaHMBMeXO2njceBnGRg+9aOmIm0tn1BDF9lBPXxxtJyGsawYaPhkk/iVNtOaeq7TWXKaoLSyrkjcwNJJAYzYdwwMHPuJXKtmirjRUd5hkdHvr56qSLBdtAqGhrd525Bz3wD+KDiXWxXO+WG0/sqMTdFtLLLTl20TMjYCWZ7HnHB92e4AOzoj/wAIXyskfaoX0dS2ExT0Lo2xNLSfrOi24ceQMg9iMgZXSrdIX5tvtsdoqRFU0IhLhvkEMvSaA5ji3BLCR6jtkY54y2nTl8rbk2u1CKeMxQmKOOAveTvOS573NbwOwAHr/UOToHTVmiuN1MdLCDT1DBERG3MeYwfJx5efco7pypslxfcpNR26esmlq5m9RlI6cNYzDGsbIAdpA93I4+CnFr0/qGyXKrlpfZ30lZIx7tzniVm1u0gNDS0/iVpU2mdWaVfWt0yaaSCqlfMwzuka+J8v1hhrCHMBAx2PvQRW4RXODSQjuLZGSxvYxoma5jgG1A2Za4ZA24x8AFLtW6WtWm7Pcf2ZEGufA7e/kvkIBO57zy52STk+8r9u2hLrVWUUPtPXqcsc6Wdz/MWyCU+bDnYAG0fIKRaws89/oaqnpC0PmjcxpcSG5PvIBOPwQQfWP/l9N/8AGUX5Qupqz7+sXyrP0ln1Voy53Wjt7ba+MVNBJBK0Sbum50AwQSBkDPOcemOM5GN+mtS3W52+tuhp2R0omDoo3PcR1WFmQ8sG4kkZGBtDfXKDlWfT1rvt+vf7WhZMGCl2tkG5mXRcnYfKXcYBxkZdjuVo6D0ZY7lSXRtfTskEVVVQxbxuMbGAEBhPLOSTluDkqa2LTNZbLnc6qcsMVX0OmATuHRZsduGMDntglfGkNL1thhr2VZYTU1U8zNpJAbMBt3ZaMO4OQM/NB+eFEz57PQmU5Ijx+DSWgf0AH4KWLg6EsVTpm301NXFpkiaQ4sJLeXE8EgHsfcu8gKqPEygdSye36umjdT0p/wBVomZxJJ3aZHEDOSMuAGA0Y5wd1rqMausVPMRUwUPtlXGMQte/yMOch217wxoBwSWjccD3DAUmaG4z/wCqzSYr7p9PWzOyPZ6cfSBjv8OR9I4ccCNmF19P26hvzaq4VsWLXbYJIaSFw4ftacvIOAXOJySe73gZ8i06iwXR87rdHK2W53F++unZlzYIgQ4R5478OcOB9mwZBCkfihpm8eyRUGmmRsoqfpAtDndSVz3YGQG4wDmV2T/vH0QUfYqinpKmnfWgGJksbngjILWuBcMevGeFa2qdJ0unKqWiqDtt10PUp5P3KecfVxjgN52HgZje3nykqJf6OutcLhR0z3E0kMkjDxl5jDSAfnux/RWfp7SF31XZzQal6eWRsfTSAnqRnHlY9jmDBaQ6J2OQA5vGASEHbXVsWKueIurLf/q1xgdz14COkHv583l+jceeRG/srU8MbFLZm77BVtqLXUZfGx+RJCT3APIPPlc04wRnvndX2nqe83aoZLQhrbvQDo1dNMdvtULRsDiTw523DHE5Bwx2e2bm0tp622Rjn2ymdSmfDpIdxLWuAxwwPdG0+hLO+B7gg7igvjd9yVn8n9ZinSgvjd9yVn8n9ZiCh/CH75of43fkcvWS8m+EP3zQ/wAbvyOXrJAXNh1JaKiodTQVEbqhuS6NrgXDHfIHZbNxqJ6WJ7qSIyvaMtjDmtLj7g53A/FVz4R3GuDKvqULmMdUVMj5t8R8wd9mQDuJHbdjHCCxXXagY1znTRhrDtcS9uGn3E54PwK2lXNPQ6Xu9lqKuSid0KjqVksPVk3OfHkk7w7gnb2GB8F1714j0djoKKtqYn9OrdENoOSwTMMmTxzgA8Dugl64l11rp6xyGK6VcUUgAO17sHB7HCyaevFfeGvdX0clKARsErmFzmkZyWtJ2H02k5UIqrhY7fqCsOoXwMYaWEN65YBnJ7bvXCCe2fUVp1AHGz1Ecwb9bpuDsZ7ZA5Cy013oayWWGnla6WHHUYD5m7xluR6ZCryxU1Bcr/7TpNjfZWUxZPLE0CF7y7Ia0gAOd9UkjI8o9QpbZb1Q11wuEFPThktN0epKA3MnVZubkgZ4HHJQdi3XOkuzOpb5GyMyRubyMtOCPwIIS4XOjtLQ6vkaxrnBoLuxc7gD5kqC6BvlJpqySVNwJEcMlQ44xk/TOAaMkDcSQ0c9yFyNcasr7vS0n7St8tM2appnROe9jg7z7trgDuY/b5gCOwPORhBbaLi3LU0duraOkdGS6rEpDwRhvRaHHI9c5wvz/wAURftL2Dpnf7P7RvyMY39PbjvnPKDtooRTeI1XdZKuKx26WeSkmkif9JGxn0ZwCHu7lxBw0A4xyRkZ6do13b7pb3V0rXxRxh/UY8edhiJDm49Tkce/I7dkEkRQGbxQq6GGOe5WyaKKdzGwuL4zu6p43gcxnHmwRjgjOcAz5AREQEREBERAREQEREBERAX4RlfqIIvcLRBpzMlijjhdLu3loY10jvrgueYnucABI4+oG44J4X1RQ1VY50lC4tILWkyFu47w2VznNMR58wbsBHEbBluOJFPTxVIAnaHAEEZGeWnIPzBXNuunKe5wTQxySwif674X4fz3wXBwAI4OB2JQUZovU8VTqepkheAKp08Ub+C3n7M/EHY3A/3grfqxVWs7p3fSva5wcHNIBbta4OPRA2EbSTt46bTjjK5H+g/SzXyvhbIzeyNrNjsGIxY+kY7GeoS1pJOed3+IqaRWiBvT65dI+NmzfIcudxtJcBhpcQTzj9447oOZbLFSVz21NxjY+oa49OXa0StaBt2l7WNOd2/I9MkcqQL4hhjp2hsIDWtGABwAB8F9oCgvjd9yVn8n9ZinSiPivBHU2mpbMMg9Pj5SMK+ZT9MTklpqm6zGnH1ymI/Lz34Q/fND/G78jl6yXnPw2tVHBdKR0TMEPODk/wCF3xXoxeMLIzjfC1r9BZobIqsmJmY3+QoJ4Zc0Vbj/AGur/Mp2tK1WahsjXMtzNjXvdI4ZJy6Q5ceSe5/BSKCubBVQN0i8lwx7JUNzn9472gfPcQPxWpqIZs2m8/7TQfpuU1Z4YaUjMpZSgCXduZvk6eXjaS2Pdta7bkBzQCM8ELpz6VtFTDTwTQgxUro3Qt3O8hhGGHOcnA45PzQdZV5DQ0NdqGtFwjjeBSQ4EjWuAO70yFYajl88PNNaklM13pWySEAbi544b2GA4BBEatlts2oaCPSwZG6Zkoq44MBha1pdGXtb5Q7duOe/b389TSH37fv/AIf6RUjsOjbDpgk2aljic4YLgMuI743HJxwOM+i26SxUFBPPUU0eJqnZ1XZcd3SG1vBOBgccAZ9UFQ10Uk2kqrpAnEzyQOeBVZP4Ac/gpV4qV9JJQ0BjcCJaumMeOcjO7I+G31+I96mVFp22W+B1PTxDoP37mOy4Hqkl+dxOQSTx8VxqXwv0pRjENL2LXDdJK7bsdvG3LztG7BIbgHAznAQc7VUjY77ZN5xltWB89jVjZIx+qSGEEttuDj0PWBwfwIP4hSnUOlbRqlrG3iIP6btzCC5r2n3te0hw7DsfQe5Y7Xo2yWWUTW+AMlEZj37nklrnB53Zcdzi4A7nZd8UEb8KftL1/wC5VH9wox0JajTl3EOcipqHce5koc7/APIKta12OgsxmNvj2GeR0snLjue/6zuScZ9w4WsbNDY6WoZYqdrnP6kgie47ZHv5IJcTgOPHu5QRDxGulDUWikMT2kTS0vTwRz5mu4/5QVY6pWax011jihstjmpauSWIzvdHtiibG8PftmccFpxkBncDtnAN1ICIiAiIgIiICIiAiIgIiICIiAiIgIiICIiAor4o/ddR/L/UYpUor4o/ddR/L/UYo7eDLou7P5urux94VR4efeVL/EfyuXoFefvDz7ypf4j+Vy9AqHTcMtrxNzWHb8yItS7PdFBMYyQRG8gjuCGlQqO51p0z1jNJ1vYi7q73dTdtzu353bvjnKtOYWAirXV90ukVDYzQ1D45Z6ilY54c7zdWM53jPnGeSDwcLPPQVukbpbhTVtTNFWGWOZlRIZASxheHtGAGHPcNAHoABwgsNR/S2pZr/JXMmY1opah0LSCfMGgHJ+PKjLYq3Wt3r4airqIae3iFrGU0hi3OnaXlzyPrYIOAeO3xzk8JWVET7s2seXvbXSNLyAC7aGjcQOASBngY5QdnX2q67SzKX9mxMlkqahkAEji1oMgODkfEBftqrdaSzMF1paVkJPndHM9zgMejSwA849VwfGiWogZa3UUfUkbXwljMhu9wDi1u48DJwMntldexag1lWzsbebS2ngO7dKKmKQtwCR5G8nLsD8coJeiq3TNruPiDSy189xq4nzPk9nbBIY44mxOLWgxjh5JHm3dxx8Vq3nWd0uWlmVjJXR1GWNc+NxY4lk3TJy3GNwGSBx5iEFuIoTcbPfdM0VfPQ1U9VWyxhwDsGNjm5z0YceUYJIbzna3v68XR+y+OpZ9KXeaR7SPa4aqV7y5p+t9CfqOzna5vl92QgtBc/UNzfZaSpnjaHGCGSQA9iY2l4B+HCh9eKvWN3qKV1VNDTUUUbnMp3mNz5JskF0g820N/d94BX1Nb75abNdYr/L1tkVUIZHO3SOi6btnUdgZf3yUEs01dX32jpqiVoaZ4mSFo7De0OwP6rpKmpbJc6KwQV1NcKllRBTxSRtY/bAGNAwww/Vd5e5dkl3w8omOp7rV7rK6CRzBPUs3hriA4Ojc7a4A8tz6H3IJoihWp7jWU16s0UEr2xyiq6jA4hr9kYc3c3scHkZ7LlUtJcNR3m7wT1tTHTQimIZFI5py+LOGuzljc5Lg3G47cnAIIWUirzSN5rrBS3cXGd9SLdLL03ynLyxkYka1zu7j8fj7sAcCqtt9gsb7ibnVGrlhErvpMRbZMHa2McMIbghzcHOfQlqC4kWra3ukghLySTGwknuSQFtICIiAiIgIiICIiAiIgIiICIiAor4o/ddR/L/UYpUor4o/ddR/L/UYo7eDLou7P5urux94VR4efeVL/ABH8rl6BXn7w8+8qX+I/lcvQKh03DLa8Tc1h2/MtevgdVRSMZ3exzR/zAhVVTVd/lskltFrqRVRwOhcXNAhIwRubJu85LeAGg+bvgcq3UVpzCu9Q2S5V1HYWwQvLoKmjfK3AzG2NmHl3PoeCuzqq21dZcLRJTxucyGWYyOHZodGWgn5nhStEFdPfcNE3aunNFUVNPcBAWupmB5Y+FpYWuBcMA5J3HjkfHG94Z2y6UDrk+7wuidPWSStBwfK8AjBHBx2z8FN0QQvxJtFddXWv2CNz+jXwSP2/usZnLj8ApmRlfqIKr09cbx4e00tAbZVTuY+X2aSFgfC9ryXM3yZ8nJ5yOAsV30PdaLS7KKCJ0lT5HOY3BILpeq4ZBwduSM5xwrZRBytUyXiGkmdpxrHVLQCxsn1XYIJHcclucc98Kuammn1dX0E1rtVTR1UEzX1NRLGImlgBD2Bwd9KTjaDjsfcSrbRBXt1Nw0bdaisjo56mmq4Y2u9laJJGSReUZjyCWlvqtmNupb5a7mbzEWyVDKgU8GG72xuYWxtdj98k+/3fJTlEECrrLcJNNimZE41HskbOnjzbg1oIx78r81nRXOCmtc1DTvmdRSxSSxMGZNojLXbW+rhnsFPkQVxUuu2pbvaamKinipYBUZdMA14MkePNHklrc7QM8k7uAACetpu1VtJeLxNPG5sU4pem89ndOItdj5HhTFEEHs2m6mr/AG5FXMcxlZNIGOP7zZIhHuHwzn+iid7rdRUFgloq2gkY+nhEb5nOjMJZGQ3LSHbnOLQABt7nJ7K4pI2ygh4yCMH5HhQH/RVUmE0j7pUGgJ5gLIt5BdvLTUY37c+iCa2f/wAvB/6bPyhba+Y42wgNjGA0AAfAcL6QEREBERAREQEREBERAREQEREBRXxR+66j+X+oxSpcvU9DBcaWSOrbuY7bkZI7OBHIOe4UGpziunOyfSImf0taPOK9RXZPpGUT+1JeHn3lS/xH8rl6BUA0/pW0UFTE+mi2vaeDuefQjsXYU/VLZmrw1dWVle/dv3efSGntzVYaq/HPCJ9P56yIiLUYQiIgIiICIiAiIgIiICIiAiIgIiICIiAiIgIiICIiAiIgIiICIiAiIgIiIC0rz9i/8P7hbq0rz9i/8P7hUtocpb25e0pKvuY9XDtf2zPn/kpSota/tmfP/JSlYvhnlc+74hZ1nHHQREXTqQiIgIiICIiAiIgIiICIiAiIgIiICIiAiIgIiICIiAiIgIiICIiAiIgIiIC0rz9i/wDD+4W6tK8/Yv8Aw/uFS2hylvbl7Skq+5j1cO1/bM+f+SlKi1r+2Z8/8lKVi+GeVz7viFnWccdBERdOpCIiAiIgIiICIiAiIgIiICIiAiIgIiICIiAiIgIiICIiAiIgIiICIiAiIgLSvP2L/wAP7hbq+JoWVDS2UZB/7qvqqpuozpx9ZiY/MPeGX05RlKM2v7Znz/yUpWpFa6SAh0bcEduXf9VtrP2RoLNDTlVZMTMzv8t/9R/kJdRbFuUTAiIthXEREBERAREQEREBERAREQEREBERAREQEREBERAREQEREBERAREQEREBERAREQEREBERAREQEREBERAREQEREBERAREQEREBERAREQEREBERAREQf//Z"/>
          <p:cNvSpPr>
            <a:spLocks noChangeAspect="1" noChangeArrowheads="1"/>
          </p:cNvSpPr>
          <p:nvPr/>
        </p:nvSpPr>
        <p:spPr bwMode="auto">
          <a:xfrm>
            <a:off x="176213" y="-731838"/>
            <a:ext cx="2981325" cy="153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a:p>
        </p:txBody>
      </p:sp>
      <p:sp>
        <p:nvSpPr>
          <p:cNvPr id="32780" name="AutoShape 18" descr="data:image/jpeg;base64,/9j/4AAQSkZJRgABAQAAAQABAAD/2wCEAAkGBggGERIUBxEWFRMTGRsaGRgVGRgbGRwgFSAhFx4eIBggGycgHxwvHB8cIC8jJSc1LCwtGB4xNTAyOCgsLSkBCQoKDgsNGQsOGTUkHiQ1NTU2MjI1KjI0LjU1NTA2NTQvNDU1NTEqMzQtMzItNTY0MiwpLjQsNDQuKzQwNCw2NP/AABEIAKEBOQMBIgACEQEDEQH/xAAcAAEAAgMBAQEAAAAAAAAAAAAABgcDBAUIAgH/xABFEAABAwMDAgMEBwYCCAcBAAABAAIDBAURBhIhEzEHIkEUUWFxIzIzNYGysxVCcoORsVLBFyRUYnSC0fEWNHN1hKGiNv/EABoBAQADAQEBAAAAAAAAAAAAAAADBAUGAgH/xAAqEQEAAgEBBgUEAwAAAAAAAAAAAQMCBAURMjRxcgYhMbHBEjORoUFRYf/aAAwDAQACEQMRAD8AvFERAX45zWDLjgD1KrrU2uL3V1xotImIFhaySSVhdiWTLgxvnAOI2ve7g4DHeuAepb7TqC20cp1XVCqkY8SNMUbRtazuA0RHce/Gz5ehASv2+k3beqzd7twzz24yswIPZeY/E7WFuuhdHbaaIOkwZJsQOe4MwYyHQvLQ/l7T6lpaMDsrku1p13WRUT7JWQwPZCzrROjBY6TaC7B2khufLjjHfKCcooHoDXddeJ5aXUPTFQ1vUjMbS1r4wem7OXuxI2QOa5vGC04zglTxARFE/FS91+nbVUz2qTpys6e12GnG6RjTw4EdiR29UEsRed/DjxS1bfbnSQXKrL4pHEOb04RnDXHuGA9wOxXohARYa17o45Cw4Ia4j8Aqr0VQa21fb4auO9vjfLvww08LmjpvdH9bjvtz29fVBbSKJeHGqavUdCZLztE0EkkUrgNrCYj9YZ4xgjJHGQe3YSl9TDG3e97Qzg7iRjntz2QZEWN88UZaHuALuwJGTj3e9fFNXUtZn2WRj8d9rgcfPBQZ0WGatpqdzWzyMa531Q5wBPyBPKjXhzd628QVLrjIXuZVzxtJAGGsdho4A7BBK0WvHcaOZxZFKwvH7oc0u4+GcrJPUw0o3VD2tb73EAf1KDIixxVMM7d0L2ub/iBBHHxHCxG50Q2gzR5f9XzN83pxzzzxwg2UWAV1K5/TEjOoP3Nw3e/6ucrRnpat1bG9tXtiEZBptrfO7J8+/O4Y7YxjhB1UWvJcKSEOMsrAGnDsuaME+h54KxXDdW08nsM4jL2O2TDDgwkcPxnBwee+OEG6i0rYH0dPH7bOJXNYN0xAaHkDl+AcAHv3ws0FfS1QLqeRjmt7lrgQPmQeEGdFwLLrCivVRVQxYHsz2syXt85cN3lA9BwP6rr1Fwo6QgVMrGE9g5zQT+BKDYRfEs8UA3SuDW+8kAc/FaF3k9thnjoKpsMobjqDa4xE9nFhI/8AtB0kWpSPFLFC2rmD37Wt3nDeo7A5AzjJPOB71sOmiY4Nc4Bzs4BIycd8D1QfaLBLX0sG7qyMbtxuy4DGe2eeMr5kudFCGulmjDX/AFSXtAPyOeUGyiA57IgLga41bTaKo5aipwSPLGwnG97vqt/zPuAJ9F3icKmvEH9oTTGv1bGIqGiOKWle9hfUSnlpcGEgAkZIJyGsIxySQ4Phlca+okn3x5uFPVGsMT/I+ZssboZmDOMPAfvGeOfcSRZNz8YtO0dNPJHIW1ETTimma6OXfjIYWke8jJGR3VJ1dlu7qmB8M7/2rKH1c7twY2nYW9Ru92PI7ZlxyQAHMbj3/movFO/alofZ77DG4Sbdk+wteem7J5+qeRg7QMII3Hf5KmuZV3X6Q9ZssgGPNhwcQB2AwMAL03P4p2GXa2xOdWVDx5Iadpc45wMudjbG0EjJceBn3LyarFovFLVElLTUdlbHTR+SnEzWkOLsBvMpO1pwQSQMjvlB0NT6krdMXKkNA0TVFA2SWqMYds31UjppmZxxG3qbQ49ieeQvQVnu1JfYIp7e7dHK0Oafn6H3EHgj0IK8yWWhqNNiWpa176mjldHX00hBa+CbyE/Fuctd9bBcx3ZWx4Y0F0007bbR7VaKo9WCVrm74N3O17HEO+B255bnAJIQWeoL43fclZ/J/WYp0oL43fclZ/J/WYgofwh++aH+N35HL1kvJvhD980P8bvyOXrJBr3D7KT+B39iqe8NtL6tulpp3Wm8ezwvEobD7Ox23Ejwfpdwfy7JyORu47K5KqMzMe1vdzSB+Iwqy0xpvxL0tSR0lvdbenHuw55qHPG9xeT2DScuOOPQIMdquFPLYLrTxQNgfRMqYZWsc57S9rSXPDneYgnPfnhNajGkWY/2aj/NEpBYfDl9st1bTVlQZJ6/qumm24G+Zu3Ib7h3+JJ7dhwrlorW14tAt1Q6jZ02xsD2vld1BE5u0HLBswGgl3OS3GBnIDa8QrZT3evsMdWMse+cOAOMt6bSWn/dOMEeoJCzOsNt05fqH9jQshE9NO2RsbQ1pEZa4eUcZz6/Ae5du/aZrbnWWqeAsDKN0pkyTuPUYGDaNuDyPUhZrlp+qrLnRVUZb0qeOZjgSdxMu3GBjBHHPKCKaRsVr1jV3ie/QMnc2rfTs6oDwxkA2jbn6uc54XJs881g07dTRvdujnqWB5J38vEe7d33YOc+/lSuPTup7BXVklgNM+nrXNkLZi9ropMbXOAa07we+MjPA4xk/Fh8PaqC11lDeJWudUvmd1GjP2mC15bgebcNxaOPTKCD3mmtsNvpxpW01ja6n6L45hRSNc5zCNxfI1oLgRuPPB4+CmPiRaqx1TR1b6P26kga8S0wAcQX9pBGeHkDjH/cfkmn9d3OGnpa2eCGKMsEtRTyTCeRkfoAGt2l2Bnzf9D2NR2fUYrIavTkzXBsZjkpp3vbE4ZLg8bQcSZOMkdgPxDmaDi0zPFXT6Ue8Mn+0pnANbA9rSCBEANhPryQdoweFC6XSdnqNKGeeFrpxC94lcAZG7ZCQA/uG+m0ccn3qwdK6SuVDLcKq8OiFRXbQWQ7umwRtLG+YgFziDknHf5rWpdEXKGwG3PdH1+k9mQ53Ty5xcPNtzjB9yCO6s03bLNSWeot8TWVHtVLumAAlf1AS8vf3cSeTn1Unuf/APQUP/CT/mas2qdJ196pKCGlLA+mnp5H7iQCIAQ7bhpyfdnC3azT9VUXSmq2FvSigkjcCTuzIQRgYxjj3oItpvTNtvV1vZusTJmNlh2skaHMBMeXO2njceBnGRg+9aOmIm0tn1BDF9lBPXxxtJyGsawYaPhkk/iVNtOaeq7TWXKaoLSyrkjcwNJJAYzYdwwMHPuJXKtmirjRUd5hkdHvr56qSLBdtAqGhrd525Bz3wD+KDiXWxXO+WG0/sqMTdFtLLLTl20TMjYCWZ7HnHB92e4AOzoj/wAIXyskfaoX0dS2ExT0Lo2xNLSfrOi24ceQMg9iMgZXSrdIX5tvtsdoqRFU0IhLhvkEMvSaA5ji3BLCR6jtkY54y2nTl8rbk2u1CKeMxQmKOOAveTvOS573NbwOwAHr/UOToHTVmiuN1MdLCDT1DBERG3MeYwfJx5efco7pypslxfcpNR26esmlq5m9RlI6cNYzDGsbIAdpA93I4+CnFr0/qGyXKrlpfZ30lZIx7tzniVm1u0gNDS0/iVpU2mdWaVfWt0yaaSCqlfMwzuka+J8v1hhrCHMBAx2PvQRW4RXODSQjuLZGSxvYxoma5jgG1A2Za4ZA24x8AFLtW6WtWm7Pcf2ZEGufA7e/kvkIBO57zy52STk+8r9u2hLrVWUUPtPXqcsc6Wdz/MWyCU+bDnYAG0fIKRaws89/oaqnpC0PmjcxpcSG5PvIBOPwQQfWP/l9N/8AGUX5Qupqz7+sXyrP0ln1Voy53Wjt7ba+MVNBJBK0Sbum50AwQSBkDPOcemOM5GN+mtS3W52+tuhp2R0omDoo3PcR1WFmQ8sG4kkZGBtDfXKDlWfT1rvt+vf7WhZMGCl2tkG5mXRcnYfKXcYBxkZdjuVo6D0ZY7lSXRtfTskEVVVQxbxuMbGAEBhPLOSTluDkqa2LTNZbLnc6qcsMVX0OmATuHRZsduGMDntglfGkNL1thhr2VZYTU1U8zNpJAbMBt3ZaMO4OQM/NB+eFEz57PQmU5Ijx+DSWgf0AH4KWLg6EsVTpm301NXFpkiaQ4sJLeXE8EgHsfcu8gKqPEygdSye36umjdT0p/wBVomZxJJ3aZHEDOSMuAGA0Y5wd1rqMausVPMRUwUPtlXGMQte/yMOch217wxoBwSWjccD3DAUmaG4z/wCqzSYr7p9PWzOyPZ6cfSBjv8OR9I4ccCNmF19P26hvzaq4VsWLXbYJIaSFw4ftacvIOAXOJySe73gZ8i06iwXR87rdHK2W53F++unZlzYIgQ4R5478OcOB9mwZBCkfihpm8eyRUGmmRsoqfpAtDndSVz3YGQG4wDmV2T/vH0QUfYqinpKmnfWgGJksbngjILWuBcMevGeFa2qdJ0unKqWiqDtt10PUp5P3KecfVxjgN52HgZje3nykqJf6OutcLhR0z3E0kMkjDxl5jDSAfnux/RWfp7SF31XZzQal6eWRsfTSAnqRnHlY9jmDBaQ6J2OQA5vGASEHbXVsWKueIurLf/q1xgdz14COkHv583l+jceeRG/srU8MbFLZm77BVtqLXUZfGx+RJCT3APIPPlc04wRnvndX2nqe83aoZLQhrbvQDo1dNMdvtULRsDiTw523DHE5Bwx2e2bm0tp622Rjn2ymdSmfDpIdxLWuAxwwPdG0+hLO+B7gg7igvjd9yVn8n9ZinSgvjd9yVn8n9ZiCh/CH75of43fkcvWS8m+EP3zQ/wAbvyOXrJAXNh1JaKiodTQVEbqhuS6NrgXDHfIHZbNxqJ6WJ7qSIyvaMtjDmtLj7g53A/FVz4R3GuDKvqULmMdUVMj5t8R8wd9mQDuJHbdjHCCxXXagY1znTRhrDtcS9uGn3E54PwK2lXNPQ6Xu9lqKuSid0KjqVksPVk3OfHkk7w7gnb2GB8F1714j0djoKKtqYn9OrdENoOSwTMMmTxzgA8Dugl64l11rp6xyGK6VcUUgAO17sHB7HCyaevFfeGvdX0clKARsErmFzmkZyWtJ2H02k5UIqrhY7fqCsOoXwMYaWEN65YBnJ7bvXCCe2fUVp1AHGz1Ecwb9bpuDsZ7ZA5Cy013oayWWGnla6WHHUYD5m7xluR6ZCryxU1Bcr/7TpNjfZWUxZPLE0CF7y7Ia0gAOd9UkjI8o9QpbZb1Q11wuEFPThktN0epKA3MnVZubkgZ4HHJQdi3XOkuzOpb5GyMyRubyMtOCPwIIS4XOjtLQ6vkaxrnBoLuxc7gD5kqC6BvlJpqySVNwJEcMlQ44xk/TOAaMkDcSQ0c9yFyNcasr7vS0n7St8tM2appnROe9jg7z7trgDuY/b5gCOwPORhBbaLi3LU0duraOkdGS6rEpDwRhvRaHHI9c5wvz/wAURftL2Dpnf7P7RvyMY39PbjvnPKDtooRTeI1XdZKuKx26WeSkmkif9JGxn0ZwCHu7lxBw0A4xyRkZ6do13b7pb3V0rXxRxh/UY8edhiJDm49Tkce/I7dkEkRQGbxQq6GGOe5WyaKKdzGwuL4zu6p43gcxnHmwRjgjOcAz5AREQEREBERAREQEREBERAX4RlfqIIvcLRBpzMlijjhdLu3loY10jvrgueYnucABI4+oG44J4X1RQ1VY50lC4tILWkyFu47w2VznNMR58wbsBHEbBluOJFPTxVIAnaHAEEZGeWnIPzBXNuunKe5wTQxySwif674X4fz3wXBwAI4OB2JQUZovU8VTqepkheAKp08Ub+C3n7M/EHY3A/3grfqxVWs7p3fSva5wcHNIBbta4OPRA2EbSTt46bTjjK5H+g/SzXyvhbIzeyNrNjsGIxY+kY7GeoS1pJOed3+IqaRWiBvT65dI+NmzfIcudxtJcBhpcQTzj9447oOZbLFSVz21NxjY+oa49OXa0StaBt2l7WNOd2/I9MkcqQL4hhjp2hsIDWtGABwAB8F9oCgvjd9yVn8n9ZinSiPivBHU2mpbMMg9Pj5SMK+ZT9MTklpqm6zGnH1ymI/Lz34Q/fND/G78jl6yXnPw2tVHBdKR0TMEPODk/wCF3xXoxeMLIzjfC1r9BZobIqsmJmY3+QoJ4Zc0Vbj/AGur/Mp2tK1WahsjXMtzNjXvdI4ZJy6Q5ceSe5/BSKCubBVQN0i8lwx7JUNzn9472gfPcQPxWpqIZs2m8/7TQfpuU1Z4YaUjMpZSgCXduZvk6eXjaS2Pdta7bkBzQCM8ELpz6VtFTDTwTQgxUro3Qt3O8hhGGHOcnA45PzQdZV5DQ0NdqGtFwjjeBSQ4EjWuAO70yFYajl88PNNaklM13pWySEAbi544b2GA4BBEatlts2oaCPSwZG6Zkoq44MBha1pdGXtb5Q7duOe/b389TSH37fv/AIf6RUjsOjbDpgk2aljic4YLgMuI743HJxwOM+i26SxUFBPPUU0eJqnZ1XZcd3SG1vBOBgccAZ9UFQ10Uk2kqrpAnEzyQOeBVZP4Ac/gpV4qV9JJQ0BjcCJaumMeOcjO7I+G31+I96mVFp22W+B1PTxDoP37mOy4Hqkl+dxOQSTx8VxqXwv0pRjENL2LXDdJK7bsdvG3LztG7BIbgHAznAQc7VUjY77ZN5xltWB89jVjZIx+qSGEEttuDj0PWBwfwIP4hSnUOlbRqlrG3iIP6btzCC5r2n3te0hw7DsfQe5Y7Xo2yWWUTW+AMlEZj37nklrnB53Zcdzi4A7nZd8UEb8KftL1/wC5VH9wox0JajTl3EOcipqHce5koc7/APIKta12OgsxmNvj2GeR0snLjue/6zuScZ9w4WsbNDY6WoZYqdrnP6kgie47ZHv5IJcTgOPHu5QRDxGulDUWikMT2kTS0vTwRz5mu4/5QVY6pWax011jihstjmpauSWIzvdHtiibG8PftmccFpxkBncDtnAN1ICIiAiIgIiICIiAiIgIiICIiAiIgIiICIiAor4o/ddR/L/UYpUor4o/ddR/L/UYo7eDLou7P5urux94VR4efeVL/EfyuXoFefvDz7ypf4j+Vy9AqHTcMtrxNzWHb8yItS7PdFBMYyQRG8gjuCGlQqO51p0z1jNJ1vYi7q73dTdtzu353bvjnKtOYWAirXV90ukVDYzQ1D45Z6ilY54c7zdWM53jPnGeSDwcLPPQVukbpbhTVtTNFWGWOZlRIZASxheHtGAGHPcNAHoABwgsNR/S2pZr/JXMmY1opah0LSCfMGgHJ+PKjLYq3Wt3r4airqIae3iFrGU0hi3OnaXlzyPrYIOAeO3xzk8JWVET7s2seXvbXSNLyAC7aGjcQOASBngY5QdnX2q67SzKX9mxMlkqahkAEji1oMgODkfEBftqrdaSzMF1paVkJPndHM9zgMejSwA849VwfGiWogZa3UUfUkbXwljMhu9wDi1u48DJwMntldexag1lWzsbebS2ngO7dKKmKQtwCR5G8nLsD8coJeiq3TNruPiDSy189xq4nzPk9nbBIY44mxOLWgxjh5JHm3dxx8Vq3nWd0uWlmVjJXR1GWNc+NxY4lk3TJy3GNwGSBx5iEFuIoTcbPfdM0VfPQ1U9VWyxhwDsGNjm5z0YceUYJIbzna3v68XR+y+OpZ9KXeaR7SPa4aqV7y5p+t9CfqOzna5vl92QgtBc/UNzfZaSpnjaHGCGSQA9iY2l4B+HCh9eKvWN3qKV1VNDTUUUbnMp3mNz5JskF0g820N/d94BX1Nb75abNdYr/L1tkVUIZHO3SOi6btnUdgZf3yUEs01dX32jpqiVoaZ4mSFo7De0OwP6rpKmpbJc6KwQV1NcKllRBTxSRtY/bAGNAwww/Vd5e5dkl3w8omOp7rV7rK6CRzBPUs3hriA4Ojc7a4A8tz6H3IJoihWp7jWU16s0UEr2xyiq6jA4hr9kYc3c3scHkZ7LlUtJcNR3m7wT1tTHTQimIZFI5py+LOGuzljc5Lg3G47cnAIIWUirzSN5rrBS3cXGd9SLdLL03ynLyxkYka1zu7j8fj7sAcCqtt9gsb7ibnVGrlhErvpMRbZMHa2McMIbghzcHOfQlqC4kWra3ukghLySTGwknuSQFtICIiAiIgIiICIiAiIgIiICIiAor4o/ddR/L/UYpUor4o/ddR/L/UYo7eDLou7P5urux94VR4efeVL/ABH8rl6BXn7w8+8qX+I/lcvQKh03DLa8Tc1h2/MtevgdVRSMZ3exzR/zAhVVTVd/lskltFrqRVRwOhcXNAhIwRubJu85LeAGg+bvgcq3UVpzCu9Q2S5V1HYWwQvLoKmjfK3AzG2NmHl3PoeCuzqq21dZcLRJTxucyGWYyOHZodGWgn5nhStEFdPfcNE3aunNFUVNPcBAWupmB5Y+FpYWuBcMA5J3HjkfHG94Z2y6UDrk+7wuidPWSStBwfK8AjBHBx2z8FN0QQvxJtFddXWv2CNz+jXwSP2/usZnLj8ApmRlfqIKr09cbx4e00tAbZVTuY+X2aSFgfC9ryXM3yZ8nJ5yOAsV30PdaLS7KKCJ0lT5HOY3BILpeq4ZBwduSM5xwrZRBytUyXiGkmdpxrHVLQCxsn1XYIJHcclucc98Kuammn1dX0E1rtVTR1UEzX1NRLGImlgBD2Bwd9KTjaDjsfcSrbRBXt1Nw0bdaisjo56mmq4Y2u9laJJGSReUZjyCWlvqtmNupb5a7mbzEWyVDKgU8GG72xuYWxtdj98k+/3fJTlEECrrLcJNNimZE41HskbOnjzbg1oIx78r81nRXOCmtc1DTvmdRSxSSxMGZNojLXbW+rhnsFPkQVxUuu2pbvaamKinipYBUZdMA14MkePNHklrc7QM8k7uAACetpu1VtJeLxNPG5sU4pem89ndOItdj5HhTFEEHs2m6mr/AG5FXMcxlZNIGOP7zZIhHuHwzn+iid7rdRUFgloq2gkY+nhEb5nOjMJZGQ3LSHbnOLQABt7nJ7K4pI2ygh4yCMH5HhQH/RVUmE0j7pUGgJ5gLIt5BdvLTUY37c+iCa2f/wAvB/6bPyhba+Y42wgNjGA0AAfAcL6QEREBERAREQEREBERAREQEREBRXxR+66j+X+oxSpcvU9DBcaWSOrbuY7bkZI7OBHIOe4UGpziunOyfSImf0taPOK9RXZPpGUT+1JeHn3lS/xH8rl6BUA0/pW0UFTE+mi2vaeDuefQjsXYU/VLZmrw1dWVle/dv3efSGntzVYaq/HPCJ9P56yIiLUYQiIgIiICIiAiIgIiICIiAiIgIiICIiAiIgIiICIiAiIgIiICIiAiIgIiIC0rz9i/8P7hbq0rz9i/8P7hUtocpb25e0pKvuY9XDtf2zPn/kpSota/tmfP/JSlYvhnlc+74hZ1nHHQREXTqQiIgIiICIiAiIgIiICIiAiIgIiICIiAiIgIiICIiAiIgIiICIiAiIgIiIC0rz9i/wDD+4W6tK8/Yv8Aw/uFS2hylvbl7Skq+5j1cO1/bM+f+SlKi1r+2Z8/8lKVi+GeVz7viFnWccdBERdOpCIiAiIgIiICIiAiIgIiICIiAiIgIiICIiAiIgIiICIiAiIgIiICIiAiIgLSvP2L/wAP7hbq+JoWVDS2UZB/7qvqqpuozpx9ZiY/MPeGX05RlKM2v7Znz/yUpWpFa6SAh0bcEduXf9VtrP2RoLNDTlVZMTMzv8t/9R/kJdRbFuUTAiIthXEREBERAREQEREBERAREQEREBERAREQEREBERAREQEREBERAREQEREBERAREQEREBERAREQEREBERAREQEREBERAREQEREBERAREQEREBERAREQf//Z"/>
          <p:cNvSpPr>
            <a:spLocks noChangeAspect="1" noChangeArrowheads="1"/>
          </p:cNvSpPr>
          <p:nvPr/>
        </p:nvSpPr>
        <p:spPr bwMode="auto">
          <a:xfrm>
            <a:off x="328613" y="-579438"/>
            <a:ext cx="2981325" cy="153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de-DE" altLang="de-D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07503" y="620688"/>
            <a:ext cx="9145017" cy="4526632"/>
          </a:xfrm>
        </p:spPr>
        <p:txBody>
          <a:bodyPr/>
          <a:lstStyle/>
          <a:p>
            <a:pPr>
              <a:lnSpc>
                <a:spcPct val="114000"/>
              </a:lnSpc>
              <a:tabLst>
                <a:tab pos="622300" algn="l"/>
              </a:tabLst>
            </a:pPr>
            <a:r>
              <a:rPr lang="en-US" sz="1800" dirty="0" smtClean="0">
                <a:sym typeface="Wingdings" panose="05000000000000000000" pitchFamily="2" charset="2"/>
              </a:rPr>
              <a:t>Auxiliary power for fans and cooling water pumps need to be considered</a:t>
            </a:r>
            <a:br>
              <a:rPr lang="en-US" sz="1800" dirty="0" smtClean="0">
                <a:sym typeface="Wingdings" panose="05000000000000000000" pitchFamily="2" charset="2"/>
              </a:rPr>
            </a:br>
            <a:r>
              <a:rPr lang="en-US" sz="1800" dirty="0" smtClean="0">
                <a:sym typeface="Wingdings" panose="05000000000000000000" pitchFamily="2" charset="2"/>
              </a:rPr>
              <a:t> gross power and auxiliary power demand </a:t>
            </a:r>
            <a:r>
              <a:rPr lang="en-US" sz="4000" baseline="-25000" dirty="0" smtClean="0">
                <a:sym typeface="Wingdings" panose="05000000000000000000" pitchFamily="2" charset="2"/>
              </a:rPr>
              <a:t>ꜛ</a:t>
            </a:r>
            <a:r>
              <a:rPr lang="en-US" sz="1800" dirty="0">
                <a:sym typeface="Wingdings" panose="05000000000000000000" pitchFamily="2" charset="2"/>
              </a:rPr>
              <a:t> </a:t>
            </a:r>
            <a:r>
              <a:rPr lang="en-US" sz="1800" dirty="0" smtClean="0">
                <a:sym typeface="Wingdings" panose="05000000000000000000" pitchFamily="2" charset="2"/>
              </a:rPr>
              <a:t>with </a:t>
            </a:r>
            <a:r>
              <a:rPr lang="en-US" sz="4000" baseline="-25000" dirty="0" smtClean="0">
                <a:sym typeface="Wingdings" panose="05000000000000000000" pitchFamily="2" charset="2"/>
              </a:rPr>
              <a:t>ꜜ</a:t>
            </a:r>
            <a:r>
              <a:rPr lang="en-US" sz="1800" dirty="0">
                <a:sym typeface="Wingdings" panose="05000000000000000000" pitchFamily="2" charset="2"/>
              </a:rPr>
              <a:t> </a:t>
            </a:r>
            <a:r>
              <a:rPr lang="en-US" sz="1800" dirty="0" smtClean="0">
                <a:sym typeface="Wingdings" panose="05000000000000000000" pitchFamily="2" charset="2"/>
              </a:rPr>
              <a:t>condensation temp.</a:t>
            </a:r>
            <a:br>
              <a:rPr lang="en-US" sz="1800" dirty="0" smtClean="0">
                <a:sym typeface="Wingdings" panose="05000000000000000000" pitchFamily="2" charset="2"/>
              </a:rPr>
            </a:br>
            <a:r>
              <a:rPr lang="en-US" sz="1800" dirty="0" smtClean="0">
                <a:sym typeface="Wingdings" panose="05000000000000000000" pitchFamily="2" charset="2"/>
              </a:rPr>
              <a:t> optimum condensation temperature</a:t>
            </a:r>
            <a:r>
              <a:rPr lang="en-US" sz="1800" dirty="0">
                <a:sym typeface="Wingdings" panose="05000000000000000000" pitchFamily="2" charset="2"/>
              </a:rPr>
              <a:t>  optimum ITD / approach</a:t>
            </a:r>
            <a:endParaRPr lang="en-US" sz="1800" baseline="-25000" dirty="0" smtClean="0"/>
          </a:p>
          <a:p>
            <a:pPr>
              <a:lnSpc>
                <a:spcPct val="114000"/>
              </a:lnSpc>
            </a:pPr>
            <a:endParaRPr lang="en-US" sz="1800" dirty="0"/>
          </a:p>
        </p:txBody>
      </p:sp>
      <p:sp>
        <p:nvSpPr>
          <p:cNvPr id="8194" name="Titel 1"/>
          <p:cNvSpPr>
            <a:spLocks noGrp="1"/>
          </p:cNvSpPr>
          <p:nvPr>
            <p:ph type="title"/>
          </p:nvPr>
        </p:nvSpPr>
        <p:spPr>
          <a:xfrm>
            <a:off x="152400" y="-243408"/>
            <a:ext cx="8839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smtClean="0"/>
              <a:t>Cooling of low temperature power plants</a:t>
            </a:r>
            <a:endParaRPr lang="en-US" sz="2800" b="1" dirty="0"/>
          </a:p>
        </p:txBody>
      </p:sp>
      <p:sp>
        <p:nvSpPr>
          <p:cNvPr id="9" name="Textfeld 8"/>
          <p:cNvSpPr txBox="1"/>
          <p:nvPr/>
        </p:nvSpPr>
        <p:spPr>
          <a:xfrm>
            <a:off x="4601840" y="2204864"/>
            <a:ext cx="4273794" cy="646331"/>
          </a:xfrm>
          <a:prstGeom prst="rect">
            <a:avLst/>
          </a:prstGeom>
          <a:solidFill>
            <a:srgbClr val="004D95"/>
          </a:solidFill>
        </p:spPr>
        <p:txBody>
          <a:bodyPr wrap="square" rtlCol="0">
            <a:spAutoFit/>
          </a:bodyPr>
          <a:lstStyle/>
          <a:p>
            <a:r>
              <a:rPr lang="en-US" sz="1800" b="1" dirty="0">
                <a:solidFill>
                  <a:srgbClr val="FF6600"/>
                </a:solidFill>
                <a:latin typeface="+mn-lt"/>
                <a:sym typeface="Wingdings" panose="05000000000000000000" pitchFamily="2" charset="2"/>
              </a:rPr>
              <a:t>A</a:t>
            </a:r>
            <a:r>
              <a:rPr lang="en-US" sz="1800" b="1" dirty="0" smtClean="0">
                <a:solidFill>
                  <a:srgbClr val="FF6600"/>
                </a:solidFill>
                <a:latin typeface="+mn-lt"/>
                <a:sym typeface="Wingdings" panose="05000000000000000000" pitchFamily="2" charset="2"/>
              </a:rPr>
              <a:t>pproach to wet bulb temp.</a:t>
            </a:r>
          </a:p>
          <a:p>
            <a:pPr>
              <a:tabLst>
                <a:tab pos="355600" algn="l"/>
                <a:tab pos="444500" algn="l"/>
              </a:tabLst>
            </a:pPr>
            <a:r>
              <a:rPr lang="de-DE" sz="1800" b="1" dirty="0" smtClean="0">
                <a:solidFill>
                  <a:schemeClr val="bg1"/>
                </a:solidFill>
                <a:latin typeface="+mn-lt"/>
              </a:rPr>
              <a:t>Approach </a:t>
            </a:r>
            <a:r>
              <a:rPr lang="en-US" sz="1800" b="1" dirty="0" smtClean="0">
                <a:solidFill>
                  <a:schemeClr val="bg1"/>
                </a:solidFill>
                <a:latin typeface="+mn-lt"/>
                <a:sym typeface="Wingdings" panose="05000000000000000000" pitchFamily="2" charset="2"/>
              </a:rPr>
              <a:t>= </a:t>
            </a:r>
            <a:r>
              <a:rPr lang="en-US" sz="1800" b="1" noProof="1" smtClean="0">
                <a:solidFill>
                  <a:schemeClr val="bg1"/>
                </a:solidFill>
                <a:latin typeface="+mn-lt"/>
                <a:sym typeface="Wingdings" panose="05000000000000000000" pitchFamily="2" charset="2"/>
              </a:rPr>
              <a:t>T</a:t>
            </a:r>
            <a:r>
              <a:rPr lang="en-US" sz="1800" b="1" baseline="-25000" noProof="1" smtClean="0">
                <a:solidFill>
                  <a:schemeClr val="bg1"/>
                </a:solidFill>
                <a:latin typeface="+mn-lt"/>
                <a:sym typeface="Wingdings" panose="05000000000000000000" pitchFamily="2" charset="2"/>
              </a:rPr>
              <a:t>cold</a:t>
            </a:r>
            <a:r>
              <a:rPr lang="en-US" sz="1800" b="1" baseline="-25000" dirty="0" smtClean="0">
                <a:solidFill>
                  <a:schemeClr val="bg1"/>
                </a:solidFill>
                <a:latin typeface="+mn-lt"/>
                <a:sym typeface="Wingdings" panose="05000000000000000000" pitchFamily="2" charset="2"/>
              </a:rPr>
              <a:t> water</a:t>
            </a:r>
            <a:r>
              <a:rPr lang="en-US" sz="1800" b="1" dirty="0" smtClean="0">
                <a:solidFill>
                  <a:schemeClr val="bg1"/>
                </a:solidFill>
                <a:latin typeface="+mn-lt"/>
                <a:sym typeface="Wingdings" panose="05000000000000000000" pitchFamily="2" charset="2"/>
              </a:rPr>
              <a:t> – T</a:t>
            </a:r>
            <a:r>
              <a:rPr lang="en-US" sz="1800" b="1" baseline="-25000" dirty="0" smtClean="0">
                <a:solidFill>
                  <a:schemeClr val="bg1"/>
                </a:solidFill>
                <a:latin typeface="+mn-lt"/>
                <a:sym typeface="Wingdings" panose="05000000000000000000" pitchFamily="2" charset="2"/>
              </a:rPr>
              <a:t>WB</a:t>
            </a:r>
            <a:r>
              <a:rPr lang="en-US" sz="1800" b="1" dirty="0" smtClean="0">
                <a:solidFill>
                  <a:schemeClr val="bg1"/>
                </a:solidFill>
                <a:latin typeface="+mn-lt"/>
                <a:sym typeface="Wingdings" panose="05000000000000000000" pitchFamily="2" charset="2"/>
              </a:rPr>
              <a:t> </a:t>
            </a:r>
            <a:endParaRPr lang="en-US" sz="1800" b="1" dirty="0">
              <a:solidFill>
                <a:schemeClr val="bg1"/>
              </a:solidFill>
              <a:latin typeface="+mn-lt"/>
            </a:endParaRPr>
          </a:p>
        </p:txBody>
      </p:sp>
      <p:grpSp>
        <p:nvGrpSpPr>
          <p:cNvPr id="8" name="Gruppieren 8"/>
          <p:cNvGrpSpPr/>
          <p:nvPr/>
        </p:nvGrpSpPr>
        <p:grpSpPr>
          <a:xfrm>
            <a:off x="4594848" y="2987660"/>
            <a:ext cx="4297632" cy="2025516"/>
            <a:chOff x="4594848" y="2147184"/>
            <a:chExt cx="4297632" cy="2025516"/>
          </a:xfrm>
        </p:grpSpPr>
        <p:pic>
          <p:nvPicPr>
            <p:cNvPr id="11" name="Picture 2" descr="D:\6_Grafiken\Qualifizierung\Fließbilder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2" t="16796" r="47458" b="4476"/>
            <a:stretch/>
          </p:blipFill>
          <p:spPr bwMode="auto">
            <a:xfrm>
              <a:off x="4652392" y="2583782"/>
              <a:ext cx="4240088" cy="158891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ieren 33"/>
            <p:cNvGrpSpPr/>
            <p:nvPr/>
          </p:nvGrpSpPr>
          <p:grpSpPr>
            <a:xfrm>
              <a:off x="4594848" y="2147184"/>
              <a:ext cx="4297632" cy="2002820"/>
              <a:chOff x="226901" y="2154700"/>
              <a:chExt cx="4221347" cy="2002820"/>
            </a:xfrm>
          </p:grpSpPr>
          <p:sp>
            <p:nvSpPr>
              <p:cNvPr id="13" name="Textfeld 34"/>
              <p:cNvSpPr txBox="1"/>
              <p:nvPr/>
            </p:nvSpPr>
            <p:spPr>
              <a:xfrm>
                <a:off x="226901" y="2154700"/>
                <a:ext cx="4221347" cy="369332"/>
              </a:xfrm>
              <a:prstGeom prst="rect">
                <a:avLst/>
              </a:prstGeom>
              <a:solidFill>
                <a:srgbClr val="004D95"/>
              </a:solidFill>
            </p:spPr>
            <p:txBody>
              <a:bodyPr wrap="square" rtlCol="0">
                <a:spAutoFit/>
              </a:bodyPr>
              <a:lstStyle/>
              <a:p>
                <a:r>
                  <a:rPr lang="en-US" sz="1800" dirty="0" smtClean="0">
                    <a:solidFill>
                      <a:schemeClr val="bg1"/>
                    </a:solidFill>
                    <a:latin typeface="+mn-lt"/>
                  </a:rPr>
                  <a:t>ORC with wet </a:t>
                </a:r>
                <a:r>
                  <a:rPr lang="en-US" sz="1800" dirty="0" smtClean="0">
                    <a:solidFill>
                      <a:schemeClr val="bg1"/>
                    </a:solidFill>
                    <a:latin typeface="+mn-lt"/>
                  </a:rPr>
                  <a:t>cooling tower</a:t>
                </a:r>
                <a:endParaRPr lang="en-US" sz="1800" dirty="0">
                  <a:solidFill>
                    <a:schemeClr val="bg1"/>
                  </a:solidFill>
                  <a:latin typeface="+mn-lt"/>
                </a:endParaRPr>
              </a:p>
            </p:txBody>
          </p:sp>
          <p:sp>
            <p:nvSpPr>
              <p:cNvPr id="14" name="Rechteck 35"/>
              <p:cNvSpPr/>
              <p:nvPr/>
            </p:nvSpPr>
            <p:spPr bwMode="auto">
              <a:xfrm>
                <a:off x="226901" y="2524032"/>
                <a:ext cx="4204800" cy="1633488"/>
              </a:xfrm>
              <a:prstGeom prst="rect">
                <a:avLst/>
              </a:prstGeom>
              <a:noFill/>
              <a:ln w="9525" cap="flat" cmpd="sng" algn="ctr">
                <a:solidFill>
                  <a:srgbClr val="004D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grpSp>
      </p:grpSp>
      <p:pic>
        <p:nvPicPr>
          <p:cNvPr id="2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132856"/>
            <a:ext cx="435268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605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99392"/>
            <a:ext cx="8839200" cy="1219200"/>
          </a:xfrm>
        </p:spPr>
        <p:txBody>
          <a:bodyPr/>
          <a:lstStyle/>
          <a:p>
            <a:r>
              <a:rPr lang="en-US" sz="2800" b="1" dirty="0" smtClean="0"/>
              <a:t>Cogeneration of electricity and heat at geothermal low temperature sites?</a:t>
            </a:r>
            <a:endParaRPr lang="en-US" sz="2800" b="1" dirty="0"/>
          </a:p>
        </p:txBody>
      </p:sp>
      <p:sp>
        <p:nvSpPr>
          <p:cNvPr id="3" name="Inhaltsplatzhalter 2"/>
          <p:cNvSpPr>
            <a:spLocks noGrp="1"/>
          </p:cNvSpPr>
          <p:nvPr>
            <p:ph idx="1"/>
          </p:nvPr>
        </p:nvSpPr>
        <p:spPr>
          <a:xfrm>
            <a:off x="107504" y="999339"/>
            <a:ext cx="9144000" cy="1248544"/>
          </a:xfrm>
        </p:spPr>
        <p:txBody>
          <a:bodyPr/>
          <a:lstStyle/>
          <a:p>
            <a:r>
              <a:rPr lang="en-US" sz="1800" b="1" dirty="0" smtClean="0"/>
              <a:t>Combined</a:t>
            </a:r>
            <a:r>
              <a:rPr lang="en-US" b="1" dirty="0" smtClean="0"/>
              <a:t> </a:t>
            </a:r>
            <a:r>
              <a:rPr lang="en-US" b="1" dirty="0"/>
              <a:t>heat and power</a:t>
            </a:r>
            <a:r>
              <a:rPr lang="en-US" dirty="0"/>
              <a:t> (</a:t>
            </a:r>
            <a:r>
              <a:rPr lang="en-US" b="1" dirty="0"/>
              <a:t>CHP</a:t>
            </a:r>
            <a:r>
              <a:rPr lang="en-US" dirty="0"/>
              <a:t>) </a:t>
            </a:r>
            <a:r>
              <a:rPr lang="en-US" dirty="0" smtClean="0"/>
              <a:t/>
            </a:r>
            <a:br>
              <a:rPr lang="en-US" dirty="0" smtClean="0"/>
            </a:br>
            <a:r>
              <a:rPr lang="en-US" sz="1800" dirty="0" smtClean="0">
                <a:sym typeface="Wingdings" panose="05000000000000000000" pitchFamily="2" charset="2"/>
              </a:rPr>
              <a:t> </a:t>
            </a:r>
            <a:r>
              <a:rPr lang="en-US" sz="1800" dirty="0" smtClean="0"/>
              <a:t>simultaneous generation of </a:t>
            </a:r>
            <a:r>
              <a:rPr lang="en-US" sz="1800" dirty="0"/>
              <a:t>electricity and </a:t>
            </a:r>
            <a:r>
              <a:rPr lang="en-US" sz="1800" dirty="0" smtClean="0"/>
              <a:t>heat in the same plant</a:t>
            </a:r>
            <a:endParaRPr lang="en-US" sz="1800" dirty="0"/>
          </a:p>
        </p:txBody>
      </p:sp>
      <p:pic>
        <p:nvPicPr>
          <p:cNvPr id="1026" name="Picture 2" descr="D:\6_Grafiken\Kombinierte_Hybride_Bereitstellung\OptionKWK_Kombiniert_Blackbox_farbig_eng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899"/>
          <a:stretch/>
        </p:blipFill>
        <p:spPr bwMode="auto">
          <a:xfrm>
            <a:off x="683568" y="2175875"/>
            <a:ext cx="5521746" cy="2621277"/>
          </a:xfrm>
          <a:prstGeom prst="rect">
            <a:avLst/>
          </a:prstGeom>
          <a:noFill/>
          <a:extLst>
            <a:ext uri="{909E8E84-426E-40DD-AFC4-6F175D3DCCD1}">
              <a14:hiddenFill xmlns:a14="http://schemas.microsoft.com/office/drawing/2010/main">
                <a:solidFill>
                  <a:srgbClr val="FFFFFF"/>
                </a:solidFill>
              </a14:hiddenFill>
            </a:ext>
          </a:extLst>
        </p:spPr>
      </p:pic>
      <p:sp>
        <p:nvSpPr>
          <p:cNvPr id="4" name="Pfeil nach rechts 3"/>
          <p:cNvSpPr/>
          <p:nvPr/>
        </p:nvSpPr>
        <p:spPr bwMode="auto">
          <a:xfrm>
            <a:off x="4615086" y="2787878"/>
            <a:ext cx="576064" cy="467804"/>
          </a:xfrm>
          <a:prstGeom prst="rightArrow">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6" name="Pfeil nach rechts 5"/>
          <p:cNvSpPr/>
          <p:nvPr/>
        </p:nvSpPr>
        <p:spPr bwMode="auto">
          <a:xfrm>
            <a:off x="4676006" y="3297625"/>
            <a:ext cx="576064" cy="467804"/>
          </a:xfrm>
          <a:prstGeom prst="rightArrow">
            <a:avLst/>
          </a:prstGeom>
          <a:solidFill>
            <a:srgbClr val="FF66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5" name="Textfeld 4"/>
          <p:cNvSpPr txBox="1"/>
          <p:nvPr/>
        </p:nvSpPr>
        <p:spPr>
          <a:xfrm>
            <a:off x="5148064" y="2753455"/>
            <a:ext cx="2357164" cy="461665"/>
          </a:xfrm>
          <a:prstGeom prst="rect">
            <a:avLst/>
          </a:prstGeom>
          <a:noFill/>
        </p:spPr>
        <p:txBody>
          <a:bodyPr wrap="square" rtlCol="0">
            <a:spAutoFit/>
          </a:bodyPr>
          <a:lstStyle/>
          <a:p>
            <a:r>
              <a:rPr lang="de-DE" b="1" dirty="0" smtClean="0">
                <a:solidFill>
                  <a:srgbClr val="004D95"/>
                </a:solidFill>
                <a:latin typeface="+mn-lt"/>
              </a:rPr>
              <a:t>Electricity</a:t>
            </a:r>
            <a:endParaRPr lang="en-US" b="1" dirty="0">
              <a:solidFill>
                <a:srgbClr val="004D95"/>
              </a:solidFill>
              <a:latin typeface="+mn-lt"/>
            </a:endParaRPr>
          </a:p>
        </p:txBody>
      </p:sp>
      <p:sp>
        <p:nvSpPr>
          <p:cNvPr id="9" name="Textfeld 8"/>
          <p:cNvSpPr txBox="1"/>
          <p:nvPr/>
        </p:nvSpPr>
        <p:spPr>
          <a:xfrm>
            <a:off x="5196334" y="3303764"/>
            <a:ext cx="2357164" cy="461665"/>
          </a:xfrm>
          <a:prstGeom prst="rect">
            <a:avLst/>
          </a:prstGeom>
          <a:noFill/>
        </p:spPr>
        <p:txBody>
          <a:bodyPr wrap="square" rtlCol="0">
            <a:spAutoFit/>
          </a:bodyPr>
          <a:lstStyle/>
          <a:p>
            <a:r>
              <a:rPr lang="de-DE" b="1" dirty="0" smtClean="0">
                <a:solidFill>
                  <a:srgbClr val="FF6600"/>
                </a:solidFill>
                <a:latin typeface="+mn-lt"/>
              </a:rPr>
              <a:t>Heat</a:t>
            </a:r>
            <a:endParaRPr lang="en-US" b="1" dirty="0">
              <a:solidFill>
                <a:srgbClr val="FF6600"/>
              </a:solidFill>
              <a:latin typeface="+mn-lt"/>
            </a:endParaRPr>
          </a:p>
        </p:txBody>
      </p:sp>
    </p:spTree>
    <p:extLst>
      <p:ext uri="{BB962C8B-B14F-4D97-AF65-F5344CB8AC3E}">
        <p14:creationId xmlns:p14="http://schemas.microsoft.com/office/powerpoint/2010/main" val="399923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99392"/>
            <a:ext cx="8839200" cy="1219200"/>
          </a:xfrm>
        </p:spPr>
        <p:txBody>
          <a:bodyPr/>
          <a:lstStyle/>
          <a:p>
            <a:r>
              <a:rPr lang="en-US" sz="2800" b="1" dirty="0" smtClean="0"/>
              <a:t>Cogeneration of electricity and heat at geothermal low temperature sites?</a:t>
            </a:r>
            <a:endParaRPr lang="en-US" sz="2800" b="1" dirty="0"/>
          </a:p>
        </p:txBody>
      </p:sp>
      <p:sp>
        <p:nvSpPr>
          <p:cNvPr id="3" name="Inhaltsplatzhalter 2"/>
          <p:cNvSpPr>
            <a:spLocks noGrp="1"/>
          </p:cNvSpPr>
          <p:nvPr>
            <p:ph idx="1"/>
          </p:nvPr>
        </p:nvSpPr>
        <p:spPr>
          <a:xfrm>
            <a:off x="107504" y="996097"/>
            <a:ext cx="9144000" cy="1248544"/>
          </a:xfrm>
        </p:spPr>
        <p:txBody>
          <a:bodyPr/>
          <a:lstStyle/>
          <a:p>
            <a:r>
              <a:rPr lang="en-US" sz="1800" b="1" dirty="0" smtClean="0"/>
              <a:t>Combined</a:t>
            </a:r>
            <a:r>
              <a:rPr lang="en-US" b="1" dirty="0" smtClean="0"/>
              <a:t> </a:t>
            </a:r>
            <a:r>
              <a:rPr lang="en-US" b="1" dirty="0"/>
              <a:t>heat and power</a:t>
            </a:r>
            <a:r>
              <a:rPr lang="en-US" dirty="0"/>
              <a:t> (</a:t>
            </a:r>
            <a:r>
              <a:rPr lang="en-US" b="1" dirty="0"/>
              <a:t>CHP</a:t>
            </a:r>
            <a:r>
              <a:rPr lang="en-US" dirty="0"/>
              <a:t>) </a:t>
            </a:r>
            <a:r>
              <a:rPr lang="en-US" dirty="0" smtClean="0"/>
              <a:t/>
            </a:r>
            <a:br>
              <a:rPr lang="en-US" dirty="0" smtClean="0"/>
            </a:br>
            <a:r>
              <a:rPr lang="en-US" sz="1800" dirty="0" smtClean="0">
                <a:sym typeface="Wingdings" panose="05000000000000000000" pitchFamily="2" charset="2"/>
              </a:rPr>
              <a:t> </a:t>
            </a:r>
            <a:r>
              <a:rPr lang="en-US" sz="1800" dirty="0" smtClean="0"/>
              <a:t>simultaneous generation of </a:t>
            </a:r>
            <a:r>
              <a:rPr lang="en-US" sz="1800" dirty="0"/>
              <a:t>electricity and </a:t>
            </a:r>
            <a:r>
              <a:rPr lang="en-US" sz="1800" dirty="0" smtClean="0"/>
              <a:t>heat in the same plant</a:t>
            </a:r>
            <a:endParaRPr lang="en-US" sz="1800" dirty="0"/>
          </a:p>
        </p:txBody>
      </p:sp>
      <p:pic>
        <p:nvPicPr>
          <p:cNvPr id="1026" name="Picture 2" descr="D:\6_Grafiken\Kombinierte_Hybride_Bereitstellung\OptionKWK_Kombiniert_Blackbox_farbig_eng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899"/>
          <a:stretch/>
        </p:blipFill>
        <p:spPr bwMode="auto">
          <a:xfrm>
            <a:off x="683568" y="2172633"/>
            <a:ext cx="5521746" cy="2621277"/>
          </a:xfrm>
          <a:prstGeom prst="rect">
            <a:avLst/>
          </a:prstGeom>
          <a:noFill/>
          <a:extLst>
            <a:ext uri="{909E8E84-426E-40DD-AFC4-6F175D3DCCD1}">
              <a14:hiddenFill xmlns:a14="http://schemas.microsoft.com/office/drawing/2010/main">
                <a:solidFill>
                  <a:srgbClr val="FFFFFF"/>
                </a:solidFill>
              </a14:hiddenFill>
            </a:ext>
          </a:extLst>
        </p:spPr>
      </p:pic>
      <p:sp>
        <p:nvSpPr>
          <p:cNvPr id="4" name="Pfeil nach rechts 3"/>
          <p:cNvSpPr/>
          <p:nvPr/>
        </p:nvSpPr>
        <p:spPr bwMode="auto">
          <a:xfrm>
            <a:off x="4615086" y="2784636"/>
            <a:ext cx="576064" cy="467804"/>
          </a:xfrm>
          <a:prstGeom prst="rightArrow">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6" name="Pfeil nach rechts 5"/>
          <p:cNvSpPr/>
          <p:nvPr/>
        </p:nvSpPr>
        <p:spPr bwMode="auto">
          <a:xfrm>
            <a:off x="4676006" y="3294383"/>
            <a:ext cx="576064" cy="467804"/>
          </a:xfrm>
          <a:prstGeom prst="rightArrow">
            <a:avLst/>
          </a:prstGeom>
          <a:solidFill>
            <a:srgbClr val="FF66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5" name="Textfeld 4"/>
          <p:cNvSpPr txBox="1"/>
          <p:nvPr/>
        </p:nvSpPr>
        <p:spPr>
          <a:xfrm>
            <a:off x="5148064" y="2750213"/>
            <a:ext cx="2357164" cy="461665"/>
          </a:xfrm>
          <a:prstGeom prst="rect">
            <a:avLst/>
          </a:prstGeom>
          <a:noFill/>
        </p:spPr>
        <p:txBody>
          <a:bodyPr wrap="square" rtlCol="0">
            <a:spAutoFit/>
          </a:bodyPr>
          <a:lstStyle/>
          <a:p>
            <a:r>
              <a:rPr lang="de-DE" b="1" dirty="0" smtClean="0">
                <a:solidFill>
                  <a:srgbClr val="004D95"/>
                </a:solidFill>
                <a:latin typeface="+mn-lt"/>
              </a:rPr>
              <a:t>Electricity</a:t>
            </a:r>
            <a:endParaRPr lang="en-US" b="1" dirty="0">
              <a:solidFill>
                <a:srgbClr val="004D95"/>
              </a:solidFill>
              <a:latin typeface="+mn-lt"/>
            </a:endParaRPr>
          </a:p>
        </p:txBody>
      </p:sp>
      <p:sp>
        <p:nvSpPr>
          <p:cNvPr id="9" name="Textfeld 8"/>
          <p:cNvSpPr txBox="1"/>
          <p:nvPr/>
        </p:nvSpPr>
        <p:spPr>
          <a:xfrm>
            <a:off x="5196334" y="3300522"/>
            <a:ext cx="3336106" cy="461665"/>
          </a:xfrm>
          <a:prstGeom prst="rect">
            <a:avLst/>
          </a:prstGeom>
          <a:noFill/>
        </p:spPr>
        <p:txBody>
          <a:bodyPr wrap="square" rtlCol="0">
            <a:spAutoFit/>
          </a:bodyPr>
          <a:lstStyle/>
          <a:p>
            <a:r>
              <a:rPr lang="de-DE" b="1" dirty="0" smtClean="0">
                <a:solidFill>
                  <a:srgbClr val="FF6600"/>
                </a:solidFill>
                <a:latin typeface="+mn-lt"/>
              </a:rPr>
              <a:t>Heat</a:t>
            </a:r>
            <a:endParaRPr lang="en-US" b="1" dirty="0">
              <a:solidFill>
                <a:srgbClr val="FF6600"/>
              </a:solidFill>
              <a:latin typeface="+mn-lt"/>
              <a:ea typeface="Arial Unicode MS" panose="020B0604020202020204" pitchFamily="34" charset="-128"/>
              <a:cs typeface="Arial Unicode MS" panose="020B0604020202020204" pitchFamily="34" charset="-128"/>
            </a:endParaRPr>
          </a:p>
        </p:txBody>
      </p:sp>
      <p:sp>
        <p:nvSpPr>
          <p:cNvPr id="10" name="Textfeld 9"/>
          <p:cNvSpPr txBox="1"/>
          <p:nvPr/>
        </p:nvSpPr>
        <p:spPr>
          <a:xfrm>
            <a:off x="6205314" y="3300567"/>
            <a:ext cx="2543150" cy="954107"/>
          </a:xfrm>
          <a:prstGeom prst="rect">
            <a:avLst/>
          </a:prstGeom>
          <a:solidFill>
            <a:srgbClr val="FF6600"/>
          </a:solidFill>
        </p:spPr>
        <p:txBody>
          <a:bodyPr wrap="square" rtlCol="0">
            <a:spAutoFit/>
          </a:bodyPr>
          <a:lstStyle/>
          <a:p>
            <a:r>
              <a:rPr lang="de-DE" sz="2000" b="1" dirty="0" smtClean="0">
                <a:solidFill>
                  <a:schemeClr val="bg1"/>
                </a:solidFill>
                <a:latin typeface="+mn-lt"/>
                <a:sym typeface="Wingdings" panose="05000000000000000000" pitchFamily="2" charset="2"/>
              </a:rPr>
              <a:t>30...50</a:t>
            </a:r>
            <a:r>
              <a:rPr lang="de-DE" sz="2000" b="1"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°C      </a:t>
            </a:r>
            <a:r>
              <a:rPr lang="de-DE" sz="1000" b="1"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 </a:t>
            </a:r>
            <a:r>
              <a:rPr lang="de-DE" sz="2000" b="1" baseline="-250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a:t>
            </a:r>
          </a:p>
          <a:p>
            <a:r>
              <a:rPr lang="de-DE" sz="2000" b="1"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85…95% of Q</a:t>
            </a:r>
            <a:r>
              <a:rPr lang="de-DE" sz="2000" b="1" baseline="-250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in</a:t>
            </a:r>
            <a:br>
              <a:rPr lang="de-DE" sz="2000" b="1" baseline="-250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br>
            <a:r>
              <a:rPr lang="de-DE" sz="16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a:t>
            </a:r>
            <a:r>
              <a:rPr lang="en-US" sz="16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5…30MW</a:t>
            </a:r>
            <a:r>
              <a:rPr lang="en-US" sz="1600" baseline="-250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th</a:t>
            </a:r>
            <a:r>
              <a:rPr lang="en-US" sz="16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/doublet</a:t>
            </a:r>
            <a:r>
              <a:rPr lang="de-DE" sz="16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a:t>
            </a:r>
            <a:endParaRPr lang="en-US" sz="1600" dirty="0">
              <a:solidFill>
                <a:schemeClr val="bg1"/>
              </a:solidFill>
              <a:latin typeface="+mn-lt"/>
              <a:ea typeface="Arial Unicode MS" panose="020B0604020202020204" pitchFamily="34" charset="-128"/>
              <a:cs typeface="Arial Unicode MS" panose="020B0604020202020204" pitchFamily="34" charset="-128"/>
            </a:endParaRPr>
          </a:p>
        </p:txBody>
      </p:sp>
      <p:sp>
        <p:nvSpPr>
          <p:cNvPr id="11" name="Textfeld 10"/>
          <p:cNvSpPr txBox="1"/>
          <p:nvPr/>
        </p:nvSpPr>
        <p:spPr>
          <a:xfrm>
            <a:off x="169268" y="4839543"/>
            <a:ext cx="2232248" cy="400110"/>
          </a:xfrm>
          <a:prstGeom prst="rect">
            <a:avLst/>
          </a:prstGeom>
          <a:solidFill>
            <a:srgbClr val="FF6600"/>
          </a:solidFill>
        </p:spPr>
        <p:txBody>
          <a:bodyPr wrap="square" rtlCol="0">
            <a:spAutoFit/>
          </a:bodyPr>
          <a:lstStyle/>
          <a:p>
            <a:pPr algn="ctr"/>
            <a:r>
              <a:rPr lang="de-DE" sz="2000" b="1" dirty="0" smtClean="0">
                <a:solidFill>
                  <a:schemeClr val="bg1"/>
                </a:solidFill>
                <a:latin typeface="+mn-lt"/>
                <a:sym typeface="Wingdings" panose="05000000000000000000" pitchFamily="2" charset="2"/>
              </a:rPr>
              <a:t>100...150</a:t>
            </a:r>
            <a:r>
              <a:rPr lang="de-DE" sz="2000" b="1"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°C</a:t>
            </a:r>
            <a:endParaRPr lang="en-US" sz="2000" b="1" dirty="0">
              <a:solidFill>
                <a:schemeClr val="bg1"/>
              </a:solidFill>
              <a:latin typeface="+mn-l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1861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99392"/>
            <a:ext cx="8839200" cy="1219200"/>
          </a:xfrm>
        </p:spPr>
        <p:txBody>
          <a:bodyPr/>
          <a:lstStyle/>
          <a:p>
            <a:r>
              <a:rPr lang="en-US" sz="2800" b="1" dirty="0" smtClean="0"/>
              <a:t>Cogeneration of electricity and heat at geothermal low temperature sites?</a:t>
            </a:r>
            <a:endParaRPr lang="en-US" sz="2800" b="1" dirty="0"/>
          </a:p>
        </p:txBody>
      </p:sp>
      <p:sp>
        <p:nvSpPr>
          <p:cNvPr id="3" name="Inhaltsplatzhalter 2"/>
          <p:cNvSpPr>
            <a:spLocks noGrp="1"/>
          </p:cNvSpPr>
          <p:nvPr>
            <p:ph idx="1"/>
          </p:nvPr>
        </p:nvSpPr>
        <p:spPr>
          <a:xfrm>
            <a:off x="107504" y="996097"/>
            <a:ext cx="9144000" cy="1248544"/>
          </a:xfrm>
        </p:spPr>
        <p:txBody>
          <a:bodyPr/>
          <a:lstStyle/>
          <a:p>
            <a:r>
              <a:rPr lang="en-US" sz="1800" b="1" dirty="0" smtClean="0"/>
              <a:t>Combined</a:t>
            </a:r>
            <a:r>
              <a:rPr lang="en-US" b="1" dirty="0" smtClean="0"/>
              <a:t> </a:t>
            </a:r>
            <a:r>
              <a:rPr lang="en-US" b="1" dirty="0"/>
              <a:t>heat and power</a:t>
            </a:r>
            <a:r>
              <a:rPr lang="en-US" dirty="0"/>
              <a:t> (</a:t>
            </a:r>
            <a:r>
              <a:rPr lang="en-US" b="1" dirty="0"/>
              <a:t>CHP</a:t>
            </a:r>
            <a:r>
              <a:rPr lang="en-US" dirty="0"/>
              <a:t>) </a:t>
            </a:r>
            <a:r>
              <a:rPr lang="en-US" dirty="0" smtClean="0"/>
              <a:t/>
            </a:r>
            <a:br>
              <a:rPr lang="en-US" dirty="0" smtClean="0"/>
            </a:br>
            <a:r>
              <a:rPr lang="en-US" sz="1800" dirty="0" smtClean="0">
                <a:sym typeface="Wingdings" panose="05000000000000000000" pitchFamily="2" charset="2"/>
              </a:rPr>
              <a:t> </a:t>
            </a:r>
            <a:r>
              <a:rPr lang="en-US" sz="1800" dirty="0" smtClean="0"/>
              <a:t>simultaneous generation of </a:t>
            </a:r>
            <a:r>
              <a:rPr lang="en-US" sz="1800" dirty="0"/>
              <a:t>electricity and </a:t>
            </a:r>
            <a:r>
              <a:rPr lang="en-US" sz="1800" dirty="0" smtClean="0"/>
              <a:t>heat in the same plant</a:t>
            </a:r>
            <a:endParaRPr lang="en-US" sz="1800" dirty="0"/>
          </a:p>
        </p:txBody>
      </p:sp>
      <p:pic>
        <p:nvPicPr>
          <p:cNvPr id="1026" name="Picture 2" descr="D:\6_Grafiken\Kombinierte_Hybride_Bereitstellung\OptionKWK_Kombiniert_Blackbox_farbig_eng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899"/>
          <a:stretch/>
        </p:blipFill>
        <p:spPr bwMode="auto">
          <a:xfrm>
            <a:off x="683568" y="2172633"/>
            <a:ext cx="5521746" cy="2621277"/>
          </a:xfrm>
          <a:prstGeom prst="rect">
            <a:avLst/>
          </a:prstGeom>
          <a:noFill/>
          <a:extLst>
            <a:ext uri="{909E8E84-426E-40DD-AFC4-6F175D3DCCD1}">
              <a14:hiddenFill xmlns:a14="http://schemas.microsoft.com/office/drawing/2010/main">
                <a:solidFill>
                  <a:srgbClr val="FFFFFF"/>
                </a:solidFill>
              </a14:hiddenFill>
            </a:ext>
          </a:extLst>
        </p:spPr>
      </p:pic>
      <p:sp>
        <p:nvSpPr>
          <p:cNvPr id="4" name="Pfeil nach rechts 3"/>
          <p:cNvSpPr/>
          <p:nvPr/>
        </p:nvSpPr>
        <p:spPr bwMode="auto">
          <a:xfrm>
            <a:off x="4615086" y="2784636"/>
            <a:ext cx="576064" cy="467804"/>
          </a:xfrm>
          <a:prstGeom prst="rightArrow">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6" name="Pfeil nach rechts 5"/>
          <p:cNvSpPr/>
          <p:nvPr/>
        </p:nvSpPr>
        <p:spPr bwMode="auto">
          <a:xfrm>
            <a:off x="4676006" y="3294383"/>
            <a:ext cx="576064" cy="467804"/>
          </a:xfrm>
          <a:prstGeom prst="rightArrow">
            <a:avLst/>
          </a:prstGeom>
          <a:solidFill>
            <a:srgbClr val="FF66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5" name="Textfeld 4"/>
          <p:cNvSpPr txBox="1"/>
          <p:nvPr/>
        </p:nvSpPr>
        <p:spPr>
          <a:xfrm>
            <a:off x="5148064" y="2750213"/>
            <a:ext cx="2357164" cy="461665"/>
          </a:xfrm>
          <a:prstGeom prst="rect">
            <a:avLst/>
          </a:prstGeom>
          <a:noFill/>
        </p:spPr>
        <p:txBody>
          <a:bodyPr wrap="square" rtlCol="0">
            <a:spAutoFit/>
          </a:bodyPr>
          <a:lstStyle/>
          <a:p>
            <a:r>
              <a:rPr lang="de-DE" b="1" dirty="0" smtClean="0">
                <a:solidFill>
                  <a:srgbClr val="004D95"/>
                </a:solidFill>
                <a:latin typeface="+mn-lt"/>
              </a:rPr>
              <a:t>Electricity</a:t>
            </a:r>
            <a:endParaRPr lang="en-US" b="1" dirty="0">
              <a:solidFill>
                <a:srgbClr val="004D95"/>
              </a:solidFill>
              <a:latin typeface="+mn-lt"/>
            </a:endParaRPr>
          </a:p>
        </p:txBody>
      </p:sp>
      <p:sp>
        <p:nvSpPr>
          <p:cNvPr id="9" name="Textfeld 8"/>
          <p:cNvSpPr txBox="1"/>
          <p:nvPr/>
        </p:nvSpPr>
        <p:spPr>
          <a:xfrm>
            <a:off x="5196334" y="3300522"/>
            <a:ext cx="3336106" cy="461665"/>
          </a:xfrm>
          <a:prstGeom prst="rect">
            <a:avLst/>
          </a:prstGeom>
          <a:noFill/>
        </p:spPr>
        <p:txBody>
          <a:bodyPr wrap="square" rtlCol="0">
            <a:spAutoFit/>
          </a:bodyPr>
          <a:lstStyle/>
          <a:p>
            <a:r>
              <a:rPr lang="de-DE" b="1" dirty="0" smtClean="0">
                <a:solidFill>
                  <a:srgbClr val="FF6600"/>
                </a:solidFill>
                <a:latin typeface="+mn-lt"/>
              </a:rPr>
              <a:t>Heat</a:t>
            </a:r>
            <a:endParaRPr lang="en-US" b="1" dirty="0">
              <a:solidFill>
                <a:srgbClr val="FF6600"/>
              </a:solidFill>
              <a:latin typeface="+mn-lt"/>
              <a:ea typeface="Arial Unicode MS" panose="020B0604020202020204" pitchFamily="34" charset="-128"/>
              <a:cs typeface="Arial Unicode MS" panose="020B0604020202020204" pitchFamily="34" charset="-128"/>
            </a:endParaRPr>
          </a:p>
        </p:txBody>
      </p:sp>
      <p:sp>
        <p:nvSpPr>
          <p:cNvPr id="10" name="Textfeld 9"/>
          <p:cNvSpPr txBox="1"/>
          <p:nvPr/>
        </p:nvSpPr>
        <p:spPr>
          <a:xfrm>
            <a:off x="6205314" y="3300567"/>
            <a:ext cx="2543150" cy="954107"/>
          </a:xfrm>
          <a:prstGeom prst="rect">
            <a:avLst/>
          </a:prstGeom>
          <a:solidFill>
            <a:srgbClr val="FF6600"/>
          </a:solidFill>
        </p:spPr>
        <p:txBody>
          <a:bodyPr wrap="square" rtlCol="0">
            <a:spAutoFit/>
          </a:bodyPr>
          <a:lstStyle/>
          <a:p>
            <a:r>
              <a:rPr lang="de-DE" sz="2000" b="1" dirty="0" smtClean="0">
                <a:solidFill>
                  <a:schemeClr val="bg1"/>
                </a:solidFill>
                <a:latin typeface="+mn-lt"/>
                <a:sym typeface="Wingdings" panose="05000000000000000000" pitchFamily="2" charset="2"/>
              </a:rPr>
              <a:t>30...50</a:t>
            </a:r>
            <a:r>
              <a:rPr lang="de-DE" sz="2000" b="1"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°C      </a:t>
            </a:r>
            <a:r>
              <a:rPr lang="de-DE" sz="1000" b="1"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 </a:t>
            </a:r>
            <a:r>
              <a:rPr lang="de-DE" sz="2000" b="1" baseline="-250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a:t>
            </a:r>
          </a:p>
          <a:p>
            <a:r>
              <a:rPr lang="de-DE" sz="2000" b="1"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85…95% of Q</a:t>
            </a:r>
            <a:r>
              <a:rPr lang="de-DE" sz="2000" b="1" baseline="-250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in</a:t>
            </a:r>
            <a:br>
              <a:rPr lang="de-DE" sz="2000" b="1" baseline="-250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br>
            <a:r>
              <a:rPr lang="de-DE" sz="16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a:t>
            </a:r>
            <a:r>
              <a:rPr lang="en-US" sz="16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5…30MW</a:t>
            </a:r>
            <a:r>
              <a:rPr lang="en-US" sz="1600" baseline="-250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th</a:t>
            </a:r>
            <a:r>
              <a:rPr lang="en-US" sz="16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/doublet</a:t>
            </a:r>
            <a:r>
              <a:rPr lang="de-DE" sz="16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a:t>
            </a:r>
            <a:endParaRPr lang="en-US" sz="1600" dirty="0">
              <a:solidFill>
                <a:schemeClr val="bg1"/>
              </a:solidFill>
              <a:latin typeface="+mn-lt"/>
              <a:ea typeface="Arial Unicode MS" panose="020B0604020202020204" pitchFamily="34" charset="-128"/>
              <a:cs typeface="Arial Unicode MS" panose="020B0604020202020204" pitchFamily="34" charset="-128"/>
            </a:endParaRPr>
          </a:p>
        </p:txBody>
      </p:sp>
      <p:sp>
        <p:nvSpPr>
          <p:cNvPr id="11" name="Textfeld 10"/>
          <p:cNvSpPr txBox="1"/>
          <p:nvPr/>
        </p:nvSpPr>
        <p:spPr>
          <a:xfrm>
            <a:off x="169268" y="4839543"/>
            <a:ext cx="2232248" cy="400110"/>
          </a:xfrm>
          <a:prstGeom prst="rect">
            <a:avLst/>
          </a:prstGeom>
          <a:solidFill>
            <a:srgbClr val="FF6600"/>
          </a:solidFill>
        </p:spPr>
        <p:txBody>
          <a:bodyPr wrap="square" rtlCol="0">
            <a:spAutoFit/>
          </a:bodyPr>
          <a:lstStyle/>
          <a:p>
            <a:pPr algn="ctr"/>
            <a:r>
              <a:rPr lang="de-DE" sz="2000" b="1" dirty="0" smtClean="0">
                <a:solidFill>
                  <a:schemeClr val="bg1"/>
                </a:solidFill>
                <a:latin typeface="+mn-lt"/>
                <a:sym typeface="Wingdings" panose="05000000000000000000" pitchFamily="2" charset="2"/>
              </a:rPr>
              <a:t>100...150</a:t>
            </a:r>
            <a:r>
              <a:rPr lang="de-DE" sz="2000" b="1"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°C</a:t>
            </a:r>
            <a:endParaRPr lang="en-US" sz="2000" b="1" dirty="0">
              <a:solidFill>
                <a:schemeClr val="bg1"/>
              </a:solidFill>
              <a:latin typeface="+mn-lt"/>
              <a:ea typeface="Arial Unicode MS" panose="020B0604020202020204" pitchFamily="34" charset="-128"/>
              <a:cs typeface="Arial Unicode MS" panose="020B0604020202020204" pitchFamily="34" charset="-128"/>
            </a:endParaRPr>
          </a:p>
        </p:txBody>
      </p:sp>
      <p:pic>
        <p:nvPicPr>
          <p:cNvPr id="14" name="Picture 4" descr="http://www.geothermal-energy.org/pliki/Image/geo/What_is_geothermal_en_html_6747c29a.jpg"/>
          <p:cNvPicPr>
            <a:picLocks noChangeAspect="1" noChangeArrowheads="1"/>
          </p:cNvPicPr>
          <p:nvPr/>
        </p:nvPicPr>
        <p:blipFill rotWithShape="1">
          <a:blip r:embed="rId3">
            <a:extLst>
              <a:ext uri="{28A0092B-C50C-407E-A947-70E740481C1C}">
                <a14:useLocalDpi xmlns:a14="http://schemas.microsoft.com/office/drawing/2010/main" val="0"/>
              </a:ext>
            </a:extLst>
          </a:blip>
          <a:srcRect b="27886"/>
          <a:stretch/>
        </p:blipFill>
        <p:spPr bwMode="auto">
          <a:xfrm>
            <a:off x="63026" y="2931391"/>
            <a:ext cx="4580982" cy="3449937"/>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9"/>
          <p:cNvSpPr/>
          <p:nvPr/>
        </p:nvSpPr>
        <p:spPr>
          <a:xfrm>
            <a:off x="4723812" y="5301208"/>
            <a:ext cx="4096660" cy="677108"/>
          </a:xfrm>
          <a:prstGeom prst="rect">
            <a:avLst/>
          </a:prstGeom>
        </p:spPr>
        <p:txBody>
          <a:bodyPr wrap="square">
            <a:spAutoFit/>
          </a:bodyPr>
          <a:lstStyle/>
          <a:p>
            <a:pPr>
              <a:defRPr/>
            </a:pPr>
            <a:r>
              <a:rPr lang="en-US" sz="1800" dirty="0" err="1" smtClean="0">
                <a:latin typeface="+mn-lt"/>
              </a:rPr>
              <a:t>Lindal</a:t>
            </a:r>
            <a:r>
              <a:rPr lang="en-US" sz="1800" dirty="0" smtClean="0">
                <a:latin typeface="+mn-lt"/>
              </a:rPr>
              <a:t>-Diagram</a:t>
            </a:r>
            <a:r>
              <a:rPr lang="en-US" sz="1000" dirty="0" smtClean="0">
                <a:latin typeface="+mn-lt"/>
              </a:rPr>
              <a:t/>
            </a:r>
            <a:br>
              <a:rPr lang="en-US" sz="1000" dirty="0" smtClean="0">
                <a:latin typeface="+mn-lt"/>
              </a:rPr>
            </a:br>
            <a:r>
              <a:rPr lang="en-US" sz="1000" dirty="0" smtClean="0">
                <a:latin typeface="+mn-lt"/>
              </a:rPr>
              <a:t>Source: http</a:t>
            </a:r>
            <a:r>
              <a:rPr lang="en-US" sz="1000" dirty="0">
                <a:latin typeface="+mn-lt"/>
              </a:rPr>
              <a:t>://</a:t>
            </a:r>
            <a:r>
              <a:rPr lang="en-US" sz="1000" dirty="0" smtClean="0">
                <a:latin typeface="+mn-lt"/>
              </a:rPr>
              <a:t>www.geothermal-energy.org/314,what_is_geothermal_energy.html</a:t>
            </a:r>
            <a:endParaRPr lang="de-DE" sz="1000" dirty="0">
              <a:latin typeface="+mn-lt"/>
            </a:endParaRPr>
          </a:p>
        </p:txBody>
      </p:sp>
    </p:spTree>
    <p:extLst>
      <p:ext uri="{BB962C8B-B14F-4D97-AF65-F5344CB8AC3E}">
        <p14:creationId xmlns:p14="http://schemas.microsoft.com/office/powerpoint/2010/main" val="20281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99392"/>
            <a:ext cx="8839200" cy="1219200"/>
          </a:xfrm>
        </p:spPr>
        <p:txBody>
          <a:bodyPr/>
          <a:lstStyle/>
          <a:p>
            <a:r>
              <a:rPr lang="en-US" sz="2800" b="1" dirty="0" smtClean="0"/>
              <a:t>Cogeneration of electricity and heat at geothermal low temperature sites?</a:t>
            </a:r>
            <a:endParaRPr lang="en-US" sz="2800" b="1" dirty="0"/>
          </a:p>
        </p:txBody>
      </p:sp>
      <p:pic>
        <p:nvPicPr>
          <p:cNvPr id="1026" name="Picture 2" descr="D:\6_Grafiken\Kombinierte_Hybride_Bereitstellung\OptionKWK_Kombiniert_Blackbox_farbig_eng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899"/>
          <a:stretch/>
        </p:blipFill>
        <p:spPr bwMode="auto">
          <a:xfrm>
            <a:off x="683568" y="2172633"/>
            <a:ext cx="5521746" cy="2621277"/>
          </a:xfrm>
          <a:prstGeom prst="rect">
            <a:avLst/>
          </a:prstGeom>
          <a:noFill/>
          <a:extLst>
            <a:ext uri="{909E8E84-426E-40DD-AFC4-6F175D3DCCD1}">
              <a14:hiddenFill xmlns:a14="http://schemas.microsoft.com/office/drawing/2010/main">
                <a:solidFill>
                  <a:srgbClr val="FFFFFF"/>
                </a:solidFill>
              </a14:hiddenFill>
            </a:ext>
          </a:extLst>
        </p:spPr>
      </p:pic>
      <p:sp>
        <p:nvSpPr>
          <p:cNvPr id="4" name="Pfeil nach rechts 3"/>
          <p:cNvSpPr/>
          <p:nvPr/>
        </p:nvSpPr>
        <p:spPr bwMode="auto">
          <a:xfrm>
            <a:off x="4615086" y="2784636"/>
            <a:ext cx="576064" cy="467804"/>
          </a:xfrm>
          <a:prstGeom prst="rightArrow">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6" name="Pfeil nach rechts 5"/>
          <p:cNvSpPr/>
          <p:nvPr/>
        </p:nvSpPr>
        <p:spPr bwMode="auto">
          <a:xfrm>
            <a:off x="4676006" y="3294383"/>
            <a:ext cx="576064" cy="467804"/>
          </a:xfrm>
          <a:prstGeom prst="rightArrow">
            <a:avLst/>
          </a:prstGeom>
          <a:solidFill>
            <a:srgbClr val="FF66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5" name="Textfeld 4"/>
          <p:cNvSpPr txBox="1"/>
          <p:nvPr/>
        </p:nvSpPr>
        <p:spPr>
          <a:xfrm>
            <a:off x="5148064" y="2750213"/>
            <a:ext cx="2357164" cy="461665"/>
          </a:xfrm>
          <a:prstGeom prst="rect">
            <a:avLst/>
          </a:prstGeom>
          <a:noFill/>
        </p:spPr>
        <p:txBody>
          <a:bodyPr wrap="square" rtlCol="0">
            <a:spAutoFit/>
          </a:bodyPr>
          <a:lstStyle/>
          <a:p>
            <a:r>
              <a:rPr lang="de-DE" b="1" dirty="0" smtClean="0">
                <a:solidFill>
                  <a:srgbClr val="004D95"/>
                </a:solidFill>
                <a:latin typeface="+mn-lt"/>
              </a:rPr>
              <a:t>Electricity</a:t>
            </a:r>
            <a:endParaRPr lang="en-US" b="1" dirty="0">
              <a:solidFill>
                <a:srgbClr val="004D95"/>
              </a:solidFill>
              <a:latin typeface="+mn-lt"/>
            </a:endParaRPr>
          </a:p>
        </p:txBody>
      </p:sp>
      <p:sp>
        <p:nvSpPr>
          <p:cNvPr id="9" name="Textfeld 8"/>
          <p:cNvSpPr txBox="1"/>
          <p:nvPr/>
        </p:nvSpPr>
        <p:spPr>
          <a:xfrm>
            <a:off x="5196334" y="3300522"/>
            <a:ext cx="3336106" cy="461665"/>
          </a:xfrm>
          <a:prstGeom prst="rect">
            <a:avLst/>
          </a:prstGeom>
          <a:noFill/>
        </p:spPr>
        <p:txBody>
          <a:bodyPr wrap="square" rtlCol="0">
            <a:spAutoFit/>
          </a:bodyPr>
          <a:lstStyle/>
          <a:p>
            <a:r>
              <a:rPr lang="de-DE" b="1" dirty="0" smtClean="0">
                <a:solidFill>
                  <a:srgbClr val="FF6600"/>
                </a:solidFill>
                <a:latin typeface="+mn-lt"/>
              </a:rPr>
              <a:t>Heat</a:t>
            </a:r>
            <a:endParaRPr lang="en-US" b="1" dirty="0">
              <a:solidFill>
                <a:srgbClr val="FF6600"/>
              </a:solidFill>
              <a:latin typeface="+mn-lt"/>
              <a:ea typeface="Arial Unicode MS" panose="020B0604020202020204" pitchFamily="34" charset="-128"/>
              <a:cs typeface="Arial Unicode MS" panose="020B0604020202020204" pitchFamily="34" charset="-128"/>
            </a:endParaRPr>
          </a:p>
        </p:txBody>
      </p:sp>
      <p:sp>
        <p:nvSpPr>
          <p:cNvPr id="10" name="Textfeld 9"/>
          <p:cNvSpPr txBox="1"/>
          <p:nvPr/>
        </p:nvSpPr>
        <p:spPr>
          <a:xfrm>
            <a:off x="6205314" y="3300567"/>
            <a:ext cx="2543150" cy="954107"/>
          </a:xfrm>
          <a:prstGeom prst="rect">
            <a:avLst/>
          </a:prstGeom>
          <a:solidFill>
            <a:srgbClr val="FF6600"/>
          </a:solidFill>
        </p:spPr>
        <p:txBody>
          <a:bodyPr wrap="square" rtlCol="0">
            <a:spAutoFit/>
          </a:bodyPr>
          <a:lstStyle/>
          <a:p>
            <a:r>
              <a:rPr lang="de-DE" sz="2000" b="1" dirty="0" smtClean="0">
                <a:solidFill>
                  <a:schemeClr val="bg1"/>
                </a:solidFill>
                <a:latin typeface="+mn-lt"/>
                <a:sym typeface="Wingdings" panose="05000000000000000000" pitchFamily="2" charset="2"/>
              </a:rPr>
              <a:t>30...50</a:t>
            </a:r>
            <a:r>
              <a:rPr lang="de-DE" sz="2000" b="1"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°C      </a:t>
            </a:r>
            <a:r>
              <a:rPr lang="de-DE" sz="1000" b="1"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 </a:t>
            </a:r>
            <a:r>
              <a:rPr lang="de-DE" sz="2000" b="1" baseline="-250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a:t>
            </a:r>
          </a:p>
          <a:p>
            <a:r>
              <a:rPr lang="de-DE" sz="2000" b="1"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85…95% of Q</a:t>
            </a:r>
            <a:r>
              <a:rPr lang="de-DE" sz="2000" b="1" baseline="-250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in</a:t>
            </a:r>
            <a:br>
              <a:rPr lang="de-DE" sz="2000" b="1" baseline="-250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br>
            <a:r>
              <a:rPr lang="de-DE" sz="16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a:t>
            </a:r>
            <a:r>
              <a:rPr lang="en-US" sz="16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5…30MW</a:t>
            </a:r>
            <a:r>
              <a:rPr lang="en-US" sz="1600" baseline="-250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th</a:t>
            </a:r>
            <a:r>
              <a:rPr lang="en-US" sz="16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/doublet</a:t>
            </a:r>
            <a:r>
              <a:rPr lang="de-DE" sz="1600"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a:t>
            </a:r>
            <a:endParaRPr lang="en-US" sz="1600" dirty="0">
              <a:solidFill>
                <a:schemeClr val="bg1"/>
              </a:solidFill>
              <a:latin typeface="+mn-lt"/>
              <a:ea typeface="Arial Unicode MS" panose="020B0604020202020204" pitchFamily="34" charset="-128"/>
              <a:cs typeface="Arial Unicode MS" panose="020B0604020202020204" pitchFamily="34" charset="-128"/>
            </a:endParaRPr>
          </a:p>
        </p:txBody>
      </p:sp>
      <p:sp>
        <p:nvSpPr>
          <p:cNvPr id="11" name="Textfeld 10"/>
          <p:cNvSpPr txBox="1"/>
          <p:nvPr/>
        </p:nvSpPr>
        <p:spPr>
          <a:xfrm>
            <a:off x="169268" y="4839543"/>
            <a:ext cx="2232248" cy="400110"/>
          </a:xfrm>
          <a:prstGeom prst="rect">
            <a:avLst/>
          </a:prstGeom>
          <a:solidFill>
            <a:srgbClr val="FF6600"/>
          </a:solidFill>
        </p:spPr>
        <p:txBody>
          <a:bodyPr wrap="square" rtlCol="0">
            <a:spAutoFit/>
          </a:bodyPr>
          <a:lstStyle/>
          <a:p>
            <a:pPr algn="ctr"/>
            <a:r>
              <a:rPr lang="de-DE" sz="2000" b="1" dirty="0" smtClean="0">
                <a:solidFill>
                  <a:schemeClr val="bg1"/>
                </a:solidFill>
                <a:latin typeface="+mn-lt"/>
                <a:sym typeface="Wingdings" panose="05000000000000000000" pitchFamily="2" charset="2"/>
              </a:rPr>
              <a:t>100...150</a:t>
            </a:r>
            <a:r>
              <a:rPr lang="de-DE" sz="2000" b="1" dirty="0" smtClean="0">
                <a:solidFill>
                  <a:schemeClr val="bg1"/>
                </a:solidFill>
                <a:latin typeface="+mn-lt"/>
                <a:ea typeface="Arial Unicode MS" panose="020B0604020202020204" pitchFamily="34" charset="-128"/>
                <a:cs typeface="Arial Unicode MS" panose="020B0604020202020204" pitchFamily="34" charset="-128"/>
                <a:sym typeface="Wingdings" panose="05000000000000000000" pitchFamily="2" charset="2"/>
              </a:rPr>
              <a:t>°C</a:t>
            </a:r>
            <a:endParaRPr lang="en-US" sz="2000" b="1" dirty="0">
              <a:solidFill>
                <a:schemeClr val="bg1"/>
              </a:solidFill>
              <a:latin typeface="+mn-lt"/>
              <a:ea typeface="Arial Unicode MS" panose="020B0604020202020204" pitchFamily="34" charset="-128"/>
              <a:cs typeface="Arial Unicode MS" panose="020B0604020202020204" pitchFamily="34" charset="-128"/>
            </a:endParaRPr>
          </a:p>
        </p:txBody>
      </p:sp>
      <p:sp>
        <p:nvSpPr>
          <p:cNvPr id="3" name="Inhaltsplatzhalter 2"/>
          <p:cNvSpPr>
            <a:spLocks noGrp="1"/>
          </p:cNvSpPr>
          <p:nvPr>
            <p:ph idx="1"/>
          </p:nvPr>
        </p:nvSpPr>
        <p:spPr>
          <a:xfrm>
            <a:off x="107504" y="996097"/>
            <a:ext cx="9144000" cy="992743"/>
          </a:xfrm>
          <a:solidFill>
            <a:schemeClr val="bg1"/>
          </a:solidFill>
        </p:spPr>
        <p:txBody>
          <a:bodyPr/>
          <a:lstStyle/>
          <a:p>
            <a:r>
              <a:rPr lang="en-US" sz="1800" b="1" dirty="0" smtClean="0"/>
              <a:t>Combined</a:t>
            </a:r>
            <a:r>
              <a:rPr lang="en-US" b="1" dirty="0" smtClean="0"/>
              <a:t> </a:t>
            </a:r>
            <a:r>
              <a:rPr lang="en-US" b="1" dirty="0"/>
              <a:t>heat and power</a:t>
            </a:r>
            <a:r>
              <a:rPr lang="en-US" dirty="0"/>
              <a:t> (</a:t>
            </a:r>
            <a:r>
              <a:rPr lang="en-US" b="1" dirty="0"/>
              <a:t>CHP</a:t>
            </a:r>
            <a:r>
              <a:rPr lang="en-US" dirty="0"/>
              <a:t>) </a:t>
            </a:r>
            <a:r>
              <a:rPr lang="en-US" dirty="0" smtClean="0"/>
              <a:t/>
            </a:r>
            <a:br>
              <a:rPr lang="en-US" dirty="0" smtClean="0"/>
            </a:br>
            <a:r>
              <a:rPr lang="en-US" sz="1800" dirty="0" smtClean="0">
                <a:sym typeface="Wingdings" panose="05000000000000000000" pitchFamily="2" charset="2"/>
              </a:rPr>
              <a:t> </a:t>
            </a:r>
            <a:r>
              <a:rPr lang="en-US" sz="1800" dirty="0" smtClean="0"/>
              <a:t>simultaneous generation of </a:t>
            </a:r>
            <a:r>
              <a:rPr lang="en-US" sz="1800" dirty="0"/>
              <a:t>electricity and </a:t>
            </a:r>
            <a:r>
              <a:rPr lang="en-US" sz="1800" dirty="0" smtClean="0"/>
              <a:t>heat in the same </a:t>
            </a:r>
            <a:r>
              <a:rPr lang="en-US" sz="1800" dirty="0" smtClean="0"/>
              <a:t>plant</a:t>
            </a:r>
            <a:br>
              <a:rPr lang="en-US" sz="1800" dirty="0" smtClean="0"/>
            </a:br>
            <a:r>
              <a:rPr lang="en-US" sz="1800" b="1" dirty="0" smtClean="0">
                <a:solidFill>
                  <a:srgbClr val="FF6600"/>
                </a:solidFill>
                <a:sym typeface="Wingdings" panose="05000000000000000000" pitchFamily="2" charset="2"/>
              </a:rPr>
              <a:t> </a:t>
            </a:r>
            <a:r>
              <a:rPr lang="en-US" sz="1800" b="1" dirty="0" smtClean="0">
                <a:solidFill>
                  <a:srgbClr val="FF6600"/>
                </a:solidFill>
                <a:sym typeface="Wingdings" panose="05000000000000000000" pitchFamily="2" charset="2"/>
              </a:rPr>
              <a:t>N</a:t>
            </a:r>
            <a:r>
              <a:rPr lang="en-US" sz="1800" b="1" dirty="0" smtClean="0">
                <a:solidFill>
                  <a:srgbClr val="FF6600"/>
                </a:solidFill>
              </a:rPr>
              <a:t>o </a:t>
            </a:r>
            <a:r>
              <a:rPr lang="en-US" sz="1800" b="1" dirty="0">
                <a:solidFill>
                  <a:srgbClr val="FF6600"/>
                </a:solidFill>
              </a:rPr>
              <a:t>typical application for geothermal low temperature sites</a:t>
            </a:r>
            <a:endParaRPr lang="en-US" sz="1800" dirty="0"/>
          </a:p>
        </p:txBody>
      </p:sp>
    </p:spTree>
    <p:extLst>
      <p:ext uri="{BB962C8B-B14F-4D97-AF65-F5344CB8AC3E}">
        <p14:creationId xmlns:p14="http://schemas.microsoft.com/office/powerpoint/2010/main" val="136176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94456"/>
            <a:ext cx="8839200" cy="1219200"/>
          </a:xfrm>
        </p:spPr>
        <p:txBody>
          <a:bodyPr/>
          <a:lstStyle/>
          <a:p>
            <a:r>
              <a:rPr lang="en-US" sz="2800" b="1" dirty="0" smtClean="0"/>
              <a:t>Cogeneration of electricity and heat at geothermal low temperature sites?</a:t>
            </a:r>
            <a:endParaRPr lang="en-US" sz="2800" b="1" dirty="0"/>
          </a:p>
        </p:txBody>
      </p:sp>
      <p:sp>
        <p:nvSpPr>
          <p:cNvPr id="3" name="Inhaltsplatzhalter 2"/>
          <p:cNvSpPr>
            <a:spLocks noGrp="1"/>
          </p:cNvSpPr>
          <p:nvPr>
            <p:ph idx="1"/>
          </p:nvPr>
        </p:nvSpPr>
        <p:spPr>
          <a:xfrm>
            <a:off x="107504" y="1043620"/>
            <a:ext cx="9144000" cy="4905660"/>
          </a:xfrm>
        </p:spPr>
        <p:txBody>
          <a:bodyPr/>
          <a:lstStyle/>
          <a:p>
            <a:pPr>
              <a:spcAft>
                <a:spcPts val="600"/>
              </a:spcAft>
            </a:pPr>
            <a:r>
              <a:rPr lang="en-US" sz="1800" b="1" dirty="0" smtClean="0"/>
              <a:t>Serial and/or parallel coupling of electricity and heat supply</a:t>
            </a:r>
          </a:p>
          <a:p>
            <a:pPr>
              <a:spcAft>
                <a:spcPts val="300"/>
              </a:spcAft>
              <a:buFont typeface="Wingdings" pitchFamily="2" charset="2"/>
              <a:buChar char="à"/>
            </a:pPr>
            <a:r>
              <a:rPr lang="en-US" sz="1800" b="1" dirty="0" smtClean="0">
                <a:solidFill>
                  <a:srgbClr val="004D95"/>
                </a:solidFill>
                <a:sym typeface="Wingdings" panose="05000000000000000000" pitchFamily="2" charset="2"/>
              </a:rPr>
              <a:t>Plant concept depending on</a:t>
            </a:r>
          </a:p>
          <a:p>
            <a:pPr lvl="1">
              <a:spcAft>
                <a:spcPts val="300"/>
              </a:spcAft>
              <a:buFont typeface="Wingdings" pitchFamily="2" charset="2"/>
              <a:buChar char="à"/>
            </a:pPr>
            <a:r>
              <a:rPr lang="en-US" sz="1800" b="1" dirty="0" smtClean="0">
                <a:solidFill>
                  <a:schemeClr val="tx1"/>
                </a:solidFill>
                <a:sym typeface="Wingdings" panose="05000000000000000000" pitchFamily="2" charset="2"/>
              </a:rPr>
              <a:t>Reservoir characteristics</a:t>
            </a:r>
            <a:br>
              <a:rPr lang="en-US" sz="1800" b="1" dirty="0" smtClean="0">
                <a:solidFill>
                  <a:schemeClr val="tx1"/>
                </a:solidFill>
                <a:sym typeface="Wingdings" panose="05000000000000000000" pitchFamily="2" charset="2"/>
              </a:rPr>
            </a:br>
            <a:r>
              <a:rPr lang="en-US" sz="1800" dirty="0" smtClean="0">
                <a:sym typeface="Wingdings" panose="05000000000000000000" pitchFamily="2" charset="2"/>
              </a:rPr>
              <a:t>e.g. available temperature, </a:t>
            </a:r>
            <a:br>
              <a:rPr lang="en-US" sz="1800" dirty="0" smtClean="0">
                <a:sym typeface="Wingdings" panose="05000000000000000000" pitchFamily="2" charset="2"/>
              </a:rPr>
            </a:br>
            <a:r>
              <a:rPr lang="en-US" sz="1800" dirty="0" smtClean="0">
                <a:sym typeface="Wingdings" panose="05000000000000000000" pitchFamily="2" charset="2"/>
              </a:rPr>
              <a:t>reservoir productivity / pumping effort</a:t>
            </a:r>
          </a:p>
          <a:p>
            <a:pPr lvl="1">
              <a:spcAft>
                <a:spcPts val="300"/>
              </a:spcAft>
              <a:buFont typeface="Wingdings" pitchFamily="2" charset="2"/>
              <a:buChar char="à"/>
            </a:pPr>
            <a:r>
              <a:rPr lang="en-US" sz="1800" b="1" dirty="0" smtClean="0">
                <a:solidFill>
                  <a:schemeClr val="tx1"/>
                </a:solidFill>
              </a:rPr>
              <a:t>Geothermal fluid composition</a:t>
            </a:r>
            <a:r>
              <a:rPr lang="en-US" sz="1800" dirty="0" smtClean="0">
                <a:solidFill>
                  <a:schemeClr val="tx1"/>
                </a:solidFill>
              </a:rPr>
              <a:t/>
            </a:r>
            <a:br>
              <a:rPr lang="en-US" sz="1800" dirty="0" smtClean="0">
                <a:solidFill>
                  <a:schemeClr val="tx1"/>
                </a:solidFill>
              </a:rPr>
            </a:br>
            <a:r>
              <a:rPr lang="en-US" sz="1800" dirty="0" smtClean="0">
                <a:sym typeface="Wingdings" panose="05000000000000000000" pitchFamily="2" charset="2"/>
              </a:rPr>
              <a:t>e.g. temperature limit for geothermal </a:t>
            </a:r>
            <a:br>
              <a:rPr lang="en-US" sz="1800" dirty="0" smtClean="0">
                <a:sym typeface="Wingdings" panose="05000000000000000000" pitchFamily="2" charset="2"/>
              </a:rPr>
            </a:br>
            <a:r>
              <a:rPr lang="en-US" sz="1800" dirty="0" smtClean="0">
                <a:sym typeface="Wingdings" panose="05000000000000000000" pitchFamily="2" charset="2"/>
              </a:rPr>
              <a:t>fluid use </a:t>
            </a:r>
            <a:r>
              <a:rPr lang="en-US" sz="1800" dirty="0" smtClean="0">
                <a:sym typeface="Wingdings" panose="05000000000000000000" pitchFamily="2" charset="2"/>
              </a:rPr>
              <a:t>(scaling</a:t>
            </a:r>
            <a:r>
              <a:rPr lang="en-US" sz="1800" dirty="0" smtClean="0">
                <a:sym typeface="Wingdings" panose="05000000000000000000" pitchFamily="2" charset="2"/>
              </a:rPr>
              <a:t>), </a:t>
            </a:r>
            <a:br>
              <a:rPr lang="en-US" sz="1800" dirty="0" smtClean="0">
                <a:sym typeface="Wingdings" panose="05000000000000000000" pitchFamily="2" charset="2"/>
              </a:rPr>
            </a:br>
            <a:r>
              <a:rPr lang="en-US" sz="1800" dirty="0" smtClean="0"/>
              <a:t>fluid-material-interactions (corrosion)</a:t>
            </a:r>
            <a:endParaRPr lang="en-US" sz="1800" dirty="0" smtClean="0">
              <a:solidFill>
                <a:schemeClr val="tx1"/>
              </a:solidFill>
            </a:endParaRPr>
          </a:p>
          <a:p>
            <a:pPr lvl="1">
              <a:spcAft>
                <a:spcPts val="300"/>
              </a:spcAft>
              <a:buFont typeface="Wingdings" pitchFamily="2" charset="2"/>
              <a:buChar char="à"/>
            </a:pPr>
            <a:r>
              <a:rPr lang="en-US" sz="1800" b="1" dirty="0" smtClean="0">
                <a:solidFill>
                  <a:schemeClr val="tx1"/>
                </a:solidFill>
              </a:rPr>
              <a:t>Heat demand characteristics</a:t>
            </a:r>
            <a:br>
              <a:rPr lang="en-US" sz="1800" b="1" dirty="0" smtClean="0">
                <a:solidFill>
                  <a:schemeClr val="tx1"/>
                </a:solidFill>
              </a:rPr>
            </a:br>
            <a:r>
              <a:rPr lang="en-US" sz="1800" dirty="0" smtClean="0"/>
              <a:t>e.g. maximum load, base load, </a:t>
            </a:r>
            <a:br>
              <a:rPr lang="en-US" sz="1800" dirty="0" smtClean="0"/>
            </a:br>
            <a:r>
              <a:rPr lang="en-US" sz="1800" dirty="0" smtClean="0"/>
              <a:t>temperature level</a:t>
            </a:r>
            <a:br>
              <a:rPr lang="en-US" sz="1800" dirty="0" smtClean="0"/>
            </a:br>
            <a:endParaRPr lang="en-US" sz="1800" dirty="0"/>
          </a:p>
        </p:txBody>
      </p:sp>
      <p:grpSp>
        <p:nvGrpSpPr>
          <p:cNvPr id="10" name="Gruppieren 9"/>
          <p:cNvGrpSpPr/>
          <p:nvPr/>
        </p:nvGrpSpPr>
        <p:grpSpPr>
          <a:xfrm>
            <a:off x="5076056" y="1561067"/>
            <a:ext cx="3995936" cy="4443898"/>
            <a:chOff x="107504" y="205108"/>
            <a:chExt cx="3330977" cy="3776249"/>
          </a:xfrm>
        </p:grpSpPr>
        <p:pic>
          <p:nvPicPr>
            <p:cNvPr id="11" name="Picture 2" descr="D:\6_Grafiken\Kombinierte_Hybride_Bereitstellung\OptionParallel_Kombiniert_Blackbox_farbig_en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05108"/>
              <a:ext cx="3330977" cy="3776249"/>
            </a:xfrm>
            <a:prstGeom prst="rect">
              <a:avLst/>
            </a:prstGeom>
            <a:noFill/>
            <a:extLst>
              <a:ext uri="{909E8E84-426E-40DD-AFC4-6F175D3DCCD1}">
                <a14:hiddenFill xmlns:a14="http://schemas.microsoft.com/office/drawing/2010/main">
                  <a:solidFill>
                    <a:srgbClr val="FFFFFF"/>
                  </a:solidFill>
                </a14:hiddenFill>
              </a:ext>
            </a:extLst>
          </p:spPr>
        </p:pic>
        <p:sp>
          <p:nvSpPr>
            <p:cNvPr id="12" name="Pfeil nach rechts 11"/>
            <p:cNvSpPr/>
            <p:nvPr/>
          </p:nvSpPr>
          <p:spPr bwMode="auto">
            <a:xfrm>
              <a:off x="2366244" y="307691"/>
              <a:ext cx="576064" cy="467804"/>
            </a:xfrm>
            <a:prstGeom prst="rightArrow">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14" name="Pfeil nach rechts 13"/>
            <p:cNvSpPr/>
            <p:nvPr/>
          </p:nvSpPr>
          <p:spPr bwMode="auto">
            <a:xfrm>
              <a:off x="2366244" y="2708920"/>
              <a:ext cx="576064" cy="467804"/>
            </a:xfrm>
            <a:prstGeom prst="rightArrow">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15" name="Pfeil nach rechts 14"/>
            <p:cNvSpPr/>
            <p:nvPr/>
          </p:nvSpPr>
          <p:spPr bwMode="auto">
            <a:xfrm>
              <a:off x="2366244" y="1988840"/>
              <a:ext cx="576064" cy="467804"/>
            </a:xfrm>
            <a:prstGeom prst="rightArrow">
              <a:avLst/>
            </a:prstGeom>
            <a:solidFill>
              <a:srgbClr val="29C7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grpSp>
      <p:sp>
        <p:nvSpPr>
          <p:cNvPr id="22" name="Pfeil nach rechts 21"/>
          <p:cNvSpPr/>
          <p:nvPr/>
        </p:nvSpPr>
        <p:spPr bwMode="auto">
          <a:xfrm>
            <a:off x="1327176" y="6194797"/>
            <a:ext cx="576064" cy="467804"/>
          </a:xfrm>
          <a:prstGeom prst="rightArrow">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23" name="Pfeil nach rechts 22"/>
          <p:cNvSpPr/>
          <p:nvPr/>
        </p:nvSpPr>
        <p:spPr bwMode="auto">
          <a:xfrm>
            <a:off x="4063480" y="6194797"/>
            <a:ext cx="576064" cy="467804"/>
          </a:xfrm>
          <a:prstGeom prst="rightArrow">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24" name="Textfeld 23"/>
          <p:cNvSpPr txBox="1"/>
          <p:nvPr/>
        </p:nvSpPr>
        <p:spPr>
          <a:xfrm>
            <a:off x="1854796" y="6190145"/>
            <a:ext cx="2357164" cy="461665"/>
          </a:xfrm>
          <a:prstGeom prst="rect">
            <a:avLst/>
          </a:prstGeom>
          <a:noFill/>
        </p:spPr>
        <p:txBody>
          <a:bodyPr wrap="square" rtlCol="0">
            <a:spAutoFit/>
          </a:bodyPr>
          <a:lstStyle/>
          <a:p>
            <a:r>
              <a:rPr lang="de-DE" b="1" dirty="0" smtClean="0">
                <a:solidFill>
                  <a:srgbClr val="004D95"/>
                </a:solidFill>
                <a:latin typeface="+mn-lt"/>
              </a:rPr>
              <a:t>Electricity</a:t>
            </a:r>
            <a:endParaRPr lang="en-US" b="1" dirty="0">
              <a:solidFill>
                <a:srgbClr val="004D95"/>
              </a:solidFill>
              <a:latin typeface="+mn-lt"/>
            </a:endParaRPr>
          </a:p>
        </p:txBody>
      </p:sp>
      <p:sp>
        <p:nvSpPr>
          <p:cNvPr id="25" name="Textfeld 24"/>
          <p:cNvSpPr txBox="1"/>
          <p:nvPr/>
        </p:nvSpPr>
        <p:spPr>
          <a:xfrm>
            <a:off x="4591100" y="6201987"/>
            <a:ext cx="2357164" cy="461665"/>
          </a:xfrm>
          <a:prstGeom prst="rect">
            <a:avLst/>
          </a:prstGeom>
          <a:noFill/>
        </p:spPr>
        <p:txBody>
          <a:bodyPr wrap="square" rtlCol="0">
            <a:spAutoFit/>
          </a:bodyPr>
          <a:lstStyle/>
          <a:p>
            <a:r>
              <a:rPr lang="de-DE" b="1" dirty="0" smtClean="0">
                <a:solidFill>
                  <a:srgbClr val="C00000"/>
                </a:solidFill>
                <a:latin typeface="+mn-lt"/>
              </a:rPr>
              <a:t>Heat</a:t>
            </a:r>
            <a:endParaRPr lang="en-US" b="1" dirty="0">
              <a:solidFill>
                <a:srgbClr val="C00000"/>
              </a:solidFill>
              <a:latin typeface="+mn-lt"/>
            </a:endParaRPr>
          </a:p>
        </p:txBody>
      </p:sp>
      <p:sp>
        <p:nvSpPr>
          <p:cNvPr id="26" name="Pfeil nach rechts 25"/>
          <p:cNvSpPr/>
          <p:nvPr/>
        </p:nvSpPr>
        <p:spPr bwMode="auto">
          <a:xfrm>
            <a:off x="5940152" y="6194797"/>
            <a:ext cx="576064" cy="467804"/>
          </a:xfrm>
          <a:prstGeom prst="rightArrow">
            <a:avLst/>
          </a:prstGeom>
          <a:solidFill>
            <a:srgbClr val="29C7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27" name="Textfeld 26"/>
          <p:cNvSpPr txBox="1"/>
          <p:nvPr/>
        </p:nvSpPr>
        <p:spPr>
          <a:xfrm>
            <a:off x="6463308" y="6194797"/>
            <a:ext cx="2357164" cy="461665"/>
          </a:xfrm>
          <a:prstGeom prst="rect">
            <a:avLst/>
          </a:prstGeom>
          <a:noFill/>
        </p:spPr>
        <p:txBody>
          <a:bodyPr wrap="square" rtlCol="0">
            <a:spAutoFit/>
          </a:bodyPr>
          <a:lstStyle/>
          <a:p>
            <a:r>
              <a:rPr lang="en-US" b="1" dirty="0" smtClean="0">
                <a:solidFill>
                  <a:srgbClr val="29C7FF"/>
                </a:solidFill>
                <a:latin typeface="+mn-lt"/>
              </a:rPr>
              <a:t>’Chill‘</a:t>
            </a:r>
            <a:endParaRPr lang="en-US" b="1" dirty="0">
              <a:solidFill>
                <a:srgbClr val="29C7FF"/>
              </a:solidFill>
              <a:latin typeface="+mn-lt"/>
            </a:endParaRPr>
          </a:p>
        </p:txBody>
      </p:sp>
    </p:spTree>
    <p:extLst>
      <p:ext uri="{BB962C8B-B14F-4D97-AF65-F5344CB8AC3E}">
        <p14:creationId xmlns:p14="http://schemas.microsoft.com/office/powerpoint/2010/main" val="409567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94456"/>
            <a:ext cx="8839200" cy="1219200"/>
          </a:xfrm>
        </p:spPr>
        <p:txBody>
          <a:bodyPr/>
          <a:lstStyle/>
          <a:p>
            <a:r>
              <a:rPr lang="en-US" sz="2800" b="1" dirty="0" smtClean="0"/>
              <a:t>Cogeneration of electricity and heat at geothermal low temperature sites?</a:t>
            </a:r>
            <a:endParaRPr lang="en-US" sz="2800" b="1" dirty="0"/>
          </a:p>
        </p:txBody>
      </p:sp>
      <p:sp>
        <p:nvSpPr>
          <p:cNvPr id="3" name="Inhaltsplatzhalter 2"/>
          <p:cNvSpPr>
            <a:spLocks noGrp="1"/>
          </p:cNvSpPr>
          <p:nvPr>
            <p:ph idx="1"/>
          </p:nvPr>
        </p:nvSpPr>
        <p:spPr>
          <a:xfrm>
            <a:off x="107504" y="1043620"/>
            <a:ext cx="9144000" cy="4905660"/>
          </a:xfrm>
        </p:spPr>
        <p:txBody>
          <a:bodyPr/>
          <a:lstStyle/>
          <a:p>
            <a:pPr>
              <a:spcAft>
                <a:spcPts val="600"/>
              </a:spcAft>
            </a:pPr>
            <a:r>
              <a:rPr lang="en-US" sz="1800" b="1" dirty="0" smtClean="0"/>
              <a:t>Serial and/or parallel coupling of electricity and heat supply</a:t>
            </a:r>
          </a:p>
          <a:p>
            <a:pPr>
              <a:spcAft>
                <a:spcPts val="300"/>
              </a:spcAft>
              <a:buFont typeface="Wingdings" pitchFamily="2" charset="2"/>
              <a:buChar char="à"/>
            </a:pPr>
            <a:r>
              <a:rPr lang="en-US" sz="1800" b="1" dirty="0" smtClean="0">
                <a:solidFill>
                  <a:srgbClr val="004D95"/>
                </a:solidFill>
                <a:sym typeface="Wingdings" panose="05000000000000000000" pitchFamily="2" charset="2"/>
              </a:rPr>
              <a:t>Plant concept depending on</a:t>
            </a:r>
          </a:p>
          <a:p>
            <a:pPr lvl="1">
              <a:spcAft>
                <a:spcPts val="300"/>
              </a:spcAft>
              <a:buFont typeface="Wingdings" pitchFamily="2" charset="2"/>
              <a:buChar char="à"/>
            </a:pPr>
            <a:r>
              <a:rPr lang="en-US" sz="1800" b="1" dirty="0" smtClean="0">
                <a:solidFill>
                  <a:schemeClr val="tx1"/>
                </a:solidFill>
                <a:sym typeface="Wingdings" panose="05000000000000000000" pitchFamily="2" charset="2"/>
              </a:rPr>
              <a:t>Reservoir characteristics</a:t>
            </a:r>
            <a:br>
              <a:rPr lang="en-US" sz="1800" b="1" dirty="0" smtClean="0">
                <a:solidFill>
                  <a:schemeClr val="tx1"/>
                </a:solidFill>
                <a:sym typeface="Wingdings" panose="05000000000000000000" pitchFamily="2" charset="2"/>
              </a:rPr>
            </a:br>
            <a:r>
              <a:rPr lang="en-US" sz="1800" dirty="0" smtClean="0">
                <a:sym typeface="Wingdings" panose="05000000000000000000" pitchFamily="2" charset="2"/>
              </a:rPr>
              <a:t>e.g. available temperature, </a:t>
            </a:r>
            <a:br>
              <a:rPr lang="en-US" sz="1800" dirty="0" smtClean="0">
                <a:sym typeface="Wingdings" panose="05000000000000000000" pitchFamily="2" charset="2"/>
              </a:rPr>
            </a:br>
            <a:r>
              <a:rPr lang="en-US" sz="1800" dirty="0" smtClean="0">
                <a:sym typeface="Wingdings" panose="05000000000000000000" pitchFamily="2" charset="2"/>
              </a:rPr>
              <a:t>reservoir productivity / pumping effort</a:t>
            </a:r>
          </a:p>
          <a:p>
            <a:pPr lvl="1">
              <a:spcAft>
                <a:spcPts val="300"/>
              </a:spcAft>
              <a:buFont typeface="Wingdings" pitchFamily="2" charset="2"/>
              <a:buChar char="à"/>
            </a:pPr>
            <a:r>
              <a:rPr lang="en-US" sz="1800" b="1" dirty="0" smtClean="0">
                <a:solidFill>
                  <a:schemeClr val="tx1"/>
                </a:solidFill>
              </a:rPr>
              <a:t>Geothermal fluid composition</a:t>
            </a:r>
            <a:r>
              <a:rPr lang="en-US" sz="1800" dirty="0" smtClean="0">
                <a:solidFill>
                  <a:schemeClr val="tx1"/>
                </a:solidFill>
              </a:rPr>
              <a:t/>
            </a:r>
            <a:br>
              <a:rPr lang="en-US" sz="1800" dirty="0" smtClean="0">
                <a:solidFill>
                  <a:schemeClr val="tx1"/>
                </a:solidFill>
              </a:rPr>
            </a:br>
            <a:r>
              <a:rPr lang="en-US" sz="1800" dirty="0" smtClean="0">
                <a:sym typeface="Wingdings" panose="05000000000000000000" pitchFamily="2" charset="2"/>
              </a:rPr>
              <a:t>e.g. temperature limit for geothermal </a:t>
            </a:r>
            <a:br>
              <a:rPr lang="en-US" sz="1800" dirty="0" smtClean="0">
                <a:sym typeface="Wingdings" panose="05000000000000000000" pitchFamily="2" charset="2"/>
              </a:rPr>
            </a:br>
            <a:r>
              <a:rPr lang="en-US" sz="1800" dirty="0" smtClean="0">
                <a:sym typeface="Wingdings" panose="05000000000000000000" pitchFamily="2" charset="2"/>
              </a:rPr>
              <a:t>fluid use (scaling), </a:t>
            </a:r>
            <a:br>
              <a:rPr lang="en-US" sz="1800" dirty="0" smtClean="0">
                <a:sym typeface="Wingdings" panose="05000000000000000000" pitchFamily="2" charset="2"/>
              </a:rPr>
            </a:br>
            <a:r>
              <a:rPr lang="en-US" sz="1800" dirty="0" smtClean="0"/>
              <a:t>fluid-material-interactions (corrosion)</a:t>
            </a:r>
            <a:endParaRPr lang="en-US" sz="1800" dirty="0" smtClean="0">
              <a:solidFill>
                <a:schemeClr val="tx1"/>
              </a:solidFill>
            </a:endParaRPr>
          </a:p>
          <a:p>
            <a:pPr lvl="1">
              <a:spcAft>
                <a:spcPts val="300"/>
              </a:spcAft>
              <a:buFont typeface="Wingdings" pitchFamily="2" charset="2"/>
              <a:buChar char="à"/>
            </a:pPr>
            <a:r>
              <a:rPr lang="en-US" sz="1800" b="1" dirty="0" smtClean="0">
                <a:solidFill>
                  <a:schemeClr val="tx1"/>
                </a:solidFill>
              </a:rPr>
              <a:t>Heat demand characteristics</a:t>
            </a:r>
            <a:br>
              <a:rPr lang="en-US" sz="1800" b="1" dirty="0" smtClean="0">
                <a:solidFill>
                  <a:schemeClr val="tx1"/>
                </a:solidFill>
              </a:rPr>
            </a:br>
            <a:r>
              <a:rPr lang="en-US" sz="1800" dirty="0" smtClean="0"/>
              <a:t>e.g. maximum load, base load, </a:t>
            </a:r>
            <a:br>
              <a:rPr lang="en-US" sz="1800" dirty="0" smtClean="0"/>
            </a:br>
            <a:r>
              <a:rPr lang="en-US" sz="1800" dirty="0" smtClean="0"/>
              <a:t>temperature level</a:t>
            </a:r>
          </a:p>
          <a:p>
            <a:pPr marL="355600" lvl="1" indent="-355600">
              <a:spcAft>
                <a:spcPts val="300"/>
              </a:spcAft>
              <a:buFont typeface="Wingdings" pitchFamily="2" charset="2"/>
              <a:buChar char="à"/>
            </a:pPr>
            <a:r>
              <a:rPr lang="en-US" sz="1800" b="1" dirty="0" smtClean="0">
                <a:solidFill>
                  <a:srgbClr val="FF6600"/>
                </a:solidFill>
              </a:rPr>
              <a:t>But don’t forget about the cooling </a:t>
            </a:r>
            <a:r>
              <a:rPr lang="en-US" sz="1800" b="1" dirty="0" smtClean="0">
                <a:solidFill>
                  <a:srgbClr val="FF6600"/>
                </a:solidFill>
              </a:rPr>
              <a:t/>
            </a:r>
            <a:br>
              <a:rPr lang="en-US" sz="1800" b="1" dirty="0" smtClean="0">
                <a:solidFill>
                  <a:srgbClr val="FF6600"/>
                </a:solidFill>
              </a:rPr>
            </a:br>
            <a:r>
              <a:rPr lang="en-US" sz="1800" b="1" dirty="0" smtClean="0">
                <a:solidFill>
                  <a:srgbClr val="FF6600"/>
                </a:solidFill>
              </a:rPr>
              <a:t>of </a:t>
            </a:r>
            <a:r>
              <a:rPr lang="en-US" sz="1800" b="1" dirty="0" smtClean="0">
                <a:solidFill>
                  <a:srgbClr val="FF6600"/>
                </a:solidFill>
              </a:rPr>
              <a:t>the binary </a:t>
            </a:r>
            <a:r>
              <a:rPr lang="en-US" sz="1800" b="1" dirty="0" smtClean="0">
                <a:solidFill>
                  <a:srgbClr val="FF6600"/>
                </a:solidFill>
              </a:rPr>
              <a:t>power </a:t>
            </a:r>
            <a:r>
              <a:rPr lang="en-US" sz="1800" b="1" dirty="0" smtClean="0">
                <a:solidFill>
                  <a:srgbClr val="FF6600"/>
                </a:solidFill>
              </a:rPr>
              <a:t>plant!</a:t>
            </a:r>
            <a:r>
              <a:rPr lang="de-DE" sz="1800" b="1" dirty="0" smtClean="0">
                <a:solidFill>
                  <a:schemeClr val="tx1"/>
                </a:solidFill>
              </a:rPr>
              <a:t/>
            </a:r>
            <a:br>
              <a:rPr lang="de-DE" sz="1800" b="1" dirty="0" smtClean="0">
                <a:solidFill>
                  <a:schemeClr val="tx1"/>
                </a:solidFill>
              </a:rPr>
            </a:br>
            <a:endParaRPr lang="en-US" sz="1800" b="1" dirty="0">
              <a:solidFill>
                <a:schemeClr val="tx1"/>
              </a:solidFill>
            </a:endParaRPr>
          </a:p>
        </p:txBody>
      </p:sp>
      <p:sp>
        <p:nvSpPr>
          <p:cNvPr id="22" name="Pfeil nach rechts 21"/>
          <p:cNvSpPr/>
          <p:nvPr/>
        </p:nvSpPr>
        <p:spPr bwMode="auto">
          <a:xfrm>
            <a:off x="1327176" y="6194797"/>
            <a:ext cx="576064" cy="467804"/>
          </a:xfrm>
          <a:prstGeom prst="rightArrow">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23" name="Pfeil nach rechts 22"/>
          <p:cNvSpPr/>
          <p:nvPr/>
        </p:nvSpPr>
        <p:spPr bwMode="auto">
          <a:xfrm>
            <a:off x="4063480" y="6194797"/>
            <a:ext cx="576064" cy="467804"/>
          </a:xfrm>
          <a:prstGeom prst="rightArrow">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24" name="Textfeld 23"/>
          <p:cNvSpPr txBox="1"/>
          <p:nvPr/>
        </p:nvSpPr>
        <p:spPr>
          <a:xfrm>
            <a:off x="1854796" y="6190145"/>
            <a:ext cx="2357164" cy="461665"/>
          </a:xfrm>
          <a:prstGeom prst="rect">
            <a:avLst/>
          </a:prstGeom>
          <a:noFill/>
        </p:spPr>
        <p:txBody>
          <a:bodyPr wrap="square" rtlCol="0">
            <a:spAutoFit/>
          </a:bodyPr>
          <a:lstStyle/>
          <a:p>
            <a:r>
              <a:rPr lang="de-DE" b="1" dirty="0" smtClean="0">
                <a:solidFill>
                  <a:srgbClr val="004D95"/>
                </a:solidFill>
                <a:latin typeface="+mn-lt"/>
              </a:rPr>
              <a:t>Electricity</a:t>
            </a:r>
            <a:endParaRPr lang="en-US" b="1" dirty="0">
              <a:solidFill>
                <a:srgbClr val="004D95"/>
              </a:solidFill>
              <a:latin typeface="+mn-lt"/>
            </a:endParaRPr>
          </a:p>
        </p:txBody>
      </p:sp>
      <p:sp>
        <p:nvSpPr>
          <p:cNvPr id="25" name="Textfeld 24"/>
          <p:cNvSpPr txBox="1"/>
          <p:nvPr/>
        </p:nvSpPr>
        <p:spPr>
          <a:xfrm>
            <a:off x="4591100" y="6201987"/>
            <a:ext cx="2357164" cy="461665"/>
          </a:xfrm>
          <a:prstGeom prst="rect">
            <a:avLst/>
          </a:prstGeom>
          <a:noFill/>
        </p:spPr>
        <p:txBody>
          <a:bodyPr wrap="square" rtlCol="0">
            <a:spAutoFit/>
          </a:bodyPr>
          <a:lstStyle/>
          <a:p>
            <a:r>
              <a:rPr lang="de-DE" b="1" dirty="0" smtClean="0">
                <a:solidFill>
                  <a:srgbClr val="C00000"/>
                </a:solidFill>
                <a:latin typeface="+mn-lt"/>
              </a:rPr>
              <a:t>Heat</a:t>
            </a:r>
            <a:endParaRPr lang="en-US" b="1" dirty="0">
              <a:solidFill>
                <a:srgbClr val="C00000"/>
              </a:solidFill>
              <a:latin typeface="+mn-lt"/>
            </a:endParaRPr>
          </a:p>
        </p:txBody>
      </p:sp>
      <p:sp>
        <p:nvSpPr>
          <p:cNvPr id="26" name="Pfeil nach rechts 25"/>
          <p:cNvSpPr/>
          <p:nvPr/>
        </p:nvSpPr>
        <p:spPr bwMode="auto">
          <a:xfrm>
            <a:off x="5940152" y="6194797"/>
            <a:ext cx="576064" cy="467804"/>
          </a:xfrm>
          <a:prstGeom prst="rightArrow">
            <a:avLst/>
          </a:prstGeom>
          <a:solidFill>
            <a:srgbClr val="29C7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27" name="Textfeld 26"/>
          <p:cNvSpPr txBox="1"/>
          <p:nvPr/>
        </p:nvSpPr>
        <p:spPr>
          <a:xfrm>
            <a:off x="6463308" y="6194797"/>
            <a:ext cx="2357164" cy="461665"/>
          </a:xfrm>
          <a:prstGeom prst="rect">
            <a:avLst/>
          </a:prstGeom>
          <a:noFill/>
        </p:spPr>
        <p:txBody>
          <a:bodyPr wrap="square" rtlCol="0">
            <a:spAutoFit/>
          </a:bodyPr>
          <a:lstStyle/>
          <a:p>
            <a:r>
              <a:rPr lang="en-US" b="1" dirty="0" smtClean="0">
                <a:solidFill>
                  <a:srgbClr val="29C7FF"/>
                </a:solidFill>
                <a:latin typeface="+mn-lt"/>
              </a:rPr>
              <a:t>’Chill‘</a:t>
            </a:r>
            <a:endParaRPr lang="en-US" b="1" dirty="0">
              <a:solidFill>
                <a:srgbClr val="29C7FF"/>
              </a:solidFill>
              <a:latin typeface="+mn-lt"/>
            </a:endParaRPr>
          </a:p>
        </p:txBody>
      </p:sp>
      <p:pic>
        <p:nvPicPr>
          <p:cNvPr id="16" name="Picture 2" descr="D:\6_Grafiken\Kombinierte_Hybride_Bereitstellung\OptionParallel_Kombiniert_Blackbox_farbig_eng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561067"/>
            <a:ext cx="3995936" cy="4443898"/>
          </a:xfrm>
          <a:prstGeom prst="rect">
            <a:avLst/>
          </a:prstGeom>
          <a:noFill/>
          <a:extLst>
            <a:ext uri="{909E8E84-426E-40DD-AFC4-6F175D3DCCD1}">
              <a14:hiddenFill xmlns:a14="http://schemas.microsoft.com/office/drawing/2010/main">
                <a:solidFill>
                  <a:srgbClr val="FFFFFF"/>
                </a:solidFill>
              </a14:hiddenFill>
            </a:ext>
          </a:extLst>
        </p:spPr>
      </p:pic>
      <p:sp>
        <p:nvSpPr>
          <p:cNvPr id="17" name="Pfeil nach rechts 16"/>
          <p:cNvSpPr/>
          <p:nvPr/>
        </p:nvSpPr>
        <p:spPr bwMode="auto">
          <a:xfrm>
            <a:off x="7785706" y="1681787"/>
            <a:ext cx="691063" cy="550513"/>
          </a:xfrm>
          <a:prstGeom prst="rightArrow">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18" name="Pfeil nach rechts 17"/>
          <p:cNvSpPr/>
          <p:nvPr/>
        </p:nvSpPr>
        <p:spPr bwMode="auto">
          <a:xfrm>
            <a:off x="7785706" y="2184566"/>
            <a:ext cx="691063" cy="550513"/>
          </a:xfrm>
          <a:prstGeom prst="rightArrow">
            <a:avLst/>
          </a:prstGeom>
          <a:solidFill>
            <a:srgbClr val="FF66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19" name="Pfeil nach rechts 18"/>
          <p:cNvSpPr/>
          <p:nvPr/>
        </p:nvSpPr>
        <p:spPr bwMode="auto">
          <a:xfrm>
            <a:off x="7785706" y="4507558"/>
            <a:ext cx="691063" cy="550513"/>
          </a:xfrm>
          <a:prstGeom prst="rightArrow">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20" name="Pfeil nach rechts 19"/>
          <p:cNvSpPr/>
          <p:nvPr/>
        </p:nvSpPr>
        <p:spPr bwMode="auto">
          <a:xfrm>
            <a:off x="7785706" y="3660167"/>
            <a:ext cx="691063" cy="550513"/>
          </a:xfrm>
          <a:prstGeom prst="rightArrow">
            <a:avLst/>
          </a:prstGeom>
          <a:solidFill>
            <a:srgbClr val="29C7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15" name="Pfeil nach rechts 17"/>
          <p:cNvSpPr/>
          <p:nvPr/>
        </p:nvSpPr>
        <p:spPr bwMode="auto">
          <a:xfrm>
            <a:off x="1216641" y="5542783"/>
            <a:ext cx="691063" cy="550513"/>
          </a:xfrm>
          <a:prstGeom prst="rightArrow">
            <a:avLst/>
          </a:prstGeom>
          <a:solidFill>
            <a:srgbClr val="FF66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34" charset="-128"/>
            </a:endParaRPr>
          </a:p>
        </p:txBody>
      </p:sp>
      <p:sp>
        <p:nvSpPr>
          <p:cNvPr id="21" name="Textfeld 24"/>
          <p:cNvSpPr txBox="1"/>
          <p:nvPr/>
        </p:nvSpPr>
        <p:spPr>
          <a:xfrm>
            <a:off x="1959317" y="5559623"/>
            <a:ext cx="2148122" cy="461665"/>
          </a:xfrm>
          <a:prstGeom prst="rect">
            <a:avLst/>
          </a:prstGeom>
          <a:solidFill>
            <a:schemeClr val="bg1"/>
          </a:solidFill>
        </p:spPr>
        <p:txBody>
          <a:bodyPr wrap="square" rtlCol="0">
            <a:spAutoFit/>
          </a:bodyPr>
          <a:lstStyle/>
          <a:p>
            <a:r>
              <a:rPr lang="de-DE" b="1" dirty="0" err="1" smtClean="0">
                <a:solidFill>
                  <a:srgbClr val="FF6600"/>
                </a:solidFill>
                <a:latin typeface="+mn-lt"/>
              </a:rPr>
              <a:t>Waste</a:t>
            </a:r>
            <a:r>
              <a:rPr lang="de-DE" b="1" dirty="0" smtClean="0">
                <a:solidFill>
                  <a:srgbClr val="FF6600"/>
                </a:solidFill>
                <a:latin typeface="+mn-lt"/>
              </a:rPr>
              <a:t> </a:t>
            </a:r>
            <a:r>
              <a:rPr lang="de-DE" b="1" dirty="0" err="1" smtClean="0">
                <a:solidFill>
                  <a:srgbClr val="FF6600"/>
                </a:solidFill>
                <a:latin typeface="+mn-lt"/>
              </a:rPr>
              <a:t>heat</a:t>
            </a:r>
            <a:endParaRPr lang="en-US" b="1" dirty="0">
              <a:solidFill>
                <a:srgbClr val="FF6600"/>
              </a:solidFill>
              <a:latin typeface="+mn-lt"/>
            </a:endParaRPr>
          </a:p>
        </p:txBody>
      </p:sp>
    </p:spTree>
    <p:extLst>
      <p:ext uri="{BB962C8B-B14F-4D97-AF65-F5344CB8AC3E}">
        <p14:creationId xmlns:p14="http://schemas.microsoft.com/office/powerpoint/2010/main" val="68672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07503" y="620688"/>
            <a:ext cx="9036497" cy="4526632"/>
          </a:xfrm>
        </p:spPr>
        <p:txBody>
          <a:bodyPr/>
          <a:lstStyle/>
          <a:p>
            <a:r>
              <a:rPr lang="en-US" sz="1800" dirty="0" smtClean="0"/>
              <a:t>Large amounts of waste heat </a:t>
            </a:r>
            <a:r>
              <a:rPr lang="en-US" sz="1800" dirty="0" smtClean="0">
                <a:sym typeface="Wingdings" panose="05000000000000000000" pitchFamily="2" charset="2"/>
              </a:rPr>
              <a:t> cooling system = largest component</a:t>
            </a:r>
            <a:endParaRPr lang="en-US" sz="1800" dirty="0"/>
          </a:p>
        </p:txBody>
      </p:sp>
      <p:sp>
        <p:nvSpPr>
          <p:cNvPr id="8194" name="Titel 1"/>
          <p:cNvSpPr>
            <a:spLocks noGrp="1"/>
          </p:cNvSpPr>
          <p:nvPr>
            <p:ph type="title"/>
          </p:nvPr>
        </p:nvSpPr>
        <p:spPr>
          <a:xfrm>
            <a:off x="152400" y="-243408"/>
            <a:ext cx="8839200" cy="1219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smtClean="0"/>
              <a:t>Cooling of low temperature power plants</a:t>
            </a:r>
            <a:endParaRPr lang="en-US" sz="2800" b="1" dirty="0"/>
          </a:p>
        </p:txBody>
      </p:sp>
      <p:pic>
        <p:nvPicPr>
          <p:cNvPr id="8196" name="Picture 4" descr="Z:\GT_ENERG\Publikationen\2009\EGS_Book\Energetic_Use\pictures\Fig33_WasteHeat_vs_efficienc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4" y="1953926"/>
            <a:ext cx="3648468" cy="320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p:nvPr/>
        </p:nvSpPr>
        <p:spPr>
          <a:xfrm>
            <a:off x="5249729" y="3769295"/>
            <a:ext cx="3776996" cy="307777"/>
          </a:xfrm>
          <a:prstGeom prst="rect">
            <a:avLst/>
          </a:prstGeom>
          <a:solidFill>
            <a:schemeClr val="bg1"/>
          </a:solidFill>
        </p:spPr>
        <p:txBody>
          <a:bodyPr wrap="none">
            <a:spAutoFit/>
          </a:bodyPr>
          <a:lstStyle/>
          <a:p>
            <a:pPr>
              <a:defRPr/>
            </a:pPr>
            <a:r>
              <a:rPr lang="en-US" sz="1400" i="1" dirty="0" smtClean="0">
                <a:latin typeface="+mn-lt"/>
              </a:rPr>
              <a:t>ORC-Plants </a:t>
            </a:r>
            <a:r>
              <a:rPr lang="en-US" sz="1400" i="1" dirty="0" err="1" smtClean="0">
                <a:latin typeface="+mn-lt"/>
              </a:rPr>
              <a:t>Groß</a:t>
            </a:r>
            <a:r>
              <a:rPr lang="en-US" sz="1400" i="1" dirty="0" smtClean="0">
                <a:latin typeface="+mn-lt"/>
              </a:rPr>
              <a:t> Schönebeck  </a:t>
            </a:r>
            <a:r>
              <a:rPr lang="en-US" sz="1000" i="1" dirty="0" smtClean="0">
                <a:latin typeface="+mn-lt"/>
              </a:rPr>
              <a:t>Source: GFZ</a:t>
            </a:r>
            <a:endParaRPr lang="en-US" sz="1000" i="1" dirty="0">
              <a:latin typeface="+mn-lt"/>
            </a:endParaRPr>
          </a:p>
        </p:txBody>
      </p:sp>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l="11459" t="4395" r="16483" b="59885"/>
          <a:stretch>
            <a:fillRect/>
          </a:stretch>
        </p:blipFill>
        <p:spPr bwMode="auto">
          <a:xfrm>
            <a:off x="5332760" y="4149080"/>
            <a:ext cx="3610935" cy="220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p:cNvSpPr txBox="1"/>
          <p:nvPr/>
        </p:nvSpPr>
        <p:spPr>
          <a:xfrm>
            <a:off x="5260752" y="6355762"/>
            <a:ext cx="2927672" cy="307777"/>
          </a:xfrm>
          <a:prstGeom prst="rect">
            <a:avLst/>
          </a:prstGeom>
          <a:solidFill>
            <a:schemeClr val="bg1"/>
          </a:solidFill>
        </p:spPr>
        <p:txBody>
          <a:bodyPr wrap="square">
            <a:spAutoFit/>
          </a:bodyPr>
          <a:lstStyle/>
          <a:p>
            <a:pPr>
              <a:defRPr/>
            </a:pPr>
            <a:r>
              <a:rPr lang="en-US" sz="1400" i="1" dirty="0" smtClean="0">
                <a:latin typeface="+mn-lt"/>
              </a:rPr>
              <a:t>ORC-Plant Landau   </a:t>
            </a:r>
            <a:r>
              <a:rPr lang="en-US" sz="1000" i="1" dirty="0" smtClean="0">
                <a:latin typeface="+mn-lt"/>
              </a:rPr>
              <a:t>Source: </a:t>
            </a:r>
            <a:r>
              <a:rPr lang="en-US" sz="1000" i="1" dirty="0" err="1" smtClean="0">
                <a:latin typeface="+mn-lt"/>
              </a:rPr>
              <a:t>geox</a:t>
            </a:r>
            <a:endParaRPr lang="en-US" sz="1000" i="1" dirty="0">
              <a:latin typeface="+mn-lt"/>
            </a:endParaRPr>
          </a:p>
        </p:txBody>
      </p:sp>
      <p:pic>
        <p:nvPicPr>
          <p:cNvPr id="13" name="Picture 3" descr="Z:\GT_ENERG\Pictures\20121114_DokumentationGrSk\GFZ Schönebeck Klein\_MG_9352.jpg"/>
          <p:cNvPicPr>
            <a:picLocks noChangeAspect="1" noChangeArrowheads="1"/>
          </p:cNvPicPr>
          <p:nvPr/>
        </p:nvPicPr>
        <p:blipFill>
          <a:blip r:embed="rId4" cstate="print">
            <a:extLst>
              <a:ext uri="{28A0092B-C50C-407E-A947-70E740481C1C}">
                <a14:useLocalDpi xmlns:a14="http://schemas.microsoft.com/office/drawing/2010/main" val="0"/>
              </a:ext>
            </a:extLst>
          </a:blip>
          <a:srcRect b="7802"/>
          <a:stretch>
            <a:fillRect/>
          </a:stretch>
        </p:blipFill>
        <p:spPr bwMode="auto">
          <a:xfrm>
            <a:off x="5332761" y="1556792"/>
            <a:ext cx="3632980" cy="2233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059832" y="1340768"/>
            <a:ext cx="2493311" cy="400110"/>
          </a:xfrm>
          <a:prstGeom prst="rect">
            <a:avLst/>
          </a:prstGeom>
          <a:solidFill>
            <a:srgbClr val="004D95"/>
          </a:solidFill>
        </p:spPr>
        <p:txBody>
          <a:bodyPr wrap="none" rtlCol="0">
            <a:spAutoFit/>
          </a:bodyPr>
          <a:lstStyle/>
          <a:p>
            <a:r>
              <a:rPr lang="en-US" sz="2000" dirty="0" smtClean="0">
                <a:solidFill>
                  <a:schemeClr val="bg1"/>
                </a:solidFill>
                <a:latin typeface="+mn-lt"/>
              </a:rPr>
              <a:t>Wet cooling tower</a:t>
            </a:r>
            <a:endParaRPr lang="en-US" sz="2000" dirty="0">
              <a:solidFill>
                <a:schemeClr val="bg1"/>
              </a:solidFill>
              <a:latin typeface="+mn-lt"/>
            </a:endParaRPr>
          </a:p>
        </p:txBody>
      </p:sp>
      <p:sp>
        <p:nvSpPr>
          <p:cNvPr id="14" name="Textfeld 13"/>
          <p:cNvSpPr txBox="1"/>
          <p:nvPr/>
        </p:nvSpPr>
        <p:spPr>
          <a:xfrm>
            <a:off x="3782952" y="2230805"/>
            <a:ext cx="1725152" cy="400110"/>
          </a:xfrm>
          <a:prstGeom prst="rect">
            <a:avLst/>
          </a:prstGeom>
          <a:solidFill>
            <a:srgbClr val="FF6600"/>
          </a:solidFill>
        </p:spPr>
        <p:txBody>
          <a:bodyPr wrap="none" rtlCol="0">
            <a:spAutoFit/>
          </a:bodyPr>
          <a:lstStyle/>
          <a:p>
            <a:r>
              <a:rPr lang="en-US" sz="2000" dirty="0" smtClean="0">
                <a:solidFill>
                  <a:schemeClr val="bg1"/>
                </a:solidFill>
                <a:latin typeface="+mn-lt"/>
              </a:rPr>
              <a:t>3stage-ORC</a:t>
            </a:r>
            <a:endParaRPr lang="en-US" sz="2000" dirty="0">
              <a:solidFill>
                <a:schemeClr val="bg1"/>
              </a:solidFill>
              <a:latin typeface="+mn-lt"/>
            </a:endParaRPr>
          </a:p>
        </p:txBody>
      </p:sp>
      <p:cxnSp>
        <p:nvCxnSpPr>
          <p:cNvPr id="4" name="Gerade Verbindung mit Pfeil 3"/>
          <p:cNvCxnSpPr>
            <a:stCxn id="14" idx="3"/>
          </p:cNvCxnSpPr>
          <p:nvPr/>
        </p:nvCxnSpPr>
        <p:spPr bwMode="auto">
          <a:xfrm>
            <a:off x="5508104" y="2430860"/>
            <a:ext cx="517027" cy="397905"/>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cxnSp>
        <p:nvCxnSpPr>
          <p:cNvPr id="20" name="Gerade Verbindung mit Pfeil 19"/>
          <p:cNvCxnSpPr>
            <a:stCxn id="14" idx="3"/>
          </p:cNvCxnSpPr>
          <p:nvPr/>
        </p:nvCxnSpPr>
        <p:spPr bwMode="auto">
          <a:xfrm>
            <a:off x="5508104" y="2430860"/>
            <a:ext cx="1569138" cy="482157"/>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cxnSp>
        <p:nvCxnSpPr>
          <p:cNvPr id="23" name="Gerade Verbindung mit Pfeil 22"/>
          <p:cNvCxnSpPr>
            <a:stCxn id="14" idx="3"/>
          </p:cNvCxnSpPr>
          <p:nvPr/>
        </p:nvCxnSpPr>
        <p:spPr bwMode="auto">
          <a:xfrm>
            <a:off x="5508104" y="2430860"/>
            <a:ext cx="2680320" cy="482157"/>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cxnSp>
        <p:nvCxnSpPr>
          <p:cNvPr id="28" name="Gerade Verbindung mit Pfeil 27"/>
          <p:cNvCxnSpPr>
            <a:stCxn id="2" idx="3"/>
          </p:cNvCxnSpPr>
          <p:nvPr/>
        </p:nvCxnSpPr>
        <p:spPr bwMode="auto">
          <a:xfrm>
            <a:off x="5553143" y="1540823"/>
            <a:ext cx="1171445" cy="689982"/>
          </a:xfrm>
          <a:prstGeom prst="straightConnector1">
            <a:avLst/>
          </a:prstGeom>
          <a:solidFill>
            <a:schemeClr val="accent1"/>
          </a:solidFill>
          <a:ln w="38100" cap="flat" cmpd="sng" algn="ctr">
            <a:solidFill>
              <a:srgbClr val="004D95"/>
            </a:solidFill>
            <a:prstDash val="solid"/>
            <a:round/>
            <a:headEnd type="none" w="med" len="med"/>
            <a:tailEnd type="arrow"/>
          </a:ln>
          <a:effectLst/>
        </p:spPr>
      </p:cxnSp>
      <p:sp>
        <p:nvSpPr>
          <p:cNvPr id="34" name="Textfeld 33"/>
          <p:cNvSpPr txBox="1"/>
          <p:nvPr/>
        </p:nvSpPr>
        <p:spPr>
          <a:xfrm>
            <a:off x="3710944" y="5831605"/>
            <a:ext cx="1725152" cy="400110"/>
          </a:xfrm>
          <a:prstGeom prst="rect">
            <a:avLst/>
          </a:prstGeom>
          <a:solidFill>
            <a:srgbClr val="FF6600"/>
          </a:solidFill>
        </p:spPr>
        <p:txBody>
          <a:bodyPr wrap="none" rtlCol="0">
            <a:spAutoFit/>
          </a:bodyPr>
          <a:lstStyle/>
          <a:p>
            <a:r>
              <a:rPr lang="en-US" sz="2000" dirty="0" smtClean="0">
                <a:solidFill>
                  <a:schemeClr val="bg1"/>
                </a:solidFill>
                <a:latin typeface="+mn-lt"/>
              </a:rPr>
              <a:t>1stage-ORC</a:t>
            </a:r>
            <a:endParaRPr lang="en-US" sz="2000" dirty="0">
              <a:solidFill>
                <a:schemeClr val="bg1"/>
              </a:solidFill>
              <a:latin typeface="+mn-lt"/>
            </a:endParaRPr>
          </a:p>
        </p:txBody>
      </p:sp>
      <p:cxnSp>
        <p:nvCxnSpPr>
          <p:cNvPr id="35" name="Gerade Verbindung mit Pfeil 34"/>
          <p:cNvCxnSpPr>
            <a:stCxn id="34" idx="3"/>
          </p:cNvCxnSpPr>
          <p:nvPr/>
        </p:nvCxnSpPr>
        <p:spPr bwMode="auto">
          <a:xfrm flipV="1">
            <a:off x="5436096" y="5368599"/>
            <a:ext cx="2376264" cy="663061"/>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38" name="Textfeld 37"/>
          <p:cNvSpPr txBox="1"/>
          <p:nvPr/>
        </p:nvSpPr>
        <p:spPr>
          <a:xfrm>
            <a:off x="3865730" y="4089266"/>
            <a:ext cx="1570366" cy="707886"/>
          </a:xfrm>
          <a:prstGeom prst="rect">
            <a:avLst/>
          </a:prstGeom>
          <a:solidFill>
            <a:srgbClr val="004D95"/>
          </a:solidFill>
        </p:spPr>
        <p:txBody>
          <a:bodyPr wrap="none" rtlCol="0">
            <a:spAutoFit/>
          </a:bodyPr>
          <a:lstStyle/>
          <a:p>
            <a:r>
              <a:rPr lang="en-US" sz="2000" dirty="0" smtClean="0">
                <a:solidFill>
                  <a:schemeClr val="bg1"/>
                </a:solidFill>
                <a:latin typeface="+mn-lt"/>
              </a:rPr>
              <a:t>Air-cooled </a:t>
            </a:r>
          </a:p>
          <a:p>
            <a:r>
              <a:rPr lang="en-US" sz="2000" dirty="0" smtClean="0">
                <a:solidFill>
                  <a:schemeClr val="bg1"/>
                </a:solidFill>
                <a:latin typeface="+mn-lt"/>
              </a:rPr>
              <a:t>condenser</a:t>
            </a:r>
            <a:endParaRPr lang="en-US" sz="2000" dirty="0">
              <a:solidFill>
                <a:schemeClr val="bg1"/>
              </a:solidFill>
              <a:latin typeface="+mn-lt"/>
            </a:endParaRPr>
          </a:p>
        </p:txBody>
      </p:sp>
      <p:cxnSp>
        <p:nvCxnSpPr>
          <p:cNvPr id="40" name="Gerade Verbindung mit Pfeil 39"/>
          <p:cNvCxnSpPr>
            <a:stCxn id="38" idx="3"/>
          </p:cNvCxnSpPr>
          <p:nvPr/>
        </p:nvCxnSpPr>
        <p:spPr bwMode="auto">
          <a:xfrm>
            <a:off x="5436096" y="4443209"/>
            <a:ext cx="1188132" cy="497959"/>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Tree>
    <p:extLst>
      <p:ext uri="{BB962C8B-B14F-4D97-AF65-F5344CB8AC3E}">
        <p14:creationId xmlns:p14="http://schemas.microsoft.com/office/powerpoint/2010/main" val="4095407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Verdana"/>
        <a:ea typeface="ＭＳ Ｐゴシック"/>
        <a:cs typeface=""/>
      </a:majorFont>
      <a:minorFont>
        <a:latin typeface="Verdana"/>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_GFZ_Praesentation_blau">
  <a:themeElements>
    <a:clrScheme name="D_GFZ_Praesentation_bl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_GFZ_Praesentation_blau">
      <a:majorFont>
        <a:latin typeface="Verdana"/>
        <a:ea typeface="ＭＳ Ｐゴシック"/>
        <a:cs typeface=""/>
      </a:majorFont>
      <a:minorFont>
        <a:latin typeface="Verdana"/>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D_GFZ_Praesentation_bl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_GFZ_Praesentation_bl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_GFZ_Praesentation_bl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_GFZ_Praesentation_bl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_GFZ_Praesentation_bl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_GFZ_Praesentation_bl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_GFZ_Praesentation_blau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_GFZ_Praesentation_bl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_GFZ_Praesentation_bl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_GFZ_Praesentation_bl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_GFZ_Praesentation_bl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_GFZ_Praesentation_bl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Thomas iMac G5:Applications:Microsoft Office 2004:Vorlagen:Präsentationen:Designs:Alchemie</Template>
  <TotalTime>0</TotalTime>
  <Words>1091</Words>
  <Application>Microsoft Office PowerPoint</Application>
  <PresentationFormat>On-screen Show (4:3)</PresentationFormat>
  <Paragraphs>180</Paragraphs>
  <Slides>21</Slides>
  <Notes>3</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Leere Präsentation</vt:lpstr>
      <vt:lpstr>1_D_GFZ_Praesentation_blau</vt:lpstr>
      <vt:lpstr>Integration of binary power plants at geothermal low temperature sites</vt:lpstr>
      <vt:lpstr>PowerPoint Presentation</vt:lpstr>
      <vt:lpstr>Cogeneration of electricity and heat at geothermal low temperature sites?</vt:lpstr>
      <vt:lpstr>Cogeneration of electricity and heat at geothermal low temperature sites?</vt:lpstr>
      <vt:lpstr>Cogeneration of electricity and heat at geothermal low temperature sites?</vt:lpstr>
      <vt:lpstr>Cogeneration of electricity and heat at geothermal low temperature sites?</vt:lpstr>
      <vt:lpstr>Cogeneration of electricity and heat at geothermal low temperature sites?</vt:lpstr>
      <vt:lpstr>Cogeneration of electricity and heat at geothermal low temperature sites?</vt:lpstr>
      <vt:lpstr>Cooling of low temperature power plants</vt:lpstr>
      <vt:lpstr>Cooling system basics</vt:lpstr>
      <vt:lpstr>Cooling system basics</vt:lpstr>
      <vt:lpstr>Cooling of low temperature power plants</vt:lpstr>
      <vt:lpstr>Cooling of low temperature power plants</vt:lpstr>
      <vt:lpstr>Cooling of low temperature power plants</vt:lpstr>
      <vt:lpstr>Cooling of low temperature power plants</vt:lpstr>
      <vt:lpstr>Cooling of low temperature power plants</vt:lpstr>
      <vt:lpstr>Cooling of low temperature power plants</vt:lpstr>
      <vt:lpstr>Cooling of low temperature power plants</vt:lpstr>
      <vt:lpstr>Summary</vt:lpstr>
      <vt:lpstr>PowerPoint Presentation</vt:lpstr>
      <vt:lpstr>Cooling of low temperature power plants</vt:lpstr>
    </vt:vector>
  </TitlesOfParts>
  <Company>UNICOM Werbeagentur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Stephen Ruebsam</dc:creator>
  <cp:lastModifiedBy>frick</cp:lastModifiedBy>
  <cp:revision>357</cp:revision>
  <cp:lastPrinted>2015-02-23T20:25:23Z</cp:lastPrinted>
  <dcterms:created xsi:type="dcterms:W3CDTF">2008-04-25T15:26:22Z</dcterms:created>
  <dcterms:modified xsi:type="dcterms:W3CDTF">2015-02-24T23:51:53Z</dcterms:modified>
</cp:coreProperties>
</file>