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Default Extension="vml" ContentType="application/vnd.openxmlformats-officedocument.vmlDrawing"/>
  <Override PartName="/ppt/tags/tag12.xml" ContentType="application/vnd.openxmlformats-officedocument.presentationml.tags+xml"/>
  <Override PartName="/ppt/theme/theme1.xml" ContentType="application/vnd.openxmlformats-officedocument.theme+xml"/>
  <Override PartName="/ppt/slideLayouts/slideLayout15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Default Extension="xls" ContentType="application/vnd.ms-excel"/>
  <Override PartName="/ppt/tags/tag31.xml" ContentType="application/vnd.openxmlformats-officedocument.presentationml.tags+xml"/>
  <Override PartName="/ppt/embeddings/oleObject1.bin" ContentType="application/vnd.openxmlformats-officedocument.oleObject"/>
  <Override PartName="/ppt/embeddings/oleObject13.bin" ContentType="application/vnd.openxmlformats-officedocument.oleObject"/>
  <Override PartName="/ppt/embeddings/oleObject23.bin" ContentType="application/vnd.openxmlformats-officedocument.oleObject"/>
  <Override PartName="/ppt/tags/tag7.xml" ContentType="application/vnd.openxmlformats-officedocument.presentationml.tags+xml"/>
  <Override PartName="/ppt/tags/tag18.xml" ContentType="application/vnd.openxmlformats-officedocument.presentationml.tags+xml"/>
  <Override PartName="/ppt/embeddings/oleObject33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embeddings/oleObject7.bin" ContentType="application/vnd.openxmlformats-officedocument.oleObject"/>
  <Override PartName="/ppt/tags/tag37.xml" ContentType="application/vnd.openxmlformats-officedocument.presentationml.tags+xml"/>
  <Override PartName="/ppt/embeddings/oleObject19.bin" ContentType="application/vnd.openxmlformats-officedocument.oleObject"/>
  <Override PartName="/ppt/embeddings/oleObject29.bin" ContentType="application/vnd.openxmlformats-officedocument.oleObject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embeddings/oleObject38.bin" ContentType="application/vnd.openxmlformats-officedocument.oleObject"/>
  <Override PartName="/ppt/notesSlides/notesSlide17.xml" ContentType="application/vnd.openxmlformats-officedocument.presentationml.notes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Default Extension="emf" ContentType="image/x-emf"/>
  <Override PartName="/ppt/embeddings/oleObject2.bin" ContentType="application/vnd.openxmlformats-officedocument.oleObject"/>
  <Override PartName="/ppt/tags/tag32.xml" ContentType="application/vnd.openxmlformats-officedocument.presentationml.tags+xml"/>
  <Override PartName="/ppt/charts/chart1.xml" ContentType="application/vnd.openxmlformats-officedocument.drawingml.chart+xml"/>
  <Override PartName="/ppt/embeddings/oleObject14.bin" ContentType="application/vnd.openxmlformats-officedocument.oleObject"/>
  <Override PartName="/ppt/embeddings/oleObject24.bin" ContentType="application/vnd.openxmlformats-officedocument.oleObject"/>
  <Override PartName="/ppt/tags/tag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34.bin" ContentType="application/vnd.openxmlformats-officedocument.oleObject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embeddings/oleObject8.bin" ContentType="application/vnd.openxmlformats-officedocument.oleObject"/>
  <Default Extension="bin" ContentType="application/vnd.openxmlformats-officedocument.presentationml.printerSettings"/>
  <Default Extension="xml" ContentType="application/xml"/>
  <Override PartName="/ppt/slides/slide5.xml" ContentType="application/vnd.openxmlformats-officedocument.presentationml.slide+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embeddings/oleObject39.bin" ContentType="application/vnd.openxmlformats-officedocument.oleObject"/>
  <Override PartName="/ppt/notesSlides/notesSlide18.xml" ContentType="application/vnd.openxmlformats-officedocument.presentationml.notesSlide+xml"/>
  <Override PartName="/ppt/slideLayouts/slideLayout11.xml" ContentType="application/vnd.openxmlformats-officedocument.presentationml.slideLayout+xml"/>
  <Override PartName="/docProps/app.xml" ContentType="application/vnd.openxmlformats-officedocument.extended-properties+xml"/>
  <Override PartName="/ppt/embeddings/oleObject10.bin" ContentType="application/vnd.openxmlformats-officedocument.oleObject"/>
  <Override PartName="/docProps/core.xml" ContentType="application/vnd.openxmlformats-package.core-propertie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tags/tag14.xml" ContentType="application/vnd.openxmlformats-officedocument.presentationml.tags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embeddings/oleObject3.bin" ContentType="application/vnd.openxmlformats-officedocument.oleObject"/>
  <Override PartName="/ppt/tags/tag33.xml" ContentType="application/vnd.openxmlformats-officedocument.presentationml.tags+xml"/>
  <Override PartName="/ppt/embeddings/oleObject15.bin" ContentType="application/vnd.openxmlformats-officedocument.oleObject"/>
  <Override PartName="/ppt/charts/chart2.xml" ContentType="application/vnd.openxmlformats-officedocument.drawingml.chart+xml"/>
  <Default Extension="xlsx" ContentType="application/vnd.openxmlformats-officedocument.spreadsheetml.sheet"/>
  <Override PartName="/ppt/embeddings/oleObject25.bin" ContentType="application/vnd.openxmlformats-officedocument.oleObject"/>
  <Override PartName="/ppt/tags/tag9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35.bin" ContentType="application/vnd.openxmlformats-officedocument.oleObject"/>
  <Override PartName="/ppt/slides/slide15.xml" ContentType="application/vnd.openxmlformats-officedocument.presentationml.slide+xml"/>
  <Override PartName="/ppt/embeddings/oleObject9.bin" ContentType="application/vnd.openxmlformats-officedocument.oleObject"/>
  <Override PartName="/ppt/tags/tag39.xml" ContentType="application/vnd.openxmlformats-officedocument.presentationml.tags+xml"/>
  <Default Extension="png" ContentType="image/png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2.xml" ContentType="application/vnd.openxmlformats-officedocument.presentationml.slideLayout+xml"/>
  <Override PartName="/ppt/embeddings/oleObject11.bin" ContentType="application/vnd.openxmlformats-officedocument.oleObject"/>
  <Override PartName="/ppt/embeddings/oleObject20.bin" ContentType="application/vnd.openxmlformats-officedocument.oleObject"/>
  <Override PartName="/ppt/tags/tag4.xml" ContentType="application/vnd.openxmlformats-officedocument.presentationml.tags+xml"/>
  <Override PartName="/ppt/slideLayouts/slideLayout18.xml" ContentType="application/vnd.openxmlformats-officedocument.presentationml.slideLayout+xml"/>
  <Override PartName="/ppt/tags/tag15.xml" ContentType="application/vnd.openxmlformats-officedocument.presentationml.tags+xml"/>
  <Override PartName="/ppt/embeddings/oleObject30.bin" ContentType="application/vnd.openxmlformats-officedocument.oleObject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ags/tag25.xml" ContentType="application/vnd.openxmlformats-officedocument.presentationml.tags+xml"/>
  <Override PartName="/ppt/slides/slide10.xml" ContentType="application/vnd.openxmlformats-officedocument.presentationml.slide+xml"/>
  <Override PartName="/ppt/tags/tag34.xml" ContentType="application/vnd.openxmlformats-officedocument.presentationml.tags+xml"/>
  <Override PartName="/ppt/embeddings/oleObject4.bin" ContentType="application/vnd.openxmlformats-officedocument.oleObject"/>
  <Override PartName="/ppt/embeddings/oleObject16.bin" ContentType="application/vnd.openxmlformats-officedocument.oleObject"/>
  <Override PartName="/ppt/slides/slide20.xml" ContentType="application/vnd.openxmlformats-officedocument.presentationml.slide+xml"/>
  <Override PartName="/ppt/embeddings/oleObject26.bin" ContentType="application/vnd.openxmlformats-officedocument.oleObject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embeddings/oleObject36.bin" ContentType="application/vnd.openxmlformats-officedocument.oleObject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rels" ContentType="application/vnd.openxmlformats-package.relationships+xml"/>
  <Default Extension="wmf" ContentType="image/x-wmf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0.xml" ContentType="application/vnd.openxmlformats-officedocument.presentationml.tags+xml"/>
  <Override PartName="/ppt/presProps.xml" ContentType="application/vnd.openxmlformats-officedocument.presentationml.presProps+xml"/>
  <Override PartName="/ppt/tags/tag20.xml" ContentType="application/vnd.openxmlformats-officedocument.presentationml.tags+xml"/>
  <Override PartName="/ppt/presentation.xml" ContentType="application/vnd.openxmlformats-officedocument.presentationml.presentation.main+xml"/>
  <Override PartName="/ppt/embeddings/oleObject12.bin" ContentType="application/vnd.openxmlformats-officedocument.oleObject"/>
  <Override PartName="/ppt/embeddings/oleObject21.bin" ContentType="application/vnd.openxmlformats-officedocument.oleObject"/>
  <Override PartName="/ppt/tags/tag5.xml" ContentType="application/vnd.openxmlformats-officedocument.presentationml.tags+xml"/>
  <Override PartName="/ppt/tags/tag16.xml" ContentType="application/vnd.openxmlformats-officedocument.presentationml.tags+xml"/>
  <Override PartName="/ppt/embeddings/oleObject31.bin" ContentType="application/vnd.openxmlformats-officedocument.oleObject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tags/tag35.xml" ContentType="application/vnd.openxmlformats-officedocument.presentationml.tags+xml"/>
  <Override PartName="/ppt/embeddings/oleObject17.bin" ContentType="application/vnd.openxmlformats-officedocument.oleObject"/>
  <Override PartName="/ppt/slides/slide21.xml" ContentType="application/vnd.openxmlformats-officedocument.presentationml.slide+xml"/>
  <Override PartName="/ppt/embeddings/oleObject27.bin" ContentType="application/vnd.openxmlformats-officedocument.oleObject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oleObject37.bin" ContentType="application/vnd.openxmlformats-officedocument.oleObject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embeddings/oleObject22.bin" ContentType="application/vnd.openxmlformats-officedocument.oleObject"/>
  <Override PartName="/ppt/tags/tag6.xml" ContentType="application/vnd.openxmlformats-officedocument.presentationml.tags+xml"/>
  <Override PartName="/ppt/tags/tag17.xml" ContentType="application/vnd.openxmlformats-officedocument.presentationml.tags+xml"/>
  <Override PartName="/ppt/embeddings/oleObject32.bin" ContentType="application/vnd.openxmlformats-officedocument.oleObject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embeddings/oleObject6.bin" ContentType="application/vnd.openxmlformats-officedocument.oleObject"/>
  <Override PartName="/ppt/tags/tag36.xml" ContentType="application/vnd.openxmlformats-officedocument.presentationml.tags+xml"/>
  <Override PartName="/ppt/embeddings/oleObject18.bin" ContentType="application/vnd.openxmlformats-officedocument.oleObject"/>
  <Override PartName="/ppt/slides/slide22.xml" ContentType="application/vnd.openxmlformats-officedocument.presentationml.slide+xml"/>
  <Override PartName="/ppt/embeddings/oleObject28.bin" ContentType="application/vnd.openxmlformats-officedocument.oleObject"/>
  <Override PartName="/ppt/slides/slide3.xml" ContentType="application/vnd.openxmlformats-officedocument.presentationml.slide+xml"/>
  <Default Extension="fntdata" ContentType="application/x-fontdata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embedTrueTypeFonts="1" saveSubsetFonts="1" autoCompressPictures="0">
  <p:sldMasterIdLst>
    <p:sldMasterId r:id="rId1"/>
  </p:sldMasterIdLst>
  <p:notesMasterIdLst>
    <p:notesMasterId r:id="rId24"/>
  </p:notesMasterIdLst>
  <p:sldIdLst>
    <p:sldId id="259" r:id="rId2"/>
    <p:sldId id="300" r:id="rId3"/>
    <p:sldId id="263" r:id="rId4"/>
    <p:sldId id="278" r:id="rId5"/>
    <p:sldId id="279" r:id="rId6"/>
    <p:sldId id="264" r:id="rId7"/>
    <p:sldId id="284" r:id="rId8"/>
    <p:sldId id="283" r:id="rId9"/>
    <p:sldId id="287" r:id="rId10"/>
    <p:sldId id="285" r:id="rId11"/>
    <p:sldId id="286" r:id="rId12"/>
    <p:sldId id="282" r:id="rId13"/>
    <p:sldId id="290" r:id="rId14"/>
    <p:sldId id="289" r:id="rId15"/>
    <p:sldId id="292" r:id="rId16"/>
    <p:sldId id="294" r:id="rId17"/>
    <p:sldId id="295" r:id="rId18"/>
    <p:sldId id="296" r:id="rId19"/>
    <p:sldId id="291" r:id="rId20"/>
    <p:sldId id="299" r:id="rId21"/>
    <p:sldId id="301" r:id="rId22"/>
    <p:sldId id="297" r:id="rId23"/>
  </p:sldIdLst>
  <p:sldSz cx="9144000" cy="6858000" type="screen4x3"/>
  <p:notesSz cx="6858000" cy="9144000"/>
  <p:embeddedFontLst>
    <p:embeddedFont>
      <p:font typeface="DIN-Regular"/>
      <p:regular r:id="rId25"/>
    </p:embeddedFont>
    <p:embeddedFont>
      <p:font typeface="Calibri"/>
      <p:regular r:id="rId26"/>
      <p:bold r:id="rId27"/>
      <p:italic r:id="rId28"/>
      <p:boldItalic r:id="rId29"/>
    </p:embeddedFont>
    <p:embeddedFont>
      <p:font typeface="Times"/>
      <p:regular r:id="rId30"/>
      <p:bold r:id="rId31"/>
      <p:italic r:id="rId32"/>
      <p:boldItalic r:id="rId33"/>
    </p:embeddedFont>
    <p:embeddedFont>
      <p:font typeface="Lucida Sans Unicode"/>
      <p:regular r:id="rId34"/>
    </p:embeddedFont>
    <p:embeddedFont>
      <p:font typeface="EnBW DIN Pro"/>
      <p:regular r:id="rId35"/>
      <p:bold r:id="rId36"/>
    </p:embeddedFont>
    <p:embeddedFont>
      <p:font typeface="DIN-Light"/>
      <p:regular r:id="rId37"/>
    </p:embeddedFont>
    <p:embeddedFont>
      <p:font typeface="DIN-Medium"/>
      <p:regular r:id="rId38"/>
    </p:embeddedFont>
    <p:embeddedFont>
      <p:font typeface="EnBW DIN Pro Light"/>
      <p:regular r:id="rId39"/>
    </p:embeddedFont>
    <p:embeddedFont>
      <p:font typeface="DIN-Black"/>
      <p:regular r:id="rId40"/>
    </p:embeddedFont>
  </p:embeddedFontLst>
  <p:custDataLst>
    <p:tags r:id="rId4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2692" autoAdjust="0"/>
    <p:restoredTop sz="93676" autoAdjust="0"/>
  </p:normalViewPr>
  <p:slideViewPr>
    <p:cSldViewPr snapToGrid="0" snapToObjects="1" showGuides="1">
      <p:cViewPr>
        <p:scale>
          <a:sx n="110" d="100"/>
          <a:sy n="110" d="100"/>
        </p:scale>
        <p:origin x="-416" y="-208"/>
      </p:cViewPr>
      <p:guideLst>
        <p:guide orient="horz" pos="1071"/>
        <p:guide orient="horz" pos="4065"/>
        <p:guide pos="295"/>
        <p:guide pos="5473"/>
        <p:guide pos="2789"/>
        <p:guide pos="2971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>
        <p:scale>
          <a:sx n="66" d="100"/>
          <a:sy n="66" d="100"/>
        </p:scale>
        <p:origin x="-277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font" Target="fonts/font1.fntdata"/><Relationship Id="rId26" Type="http://schemas.openxmlformats.org/officeDocument/2006/relationships/font" Target="fonts/font2.fntdata"/><Relationship Id="rId27" Type="http://schemas.openxmlformats.org/officeDocument/2006/relationships/font" Target="fonts/font3.fntdata"/><Relationship Id="rId28" Type="http://schemas.openxmlformats.org/officeDocument/2006/relationships/font" Target="fonts/font4.fntdata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font" Target="fonts/font6.fntdata"/><Relationship Id="rId31" Type="http://schemas.openxmlformats.org/officeDocument/2006/relationships/font" Target="fonts/font7.fntdata"/><Relationship Id="rId32" Type="http://schemas.openxmlformats.org/officeDocument/2006/relationships/font" Target="fonts/font8.fntdata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font" Target="fonts/font9.fntdata"/><Relationship Id="rId34" Type="http://schemas.openxmlformats.org/officeDocument/2006/relationships/font" Target="fonts/font10.fntdata"/><Relationship Id="rId35" Type="http://schemas.openxmlformats.org/officeDocument/2006/relationships/font" Target="fonts/font11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font" Target="fonts/font13.fntdata"/><Relationship Id="rId38" Type="http://schemas.openxmlformats.org/officeDocument/2006/relationships/font" Target="fonts/font14.fntdata"/><Relationship Id="rId39" Type="http://schemas.openxmlformats.org/officeDocument/2006/relationships/font" Target="fonts/font15.fntdata"/><Relationship Id="rId40" Type="http://schemas.openxmlformats.org/officeDocument/2006/relationships/font" Target="fonts/font16.fntdata"/><Relationship Id="rId41" Type="http://schemas.openxmlformats.org/officeDocument/2006/relationships/printerSettings" Target="printerSettings/printerSettings1.bin"/><Relationship Id="rId42" Type="http://schemas.openxmlformats.org/officeDocument/2006/relationships/tags" Target="tags/tag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-blad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koelbet\Documents\Powerpoints\Geotherm%20Offenburg,%20Feb%202013\SG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nl-NL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FFA90D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de-DE"/>
                </a:pPr>
                <a:endParaRPr lang="nl-NL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Tabelle1!$A$2:$A$8</c:f>
              <c:strCache>
                <c:ptCount val="7"/>
                <c:pt idx="0">
                  <c:v>Projekt A</c:v>
                </c:pt>
                <c:pt idx="1">
                  <c:v>Projekt B</c:v>
                </c:pt>
                <c:pt idx="2">
                  <c:v>Projekt C</c:v>
                </c:pt>
                <c:pt idx="3">
                  <c:v>Projekt D</c:v>
                </c:pt>
                <c:pt idx="4">
                  <c:v>Projekt E</c:v>
                </c:pt>
                <c:pt idx="5">
                  <c:v>Projekt F</c:v>
                </c:pt>
                <c:pt idx="6">
                  <c:v>Projekt G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20.1</c:v>
                </c:pt>
                <c:pt idx="1">
                  <c:v>28.6</c:v>
                </c:pt>
                <c:pt idx="2">
                  <c:v>28.2</c:v>
                </c:pt>
                <c:pt idx="3">
                  <c:v>23.4</c:v>
                </c:pt>
                <c:pt idx="4">
                  <c:v>16.0</c:v>
                </c:pt>
                <c:pt idx="5">
                  <c:v>16.3</c:v>
                </c:pt>
                <c:pt idx="6">
                  <c:v>25.1</c:v>
                </c:pt>
              </c:numCache>
            </c:numRef>
          </c:val>
        </c:ser>
        <c:dLbls/>
        <c:overlap val="100"/>
        <c:axId val="579021192"/>
        <c:axId val="579115256"/>
      </c:barChart>
      <c:catAx>
        <c:axId val="579021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de-DE"/>
            </a:pPr>
            <a:endParaRPr lang="nl-NL"/>
          </a:p>
        </c:txPr>
        <c:crossAx val="579115256"/>
        <c:crosses val="autoZero"/>
        <c:auto val="1"/>
        <c:lblAlgn val="ctr"/>
        <c:lblOffset val="100"/>
      </c:catAx>
      <c:valAx>
        <c:axId val="579115256"/>
        <c:scaling>
          <c:orientation val="minMax"/>
        </c:scaling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lang="de-DE" b="0">
                    <a:latin typeface="+mn-lt"/>
                  </a:defRPr>
                </a:pPr>
                <a:r>
                  <a:rPr lang="de-DE" b="0" dirty="0" smtClean="0">
                    <a:latin typeface="+mn-lt"/>
                  </a:rPr>
                  <a:t>LCOE </a:t>
                </a:r>
                <a:r>
                  <a:rPr lang="de-DE" b="0" dirty="0">
                    <a:latin typeface="+mn-lt"/>
                  </a:rPr>
                  <a:t>[</a:t>
                </a:r>
                <a:r>
                  <a:rPr lang="de-DE" b="0" dirty="0" smtClean="0">
                    <a:latin typeface="+mn-lt"/>
                  </a:rPr>
                  <a:t>€/MWh</a:t>
                </a:r>
                <a:r>
                  <a:rPr lang="de-DE" b="0" dirty="0">
                    <a:latin typeface="+mn-lt"/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0.00559148808209537"/>
              <c:y val="0.28470723882442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lang="de-DE"/>
            </a:pPr>
            <a:endParaRPr lang="nl-NL"/>
          </a:p>
        </c:txPr>
        <c:crossAx val="579021192"/>
        <c:crosses val="autoZero"/>
        <c:crossBetween val="between"/>
      </c:valAx>
      <c:spPr>
        <a:noFill/>
        <a:ln w="25392">
          <a:noFill/>
        </a:ln>
      </c:spPr>
    </c:plotArea>
    <c:plotVisOnly val="1"/>
    <c:dispBlanksAs val="gap"/>
  </c:chart>
  <c:txPr>
    <a:bodyPr/>
    <a:lstStyle/>
    <a:p>
      <a:pPr>
        <a:defRPr>
          <a:latin typeface="DIN-Regular" panose="020B0500010101010101" pitchFamily="34" charset="0"/>
          <a:ea typeface="DIN-Regular" panose="020B0500010101010101" pitchFamily="34" charset="0"/>
        </a:defRPr>
      </a:pPr>
      <a:endParaRPr lang="nl-NL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nl-NL"/>
  <c:style val="2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Tabelle1!$A$3</c:f>
              <c:strCache>
                <c:ptCount val="1"/>
                <c:pt idx="0">
                  <c:v>Worst Case</c:v>
                </c:pt>
              </c:strCache>
            </c:strRef>
          </c:tx>
          <c:spPr>
            <a:solidFill>
              <a:srgbClr val="000099">
                <a:lumMod val="40000"/>
                <a:lumOff val="60000"/>
              </a:srgbClr>
            </a:solidFill>
          </c:spPr>
          <c:cat>
            <c:numRef>
              <c:f>Tabelle1!$B$2:$J$2</c:f>
              <c:numCache>
                <c:formatCode>General</c:formatCode>
                <c:ptCount val="9"/>
                <c:pt idx="0">
                  <c:v>2012.0</c:v>
                </c:pt>
                <c:pt idx="1">
                  <c:v>2015.0</c:v>
                </c:pt>
                <c:pt idx="2">
                  <c:v>2020.0</c:v>
                </c:pt>
                <c:pt idx="3">
                  <c:v>2025.0</c:v>
                </c:pt>
                <c:pt idx="4">
                  <c:v>2030.0</c:v>
                </c:pt>
                <c:pt idx="5">
                  <c:v>2035.0</c:v>
                </c:pt>
                <c:pt idx="6">
                  <c:v>2040.0</c:v>
                </c:pt>
                <c:pt idx="7">
                  <c:v>2045.0</c:v>
                </c:pt>
                <c:pt idx="8">
                  <c:v>2050.0</c:v>
                </c:pt>
              </c:numCache>
            </c:numRef>
          </c:cat>
          <c:val>
            <c:numRef>
              <c:f>Tabelle1!$B$3:$J$3</c:f>
              <c:numCache>
                <c:formatCode>General</c:formatCode>
                <c:ptCount val="9"/>
                <c:pt idx="0">
                  <c:v>100.0</c:v>
                </c:pt>
                <c:pt idx="1">
                  <c:v>79.5</c:v>
                </c:pt>
                <c:pt idx="2">
                  <c:v>73.0</c:v>
                </c:pt>
                <c:pt idx="3">
                  <c:v>68.0</c:v>
                </c:pt>
                <c:pt idx="4">
                  <c:v>67.0</c:v>
                </c:pt>
                <c:pt idx="5">
                  <c:v>67.0</c:v>
                </c:pt>
                <c:pt idx="6">
                  <c:v>68.0</c:v>
                </c:pt>
                <c:pt idx="7">
                  <c:v>70.0</c:v>
                </c:pt>
                <c:pt idx="8">
                  <c:v>72.0</c:v>
                </c:pt>
              </c:numCache>
            </c:numRef>
          </c:val>
        </c:ser>
        <c:ser>
          <c:idx val="1"/>
          <c:order val="1"/>
          <c:tx>
            <c:strRef>
              <c:f>Tabelle1!$A$4</c:f>
              <c:strCache>
                <c:ptCount val="1"/>
                <c:pt idx="0">
                  <c:v>Konservativ-moderat</c:v>
                </c:pt>
              </c:strCache>
            </c:strRef>
          </c:tx>
          <c:spPr>
            <a:solidFill>
              <a:srgbClr val="000099">
                <a:lumMod val="20000"/>
                <a:lumOff val="80000"/>
              </a:srgbClr>
            </a:solidFill>
          </c:spPr>
          <c:cat>
            <c:numRef>
              <c:f>Tabelle1!$B$2:$J$2</c:f>
              <c:numCache>
                <c:formatCode>General</c:formatCode>
                <c:ptCount val="9"/>
                <c:pt idx="0">
                  <c:v>2012.0</c:v>
                </c:pt>
                <c:pt idx="1">
                  <c:v>2015.0</c:v>
                </c:pt>
                <c:pt idx="2">
                  <c:v>2020.0</c:v>
                </c:pt>
                <c:pt idx="3">
                  <c:v>2025.0</c:v>
                </c:pt>
                <c:pt idx="4">
                  <c:v>2030.0</c:v>
                </c:pt>
                <c:pt idx="5">
                  <c:v>2035.0</c:v>
                </c:pt>
                <c:pt idx="6">
                  <c:v>2040.0</c:v>
                </c:pt>
                <c:pt idx="7">
                  <c:v>2045.0</c:v>
                </c:pt>
                <c:pt idx="8">
                  <c:v>2050.0</c:v>
                </c:pt>
              </c:numCache>
            </c:numRef>
          </c:cat>
          <c:val>
            <c:numRef>
              <c:f>Tabelle1!$B$4:$J$4</c:f>
              <c:numCache>
                <c:formatCode>General</c:formatCode>
                <c:ptCount val="9"/>
                <c:pt idx="0">
                  <c:v>100.0</c:v>
                </c:pt>
                <c:pt idx="1">
                  <c:v>72.0</c:v>
                </c:pt>
                <c:pt idx="2">
                  <c:v>62.0</c:v>
                </c:pt>
                <c:pt idx="3">
                  <c:v>56.0</c:v>
                </c:pt>
                <c:pt idx="4">
                  <c:v>53.0</c:v>
                </c:pt>
                <c:pt idx="5">
                  <c:v>50.0</c:v>
                </c:pt>
                <c:pt idx="6">
                  <c:v>48.0</c:v>
                </c:pt>
                <c:pt idx="7">
                  <c:v>47.0</c:v>
                </c:pt>
                <c:pt idx="8">
                  <c:v>46.5</c:v>
                </c:pt>
              </c:numCache>
            </c:numRef>
          </c:val>
        </c:ser>
        <c:ser>
          <c:idx val="2"/>
          <c:order val="2"/>
          <c:tx>
            <c:strRef>
              <c:f>Tabelle1!$A$5</c:f>
              <c:strCache>
                <c:ptCount val="1"/>
                <c:pt idx="0">
                  <c:v>Progessive-moderat</c:v>
                </c:pt>
              </c:strCache>
            </c:strRef>
          </c:tx>
          <c:spPr>
            <a:solidFill>
              <a:srgbClr val="CCCCCC">
                <a:lumMod val="90000"/>
              </a:srgbClr>
            </a:solidFill>
          </c:spPr>
          <c:cat>
            <c:numRef>
              <c:f>Tabelle1!$B$2:$J$2</c:f>
              <c:numCache>
                <c:formatCode>General</c:formatCode>
                <c:ptCount val="9"/>
                <c:pt idx="0">
                  <c:v>2012.0</c:v>
                </c:pt>
                <c:pt idx="1">
                  <c:v>2015.0</c:v>
                </c:pt>
                <c:pt idx="2">
                  <c:v>2020.0</c:v>
                </c:pt>
                <c:pt idx="3">
                  <c:v>2025.0</c:v>
                </c:pt>
                <c:pt idx="4">
                  <c:v>2030.0</c:v>
                </c:pt>
                <c:pt idx="5">
                  <c:v>2035.0</c:v>
                </c:pt>
                <c:pt idx="6">
                  <c:v>2040.0</c:v>
                </c:pt>
                <c:pt idx="7">
                  <c:v>2045.0</c:v>
                </c:pt>
                <c:pt idx="8">
                  <c:v>2050.0</c:v>
                </c:pt>
              </c:numCache>
            </c:numRef>
          </c:cat>
          <c:val>
            <c:numRef>
              <c:f>Tabelle1!$B$5:$J$5</c:f>
              <c:numCache>
                <c:formatCode>General</c:formatCode>
                <c:ptCount val="9"/>
                <c:pt idx="0">
                  <c:v>100.0</c:v>
                </c:pt>
                <c:pt idx="1">
                  <c:v>65.0</c:v>
                </c:pt>
                <c:pt idx="2">
                  <c:v>52.0</c:v>
                </c:pt>
                <c:pt idx="3">
                  <c:v>45.0</c:v>
                </c:pt>
                <c:pt idx="4">
                  <c:v>41.0</c:v>
                </c:pt>
                <c:pt idx="5">
                  <c:v>38.0</c:v>
                </c:pt>
                <c:pt idx="6">
                  <c:v>36.0</c:v>
                </c:pt>
                <c:pt idx="7">
                  <c:v>35.0</c:v>
                </c:pt>
                <c:pt idx="8">
                  <c:v>34.0</c:v>
                </c:pt>
              </c:numCache>
            </c:numRef>
          </c:val>
        </c:ser>
        <c:ser>
          <c:idx val="3"/>
          <c:order val="3"/>
          <c:tx>
            <c:strRef>
              <c:f>Tabelle1!$A$6</c:f>
              <c:strCache>
                <c:ptCount val="1"/>
                <c:pt idx="0">
                  <c:v>Best Case</c:v>
                </c:pt>
              </c:strCache>
            </c:strRef>
          </c:tx>
          <c:spPr>
            <a:solidFill>
              <a:srgbClr val="CCCCCC">
                <a:lumMod val="75000"/>
              </a:srgbClr>
            </a:solidFill>
          </c:spPr>
          <c:cat>
            <c:numRef>
              <c:f>Tabelle1!$B$2:$J$2</c:f>
              <c:numCache>
                <c:formatCode>General</c:formatCode>
                <c:ptCount val="9"/>
                <c:pt idx="0">
                  <c:v>2012.0</c:v>
                </c:pt>
                <c:pt idx="1">
                  <c:v>2015.0</c:v>
                </c:pt>
                <c:pt idx="2">
                  <c:v>2020.0</c:v>
                </c:pt>
                <c:pt idx="3">
                  <c:v>2025.0</c:v>
                </c:pt>
                <c:pt idx="4">
                  <c:v>2030.0</c:v>
                </c:pt>
                <c:pt idx="5">
                  <c:v>2035.0</c:v>
                </c:pt>
                <c:pt idx="6">
                  <c:v>2040.0</c:v>
                </c:pt>
                <c:pt idx="7">
                  <c:v>2045.0</c:v>
                </c:pt>
                <c:pt idx="8">
                  <c:v>2050.0</c:v>
                </c:pt>
              </c:numCache>
            </c:numRef>
          </c:cat>
          <c:val>
            <c:numRef>
              <c:f>Tabelle1!$B$6:$J$6</c:f>
              <c:numCache>
                <c:formatCode>General</c:formatCode>
                <c:ptCount val="9"/>
                <c:pt idx="0">
                  <c:v>100.0</c:v>
                </c:pt>
                <c:pt idx="1">
                  <c:v>59.0</c:v>
                </c:pt>
                <c:pt idx="2">
                  <c:v>43.0</c:v>
                </c:pt>
                <c:pt idx="3">
                  <c:v>36.0</c:v>
                </c:pt>
                <c:pt idx="4">
                  <c:v>32.0</c:v>
                </c:pt>
                <c:pt idx="5">
                  <c:v>28.0</c:v>
                </c:pt>
                <c:pt idx="6">
                  <c:v>25.0</c:v>
                </c:pt>
                <c:pt idx="7">
                  <c:v>21.0</c:v>
                </c:pt>
                <c:pt idx="8">
                  <c:v>19.0</c:v>
                </c:pt>
              </c:numCache>
            </c:numRef>
          </c:val>
        </c:ser>
        <c:dLbls/>
        <c:gapWidth val="395"/>
        <c:axId val="497030808"/>
        <c:axId val="497439704"/>
      </c:barChart>
      <c:lineChart>
        <c:grouping val="standard"/>
        <c:ser>
          <c:idx val="4"/>
          <c:order val="4"/>
          <c:tx>
            <c:strRef>
              <c:f>Tabelle1!$A$7</c:f>
              <c:strCache>
                <c:ptCount val="1"/>
                <c:pt idx="0">
                  <c:v>Nitsch et al. 2012</c:v>
                </c:pt>
              </c:strCache>
            </c:strRef>
          </c:tx>
          <c:spPr>
            <a:ln w="28575">
              <a:solidFill>
                <a:srgbClr val="FFA90D"/>
              </a:solidFill>
              <a:prstDash val="solid"/>
            </a:ln>
          </c:spPr>
          <c:marker>
            <c:symbol val="none"/>
          </c:marker>
          <c:cat>
            <c:numRef>
              <c:f>Tabelle1!$B$2:$J$2</c:f>
              <c:numCache>
                <c:formatCode>General</c:formatCode>
                <c:ptCount val="9"/>
                <c:pt idx="0">
                  <c:v>2012.0</c:v>
                </c:pt>
                <c:pt idx="1">
                  <c:v>2015.0</c:v>
                </c:pt>
                <c:pt idx="2">
                  <c:v>2020.0</c:v>
                </c:pt>
                <c:pt idx="3">
                  <c:v>2025.0</c:v>
                </c:pt>
                <c:pt idx="4">
                  <c:v>2030.0</c:v>
                </c:pt>
                <c:pt idx="5">
                  <c:v>2035.0</c:v>
                </c:pt>
                <c:pt idx="6">
                  <c:v>2040.0</c:v>
                </c:pt>
                <c:pt idx="7">
                  <c:v>2045.0</c:v>
                </c:pt>
                <c:pt idx="8">
                  <c:v>2050.0</c:v>
                </c:pt>
              </c:numCache>
            </c:numRef>
          </c:cat>
          <c:val>
            <c:numRef>
              <c:f>Tabelle1!$B$7:$J$7</c:f>
              <c:numCache>
                <c:formatCode>General</c:formatCode>
                <c:ptCount val="9"/>
                <c:pt idx="0">
                  <c:v>100.0</c:v>
                </c:pt>
                <c:pt idx="1">
                  <c:v>74.0</c:v>
                </c:pt>
                <c:pt idx="2">
                  <c:v>49.0</c:v>
                </c:pt>
                <c:pt idx="3">
                  <c:v>43.5</c:v>
                </c:pt>
                <c:pt idx="4">
                  <c:v>41.5</c:v>
                </c:pt>
                <c:pt idx="5">
                  <c:v>40.0</c:v>
                </c:pt>
                <c:pt idx="6">
                  <c:v>39.0</c:v>
                </c:pt>
                <c:pt idx="7">
                  <c:v>38.0</c:v>
                </c:pt>
                <c:pt idx="8">
                  <c:v>37.0</c:v>
                </c:pt>
              </c:numCache>
            </c:numRef>
          </c:val>
        </c:ser>
        <c:dLbls/>
        <c:marker val="1"/>
        <c:axId val="497030808"/>
        <c:axId val="497439704"/>
      </c:lineChart>
      <c:catAx>
        <c:axId val="497030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de-DE"/>
            </a:pPr>
            <a:endParaRPr lang="nl-NL"/>
          </a:p>
        </c:txPr>
        <c:crossAx val="497439704"/>
        <c:crosses val="autoZero"/>
        <c:auto val="1"/>
        <c:lblAlgn val="ctr"/>
        <c:lblOffset val="100"/>
      </c:catAx>
      <c:valAx>
        <c:axId val="497439704"/>
        <c:scaling>
          <c:orientation val="minMax"/>
          <c:max val="100.0"/>
        </c:scaling>
        <c:axPos val="l"/>
        <c:majorGridlines>
          <c:spPr>
            <a:ln>
              <a:solidFill>
                <a:srgbClr val="000000">
                  <a:lumMod val="50000"/>
                  <a:lumOff val="50000"/>
                </a:srgbClr>
              </a:solidFill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lang="de-DE" sz="1400" b="0"/>
                </a:pPr>
                <a:r>
                  <a:rPr lang="de-DE" sz="1400" b="0" baseline="0" dirty="0" smtClean="0"/>
                  <a:t>LCOE (%)</a:t>
                </a:r>
                <a:endParaRPr lang="de-DE" sz="1400" b="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de-DE" sz="1100"/>
            </a:pPr>
            <a:endParaRPr lang="nl-NL"/>
          </a:p>
        </c:txPr>
        <c:crossAx val="497030808"/>
        <c:crosses val="autoZero"/>
        <c:crossBetween val="between"/>
        <c:majorUnit val="25.0"/>
      </c:valAx>
    </c:plotArea>
    <c:legend>
      <c:legendPos val="b"/>
      <c:layout/>
      <c:txPr>
        <a:bodyPr/>
        <a:lstStyle/>
        <a:p>
          <a:pPr>
            <a:defRPr lang="de-DE" sz="1200"/>
          </a:pPr>
          <a:endParaRPr lang="nl-NL"/>
        </a:p>
      </c:txPr>
    </c:legend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3.emf"/><Relationship Id="rId3" Type="http://schemas.openxmlformats.org/officeDocument/2006/relationships/image" Target="../media/image16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35692" y="-3748"/>
            <a:ext cx="6520721" cy="4890541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8" name="Textfeld 7"/>
          <p:cNvSpPr txBox="1"/>
          <p:nvPr/>
        </p:nvSpPr>
        <p:spPr bwMode="gray">
          <a:xfrm>
            <a:off x="682172" y="5030047"/>
            <a:ext cx="3817156" cy="232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500" b="0" baseline="0" dirty="0" smtClean="0">
                <a:solidFill>
                  <a:schemeClr val="accent6"/>
                </a:solidFill>
                <a:latin typeface="EnBW DIN Pro"/>
                <a:ea typeface="DIN-Regular" panose="020B0500010101010101" pitchFamily="34" charset="0"/>
                <a:cs typeface="EnBW DIN Pro"/>
              </a:rPr>
              <a:t>Notizen:</a:t>
            </a:r>
            <a:endParaRPr lang="de-DE" sz="1500" b="0" baseline="0" dirty="0">
              <a:solidFill>
                <a:schemeClr val="accent6"/>
              </a:solidFill>
              <a:latin typeface="EnBW DIN Pro"/>
              <a:ea typeface="DIN-Regular" panose="020B0500010101010101" pitchFamily="34" charset="0"/>
              <a:cs typeface="EnBW DIN Pro"/>
            </a:endParaRPr>
          </a:p>
        </p:txBody>
      </p:sp>
      <p:sp>
        <p:nvSpPr>
          <p:cNvPr id="11" name="Notizenplatzhalter 10"/>
          <p:cNvSpPr>
            <a:spLocks noGrp="1"/>
          </p:cNvSpPr>
          <p:nvPr>
            <p:ph type="body" sz="quarter" idx="3"/>
          </p:nvPr>
        </p:nvSpPr>
        <p:spPr bwMode="gray">
          <a:xfrm>
            <a:off x="682172" y="5486400"/>
            <a:ext cx="5834742" cy="3352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372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600"/>
      </a:spcBef>
      <a:defRPr lang="de-DE" sz="1400" kern="1200" baseline="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1pPr>
    <a:lvl2pPr marL="162000" indent="-162000" algn="l" defTabSz="914400" rtl="0" eaLnBrk="1" latinLnBrk="0" hangingPunct="1">
      <a:spcBef>
        <a:spcPts val="600"/>
      </a:spcBef>
      <a:buClr>
        <a:schemeClr val="accent6"/>
      </a:buClr>
      <a:buFont typeface="EnBW DIN Pro" panose="020B0504020101020102" pitchFamily="34" charset="0"/>
      <a:buChar char="»"/>
      <a:defRPr lang="de-DE" sz="1400" kern="120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2pPr>
    <a:lvl3pPr marL="324000" indent="-162000" algn="l" defTabSz="914400" rtl="0" eaLnBrk="1" latinLnBrk="0" hangingPunct="1">
      <a:spcBef>
        <a:spcPts val="300"/>
      </a:spcBef>
      <a:buFont typeface="Symbol" panose="05050102010706020507" pitchFamily="18" charset="2"/>
      <a:buChar char="-"/>
      <a:defRPr lang="de-DE" sz="1400" kern="120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3pPr>
    <a:lvl4pPr marL="504000" indent="-162000" algn="l" defTabSz="914400" rtl="0" eaLnBrk="1" latinLnBrk="0" hangingPunct="1">
      <a:spcBef>
        <a:spcPts val="300"/>
      </a:spcBef>
      <a:buFont typeface="Symbol" panose="05050102010706020507" pitchFamily="18" charset="2"/>
      <a:buChar char="-"/>
      <a:defRPr lang="de-DE" sz="1200" kern="1200" dirty="0" smtClean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4pPr>
    <a:lvl5pPr marL="666000" indent="-162000" algn="l" defTabSz="914400" rtl="0" eaLnBrk="1" latinLnBrk="0" hangingPunct="1">
      <a:spcBef>
        <a:spcPts val="300"/>
      </a:spcBef>
      <a:buFont typeface="Symbol" panose="05050102010706020507" pitchFamily="18" charset="2"/>
      <a:buChar char="-"/>
      <a:defRPr lang="de-DE" sz="1200" kern="1200" dirty="0">
        <a:solidFill>
          <a:schemeClr val="tx1"/>
        </a:solidFill>
        <a:latin typeface="EnBW DIN Pro" panose="020B0504020101020102" pitchFamily="34" charset="0"/>
        <a:ea typeface="+mn-ea"/>
        <a:cs typeface="EnBW DIN Pro" panose="020B0504020101020102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Titel am Ende des Textes mit &gt; abschließen Tastenkombination ALT+0187</a:t>
            </a:r>
          </a:p>
          <a:p>
            <a:endParaRPr lang="de-DE" dirty="0"/>
          </a:p>
        </p:txBody>
      </p:sp>
      <p:sp>
        <p:nvSpPr>
          <p:cNvPr id="7" name="Folienbildplatzhalter 6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4956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897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897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36550" y="-3175"/>
            <a:ext cx="6518275" cy="4889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4" name="Foliennummernplatzhalter 3"/>
          <p:cNvSpPr txBox="1">
            <a:spLocks noGrp="1"/>
          </p:cNvSpPr>
          <p:nvPr/>
        </p:nvSpPr>
        <p:spPr bwMode="auto">
          <a:xfrm>
            <a:off x="3885145" y="8685213"/>
            <a:ext cx="2971272" cy="45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algn="l" defTabSz="8937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5488" indent="-279400" algn="l" defTabSz="8937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7600" indent="-223838" algn="l" defTabSz="8937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3688" indent="-223838" algn="l" defTabSz="8937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9775" indent="-222250" algn="l" defTabSz="8937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6975" indent="-22225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4175" indent="-22225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1375" indent="-22225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8575" indent="-22225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1907A9B-F1B3-46F5-AE13-6993417C9758}" type="slidenum">
              <a:rPr lang="de-DE" altLang="de-DE" sz="1200">
                <a:latin typeface="Calibri" pitchFamily="34" charset="0"/>
              </a:rPr>
              <a:pPr algn="r" eaLnBrk="1" hangingPunct="1"/>
              <a:t>2</a:t>
            </a:fld>
            <a:endParaRPr lang="de-DE" altLang="de-DE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</a:t>
            </a:r>
            <a:r>
              <a:rPr lang="de-DE" dirty="0" err="1" smtClean="0"/>
              <a:t>headline</a:t>
            </a:r>
            <a:endParaRPr lang="de-DE" dirty="0" smtClean="0"/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4580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</a:t>
            </a:r>
            <a:r>
              <a:rPr lang="de-DE" dirty="0" err="1" smtClean="0"/>
              <a:t>headline</a:t>
            </a:r>
            <a:endParaRPr lang="de-DE" dirty="0" smtClean="0"/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0466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90" tIns="43746" rIns="87490" bIns="43746"/>
          <a:lstStyle>
            <a:lvl1pPr defTabSz="874713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874713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874713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874713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874713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eaLnBrk="1" hangingPunct="1"/>
            <a:r>
              <a:rPr lang="de-DE" altLang="de-DE" sz="1100">
                <a:solidFill>
                  <a:schemeClr val="tx1"/>
                </a:solidFill>
                <a:latin typeface="Arial" pitchFamily="34" charset="0"/>
              </a:rPr>
              <a:t>TEst</a:t>
            </a:r>
          </a:p>
        </p:txBody>
      </p:sp>
      <p:sp>
        <p:nvSpPr>
          <p:cNvPr id="39939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90" tIns="43746" rIns="87490" bIns="43746" anchor="b"/>
          <a:lstStyle>
            <a:lvl1pPr defTabSz="874713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874713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874713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874713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874713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 eaLnBrk="1" hangingPunct="1"/>
            <a:fld id="{10DC3DB2-63A1-41AF-8D13-31A5AAABFBF1}" type="slidenum">
              <a:rPr lang="de-DE" altLang="de-DE" sz="1100">
                <a:solidFill>
                  <a:schemeClr val="tx1"/>
                </a:solidFill>
                <a:latin typeface="Arial" pitchFamily="34" charset="0"/>
              </a:rPr>
              <a:pPr algn="r" eaLnBrk="1" hangingPunct="1"/>
              <a:t>22</a:t>
            </a:fld>
            <a:endParaRPr lang="de-DE" altLang="de-DE" sz="11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5175" cy="3430588"/>
          </a:xfrm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271462"/>
          </a:xfr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90" tIns="43746" rIns="87490" bIns="43746"/>
          <a:lstStyle/>
          <a:p>
            <a:pPr eaLnBrk="1" hangingPunct="1"/>
            <a:endParaRPr lang="de-DE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897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897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897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</a:p>
          <a:p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2264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Zur Formatierung der Texte für Headline, Fließtext, Aufzählungen und Small Text verwenden Sie auch hier bitte wieder die Listenebene (erhöhen/verringern)</a:t>
            </a:r>
          </a:p>
          <a:p>
            <a:r>
              <a:rPr lang="de-DE" dirty="0" smtClean="0"/>
              <a:t>Register Start, Gruppe Absatz</a:t>
            </a:r>
          </a:p>
          <a:p>
            <a:r>
              <a:rPr lang="de-DE" dirty="0" smtClean="0"/>
              <a:t>Liste Ebene 1 = Headline</a:t>
            </a:r>
          </a:p>
          <a:p>
            <a:r>
              <a:rPr lang="de-DE" dirty="0" smtClean="0"/>
              <a:t>Liste Ebene 2 = Fließtext</a:t>
            </a:r>
          </a:p>
          <a:p>
            <a:r>
              <a:rPr lang="de-DE" dirty="0" smtClean="0"/>
              <a:t>Liste Ebene 3 = Aufzählung</a:t>
            </a:r>
          </a:p>
          <a:p>
            <a:r>
              <a:rPr lang="de-DE" dirty="0" smtClean="0"/>
              <a:t>Liste Ebene 4 = Small Text</a:t>
            </a:r>
            <a:endParaRPr lang="de-DE" dirty="0"/>
          </a:p>
        </p:txBody>
      </p:sp>
      <p:sp>
        <p:nvSpPr>
          <p:cNvPr id="6" name="Folienbildplatzhalter 5"/>
          <p:cNvSpPr>
            <a:spLocks noGrp="1" noRot="1" noChangeAspect="1"/>
          </p:cNvSpPr>
          <p:nvPr>
            <p:ph type="sldImg"/>
          </p:nvPr>
        </p:nvSpPr>
        <p:spPr>
          <a:xfrm>
            <a:off x="336550" y="-3175"/>
            <a:ext cx="6518275" cy="4889500"/>
          </a:xfrm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989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1.bin"/><Relationship Id="rId1" Type="http://schemas.openxmlformats.org/officeDocument/2006/relationships/vmlDrawing" Target="../drawings/vmlDrawing11.vml"/><Relationship Id="rId2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2.bin"/><Relationship Id="rId1" Type="http://schemas.openxmlformats.org/officeDocument/2006/relationships/vmlDrawing" Target="../drawings/vmlDrawing12.vml"/><Relationship Id="rId2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.png"/><Relationship Id="rId1" Type="http://schemas.openxmlformats.org/officeDocument/2006/relationships/vmlDrawing" Target="../drawings/vmlDrawing13.vml"/><Relationship Id="rId2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4.bin"/><Relationship Id="rId1" Type="http://schemas.openxmlformats.org/officeDocument/2006/relationships/vmlDrawing" Target="../drawings/vmlDrawing14.vml"/><Relationship Id="rId2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5.bin"/><Relationship Id="rId1" Type="http://schemas.openxmlformats.org/officeDocument/2006/relationships/vmlDrawing" Target="../drawings/vmlDrawing15.vml"/><Relationship Id="rId2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6.bin"/><Relationship Id="rId1" Type="http://schemas.openxmlformats.org/officeDocument/2006/relationships/vmlDrawing" Target="../drawings/vmlDrawing16.vml"/><Relationship Id="rId2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7.bin"/><Relationship Id="rId1" Type="http://schemas.openxmlformats.org/officeDocument/2006/relationships/vmlDrawing" Target="../drawings/vmlDrawing17.vml"/><Relationship Id="rId2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6.png"/><Relationship Id="rId1" Type="http://schemas.openxmlformats.org/officeDocument/2006/relationships/vmlDrawing" Target="../drawings/vmlDrawing18.vml"/><Relationship Id="rId2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.png"/><Relationship Id="rId1" Type="http://schemas.openxmlformats.org/officeDocument/2006/relationships/vmlDrawing" Target="../drawings/vmlDrawing4.vml"/><Relationship Id="rId2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2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6.bin"/><Relationship Id="rId1" Type="http://schemas.openxmlformats.org/officeDocument/2006/relationships/vmlDrawing" Target="../drawings/vmlDrawing6.vml"/><Relationship Id="rId2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7.bin"/><Relationship Id="rId1" Type="http://schemas.openxmlformats.org/officeDocument/2006/relationships/vmlDrawing" Target="../drawings/vmlDrawing7.vml"/><Relationship Id="rId2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8.bin"/><Relationship Id="rId1" Type="http://schemas.openxmlformats.org/officeDocument/2006/relationships/vmlDrawing" Target="../drawings/vmlDrawing8.vml"/><Relationship Id="rId2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9.bin"/><Relationship Id="rId1" Type="http://schemas.openxmlformats.org/officeDocument/2006/relationships/vmlDrawing" Target="../drawings/vmlDrawing9.vml"/><Relationship Id="rId2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10.vml"/><Relationship Id="rId2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975400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0805" name="think-cell Folie" r:id="rId4" imgW="6350000" imgH="6350000" progId="">
              <p:embed/>
            </p:oleObj>
          </a:graphicData>
        </a:graphic>
      </p:graphicFrame>
      <p:sp>
        <p:nvSpPr>
          <p:cNvPr id="6" name="Rechteck 5"/>
          <p:cNvSpPr/>
          <p:nvPr userDrawn="1"/>
        </p:nvSpPr>
        <p:spPr bwMode="gray">
          <a:xfrm>
            <a:off x="161999" y="4018076"/>
            <a:ext cx="8820000" cy="1296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 bwMode="invGray">
          <a:xfrm>
            <a:off x="161999" y="162000"/>
            <a:ext cx="8820000" cy="3775075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460857" y="452336"/>
            <a:ext cx="8214831" cy="1163395"/>
          </a:xfrm>
          <a:noFill/>
        </p:spPr>
        <p:txBody>
          <a:bodyPr lIns="0" tIns="0" rIns="0" bIns="0" anchor="t" anchorCtr="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42" name="Rectangle 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60856" y="4282374"/>
            <a:ext cx="8214831" cy="638636"/>
          </a:xfrm>
          <a:noFill/>
        </p:spPr>
        <p:txBody>
          <a:bodyPr wrap="square" lIns="0" t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DIN-Regular" pitchFamily="34" charset="0"/>
              <a:buNone/>
              <a:defRPr sz="1200" b="0">
                <a:solidFill>
                  <a:schemeClr val="tx1"/>
                </a:solidFill>
                <a:latin typeface="+mn-lt"/>
                <a:ea typeface="EnBW DIN Pro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  <a:latin typeface="+mn-lt"/>
                <a:ea typeface="EnBW DIN Pro"/>
              </a:defRPr>
            </a:lvl2pPr>
          </a:lstStyle>
          <a:p>
            <a:pPr lvl="0"/>
            <a:r>
              <a:rPr lang="de-DE" noProof="0" dirty="0" smtClean="0"/>
              <a:t>Zusatzinfo Subheadline 12pt</a:t>
            </a:r>
          </a:p>
          <a:p>
            <a:pPr lvl="1"/>
            <a:r>
              <a:rPr lang="de-DE" sz="900" noProof="0" dirty="0" smtClean="0"/>
              <a:t>Abteilung oder Bereich</a:t>
            </a:r>
            <a:br>
              <a:rPr lang="de-DE" sz="900" noProof="0" dirty="0" smtClean="0"/>
            </a:br>
            <a:r>
              <a:rPr lang="de-DE" sz="900" noProof="0" dirty="0" smtClean="0"/>
              <a:t>Max Mustermann</a:t>
            </a:r>
            <a:br>
              <a:rPr lang="de-DE" sz="900" noProof="0" dirty="0" smtClean="0"/>
            </a:br>
            <a:r>
              <a:rPr lang="de-DE" sz="900" noProof="0" dirty="0" smtClean="0"/>
              <a:t>1. Juni 2014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 bwMode="black">
          <a:xfrm>
            <a:off x="6415274" y="5886000"/>
            <a:ext cx="224272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360455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80653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2441" name="think-cell Folie" r:id="rId4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468313" y="1700214"/>
            <a:ext cx="3959225" cy="360838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 smtClean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 bwMode="gray">
          <a:xfrm>
            <a:off x="4716462" y="1698544"/>
            <a:ext cx="3971925" cy="475464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5397500"/>
            <a:ext cx="3959225" cy="1055688"/>
          </a:xfrm>
        </p:spPr>
        <p:txBody>
          <a:bodyPr/>
          <a:lstStyle>
            <a:lvl1pPr>
              <a:lnSpc>
                <a:spcPts val="1500"/>
              </a:lnSpc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 smtClean="0"/>
              <a:t>Fließtext Small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354615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84111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3465" name="think-cell Folie" r:id="rId4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  <p:sp>
        <p:nvSpPr>
          <p:cNvPr id="6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468313" y="2276872"/>
            <a:ext cx="8190837" cy="3384376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  <a:ea typeface="DIN-Regular" panose="020B0500010101010101" pitchFamily="34" charset="0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2" y="5753100"/>
            <a:ext cx="8190837" cy="700088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0">
                <a:solidFill>
                  <a:schemeClr val="tx2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 smtClean="0"/>
              <a:t>Fließtext Small 12pt</a:t>
            </a:r>
            <a:endParaRPr lang="de-DE" dirty="0"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468313" y="1700213"/>
            <a:ext cx="8220075" cy="40780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300"/>
              </a:spcBef>
              <a:defRPr lang="de-DE" sz="12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300"/>
              </a:spcBef>
              <a:defRPr lang="de-DE" sz="12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200992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86144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304" name="think-cell Folie" r:id="rId4" imgW="6350000" imgH="6350000" progId="">
              <p:embed/>
            </p:oleObj>
          </a:graphicData>
        </a:graphic>
      </p:graphicFrame>
      <p:sp>
        <p:nvSpPr>
          <p:cNvPr id="4" name="Rechteck 3"/>
          <p:cNvSpPr/>
          <p:nvPr/>
        </p:nvSpPr>
        <p:spPr bwMode="ltGray">
          <a:xfrm>
            <a:off x="161999" y="162000"/>
            <a:ext cx="6678002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Pause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 bwMode="invGray">
          <a:xfrm>
            <a:off x="1540800" y="1540799"/>
            <a:ext cx="7441200" cy="4993200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162000" y="2916000"/>
            <a:ext cx="1296000" cy="361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3621" name="Picture 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 bwMode="auto">
          <a:xfrm>
            <a:off x="162000" y="1540800"/>
            <a:ext cx="12960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platzhalter 15"/>
          <p:cNvSpPr>
            <a:spLocks noGrp="1"/>
          </p:cNvSpPr>
          <p:nvPr>
            <p:ph type="body" sz="quarter" idx="19"/>
          </p:nvPr>
        </p:nvSpPr>
        <p:spPr bwMode="auto">
          <a:xfrm>
            <a:off x="1839657" y="1812642"/>
            <a:ext cx="6819493" cy="47089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defRPr lang="de-DE" sz="3600" b="0" dirty="0" smtClean="0">
                <a:solidFill>
                  <a:schemeClr val="bg1"/>
                </a:solidFill>
                <a:latin typeface="+mn-lt"/>
                <a:ea typeface="EnBW DIN Pro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buFont typeface="+mj-lt"/>
            </a:pPr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618033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48780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4490" name="think-cell Folie" r:id="rId4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 bwMode="gray">
          <a:xfrm>
            <a:off x="162000" y="1540799"/>
            <a:ext cx="8820000" cy="4993200"/>
          </a:xfrm>
        </p:spPr>
        <p:txBody>
          <a:bodyPr/>
          <a:lstStyle>
            <a:lvl1pPr>
              <a:defRPr b="0">
                <a:latin typeface="+mn-lt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468312" y="4572000"/>
            <a:ext cx="3959225" cy="1638000"/>
          </a:xfrm>
          <a:solidFill>
            <a:schemeClr val="accent6"/>
          </a:solidFill>
        </p:spPr>
        <p:txBody>
          <a:bodyPr lIns="144000" tIns="144000" rIns="144000" bIns="144000"/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EnBW DIN Pro"/>
                <a:cs typeface="EnBW DIN Pro"/>
                <a:sym typeface="EnBW DIN Pro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bg1"/>
                </a:solidFill>
              </a:defRPr>
            </a:lvl2pPr>
            <a:lvl3pPr marL="162000" indent="-16200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Font typeface="EnBW DIN Pro" panose="020B0504020101020102" pitchFamily="34" charset="0"/>
              <a:buChar char="›"/>
              <a:defRPr sz="12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4pPr>
            <a:lvl5pPr>
              <a:lnSpc>
                <a:spcPts val="1500"/>
              </a:lnSpc>
              <a:spcAft>
                <a:spcPts val="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648794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19983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6537" name="think-cell Folie" r:id="rId4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5489352"/>
            <a:ext cx="3960796" cy="96383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 smtClean="0"/>
              <a:t>Fließtext Small</a:t>
            </a:r>
            <a:endParaRPr lang="de-DE" dirty="0"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468313" y="1700213"/>
            <a:ext cx="3959225" cy="40780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300"/>
              </a:spcBef>
              <a:defRPr lang="de-DE" sz="12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300"/>
              </a:spcBef>
              <a:defRPr lang="de-DE" sz="12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21"/>
          </p:nvPr>
        </p:nvSpPr>
        <p:spPr>
          <a:xfrm>
            <a:off x="468313" y="2276872"/>
            <a:ext cx="3959226" cy="312062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62000" indent="-162000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16463" y="5489352"/>
            <a:ext cx="3960796" cy="96383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 smtClean="0"/>
              <a:t>Fließtext Small</a:t>
            </a:r>
            <a:endParaRPr lang="de-DE" dirty="0"/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716463" y="1700213"/>
            <a:ext cx="3959225" cy="40780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300"/>
              </a:spcBef>
              <a:defRPr lang="de-DE" sz="1200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300"/>
              </a:spcBef>
              <a:defRPr lang="de-DE" sz="12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18" name="Inhaltsplatzhalter 6"/>
          <p:cNvSpPr>
            <a:spLocks noGrp="1"/>
          </p:cNvSpPr>
          <p:nvPr>
            <p:ph sz="quarter" idx="24"/>
          </p:nvPr>
        </p:nvSpPr>
        <p:spPr>
          <a:xfrm>
            <a:off x="4716463" y="2276872"/>
            <a:ext cx="3959226" cy="312062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3pPr marL="162000" indent="-162000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577026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39036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7561" name="think-cell Folie" r:id="rId4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468312" y="1699201"/>
            <a:ext cx="3959226" cy="3674016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62000" indent="-162000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8"/>
          </p:nvPr>
        </p:nvSpPr>
        <p:spPr>
          <a:xfrm>
            <a:off x="4716463" y="2276872"/>
            <a:ext cx="3937837" cy="4176316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  <p:sp>
        <p:nvSpPr>
          <p:cNvPr id="12" name="Textplatzhalt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5489352"/>
            <a:ext cx="3959226" cy="963836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pPr lvl="0"/>
            <a:r>
              <a:rPr lang="de-DE" dirty="0" smtClean="0"/>
              <a:t>Fließtext Small</a:t>
            </a:r>
            <a:endParaRPr lang="de-DE" dirty="0"/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23"/>
          </p:nvPr>
        </p:nvSpPr>
        <p:spPr>
          <a:xfrm>
            <a:off x="4716327" y="1700213"/>
            <a:ext cx="3942823" cy="40780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ts val="300"/>
              </a:spcBef>
              <a:defRPr lang="de-DE" sz="1200" b="1" dirty="0" smtClean="0"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spcBef>
                <a:spcPts val="300"/>
              </a:spcBef>
              <a:defRPr lang="de-DE" sz="1200" dirty="0" smtClean="0">
                <a:solidFill>
                  <a:schemeClr val="tx2"/>
                </a:solidFill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716038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38635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0400" name="think-cell Folie" r:id="rId4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>
          <a:xfrm>
            <a:off x="468313" y="1836000"/>
            <a:ext cx="4032250" cy="459842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b="1">
                <a:latin typeface="EnBW DIN Pro"/>
                <a:cs typeface="EnBW DIN Pro"/>
                <a:sym typeface="EnBW DIN Pro"/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263858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chlussfolie mit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42184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1425" name="think-cell Folie" r:id="rId4" imgW="6350000" imgH="6350000" progId="">
              <p:embed/>
            </p:oleObj>
          </a:graphicData>
        </a:graphic>
      </p:graphicFrame>
      <p:sp>
        <p:nvSpPr>
          <p:cNvPr id="11" name="Rechteck 10"/>
          <p:cNvSpPr/>
          <p:nvPr/>
        </p:nvSpPr>
        <p:spPr bwMode="ltGray">
          <a:xfrm>
            <a:off x="161999" y="162000"/>
            <a:ext cx="6678002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hteck 9"/>
          <p:cNvSpPr/>
          <p:nvPr/>
        </p:nvSpPr>
        <p:spPr bwMode="invGray">
          <a:xfrm>
            <a:off x="1540800" y="1540800"/>
            <a:ext cx="7441200" cy="4993200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  <p:sp>
        <p:nvSpPr>
          <p:cNvPr id="7" name="Rechteck 6"/>
          <p:cNvSpPr/>
          <p:nvPr userDrawn="1"/>
        </p:nvSpPr>
        <p:spPr bwMode="gray">
          <a:xfrm>
            <a:off x="162000" y="2916000"/>
            <a:ext cx="1296000" cy="361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9"/>
          </p:nvPr>
        </p:nvSpPr>
        <p:spPr bwMode="auto">
          <a:xfrm>
            <a:off x="1847114" y="1817135"/>
            <a:ext cx="6828574" cy="430887"/>
          </a:xfrm>
          <a:noFill/>
        </p:spPr>
        <p:txBody>
          <a:bodyPr wrap="square" lIns="0" t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pic>
        <p:nvPicPr>
          <p:cNvPr id="23621" name="Picture 69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 bwMode="auto">
          <a:xfrm>
            <a:off x="162000" y="1540800"/>
            <a:ext cx="1296000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0657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spect="1" noChangeArrowheads="1"/>
          </p:cNvSpPr>
          <p:nvPr>
            <p:ph type="dt" sz="half" idx="10"/>
          </p:nvPr>
        </p:nvSpPr>
        <p:spPr>
          <a:xfrm>
            <a:off x="719138" y="6477000"/>
            <a:ext cx="1439862" cy="2524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5D5B8-64F6-47EE-955C-2B9194C3659B}" type="datetime1">
              <a:rPr lang="de-DE"/>
              <a:pPr>
                <a:defRPr/>
              </a:pPr>
              <a:t>24-02-2015</a:t>
            </a:fld>
            <a:endParaRPr lang="de-DE"/>
          </a:p>
        </p:txBody>
      </p:sp>
      <p:sp>
        <p:nvSpPr>
          <p:cNvPr id="3" name="Rectangle 14"/>
          <p:cNvSpPr>
            <a:spLocks noGrp="1" noChangeAspect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Bereich I Name I Datum I Dateiname</a:t>
            </a:r>
          </a:p>
        </p:txBody>
      </p:sp>
      <p:sp>
        <p:nvSpPr>
          <p:cNvPr id="4" name="Rectangle 15"/>
          <p:cNvSpPr>
            <a:spLocks noGrp="1" noChangeAspect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B22B8-9CC7-4874-BA0D-654DD3C2279E}" type="slidenum">
              <a:rPr lang="de-DE"/>
              <a:pPr>
                <a:defRPr/>
              </a:pPr>
              <a:t>‹nr.›</a:t>
            </a:fld>
            <a:r>
              <a:rPr lang="de-DE"/>
              <a:t> I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00608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el mit Picto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27171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1829" name="think-cell Folie" r:id="rId4" imgW="6350000" imgH="6350000" progId="">
              <p:embed/>
            </p:oleObj>
          </a:graphicData>
        </a:graphic>
      </p:graphicFrame>
      <p:sp>
        <p:nvSpPr>
          <p:cNvPr id="9" name="Bildplatzhalter 3"/>
          <p:cNvSpPr>
            <a:spLocks noGrp="1"/>
          </p:cNvSpPr>
          <p:nvPr>
            <p:ph type="pic" sz="quarter" idx="10"/>
          </p:nvPr>
        </p:nvSpPr>
        <p:spPr bwMode="gray">
          <a:xfrm>
            <a:off x="161999" y="4018076"/>
            <a:ext cx="1295400" cy="1295400"/>
          </a:xfrm>
        </p:spPr>
        <p:txBody>
          <a:bodyPr/>
          <a:lstStyle>
            <a:lvl1pPr>
              <a:defRPr b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 bwMode="invGray">
          <a:xfrm>
            <a:off x="161999" y="162000"/>
            <a:ext cx="8820000" cy="3775075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460858" y="452336"/>
            <a:ext cx="8214830" cy="1163395"/>
          </a:xfrm>
          <a:noFill/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 bwMode="black">
          <a:xfrm>
            <a:off x="6415274" y="5886000"/>
            <a:ext cx="2242726" cy="324000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 bwMode="gray">
          <a:xfrm>
            <a:off x="1535373" y="4018076"/>
            <a:ext cx="7446626" cy="1296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ubTitle" sz="quarter" idx="1" hasCustomPrompt="1"/>
          </p:nvPr>
        </p:nvSpPr>
        <p:spPr bwMode="gray">
          <a:xfrm>
            <a:off x="1834231" y="4280828"/>
            <a:ext cx="6854157" cy="638636"/>
          </a:xfrm>
          <a:noFill/>
        </p:spPr>
        <p:txBody>
          <a:bodyPr wrap="square" lIns="0" tIns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DIN-Regular" pitchFamily="34" charset="0"/>
              <a:buNone/>
              <a:defRPr sz="1200" b="0">
                <a:solidFill>
                  <a:schemeClr val="tx1"/>
                </a:solidFill>
                <a:latin typeface="+mn-lt"/>
                <a:ea typeface="EnBW DIN Pro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  <a:latin typeface="+mn-lt"/>
                <a:ea typeface="EnBW DIN Pro"/>
              </a:defRPr>
            </a:lvl2pPr>
          </a:lstStyle>
          <a:p>
            <a:pPr lvl="0"/>
            <a:r>
              <a:rPr lang="de-DE" noProof="0" dirty="0" smtClean="0"/>
              <a:t>Zusatzinfo Subheadline 12pt</a:t>
            </a:r>
          </a:p>
          <a:p>
            <a:pPr lvl="1"/>
            <a:r>
              <a:rPr lang="de-DE" sz="900" noProof="0" dirty="0" smtClean="0"/>
              <a:t>Abteilung oder Bereich</a:t>
            </a:r>
            <a:br>
              <a:rPr lang="de-DE" sz="900" noProof="0" dirty="0" smtClean="0"/>
            </a:br>
            <a:r>
              <a:rPr lang="de-DE" sz="900" noProof="0" dirty="0" smtClean="0"/>
              <a:t>Max Mustermann</a:t>
            </a:r>
            <a:br>
              <a:rPr lang="de-DE" sz="900" noProof="0" dirty="0" smtClean="0"/>
            </a:br>
            <a:r>
              <a:rPr lang="de-DE" sz="900" noProof="0" dirty="0" smtClean="0"/>
              <a:t>1. Juni 2014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331000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el mit Bild (änderba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52357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2853" name="think-cell Folie" r:id="rId4" imgW="6350000" imgH="6350000" progId="">
              <p:embed/>
            </p:oleObj>
          </a:graphicData>
        </a:graphic>
      </p:graphicFrame>
      <p:sp>
        <p:nvSpPr>
          <p:cNvPr id="10" name="Bildplatzhalter 3"/>
          <p:cNvSpPr>
            <a:spLocks noGrp="1"/>
          </p:cNvSpPr>
          <p:nvPr>
            <p:ph type="pic" sz="quarter" idx="12"/>
          </p:nvPr>
        </p:nvSpPr>
        <p:spPr bwMode="gray">
          <a:xfrm>
            <a:off x="5671802" y="161999"/>
            <a:ext cx="3310198" cy="5153550"/>
          </a:xfrm>
        </p:spPr>
        <p:txBody>
          <a:bodyPr/>
          <a:lstStyle>
            <a:lvl1pPr>
              <a:defRPr b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 bwMode="invGray">
          <a:xfrm>
            <a:off x="162000" y="162000"/>
            <a:ext cx="5428801" cy="5153549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 bwMode="auto">
          <a:xfrm>
            <a:off x="460857" y="452336"/>
            <a:ext cx="4759215" cy="1745093"/>
          </a:xfrm>
          <a:noFill/>
        </p:spPr>
        <p:txBody>
          <a:bodyPr lIns="0" tIns="0" rIns="0" bIns="0" anchor="t" anchorCtr="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42" name="Rectangle 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460857" y="4380125"/>
            <a:ext cx="4759215" cy="638636"/>
          </a:xfrm>
          <a:noFill/>
        </p:spPr>
        <p:txBody>
          <a:bodyPr wrap="square" lIns="0" t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DIN-Regular" pitchFamily="34" charset="0"/>
              <a:buNone/>
              <a:defRPr sz="1200" b="0">
                <a:solidFill>
                  <a:schemeClr val="bg1"/>
                </a:solidFill>
                <a:latin typeface="+mn-lt"/>
                <a:ea typeface="EnBW DIN Pro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900" baseline="0">
                <a:solidFill>
                  <a:schemeClr val="bg1"/>
                </a:solidFill>
                <a:latin typeface="+mn-lt"/>
                <a:ea typeface="EnBW DIN Pro"/>
              </a:defRPr>
            </a:lvl2pPr>
          </a:lstStyle>
          <a:p>
            <a:pPr lvl="0"/>
            <a:r>
              <a:rPr lang="de-DE" noProof="0" dirty="0" smtClean="0"/>
              <a:t>Zusatzinfo Subheadline 12pt</a:t>
            </a:r>
          </a:p>
          <a:p>
            <a:pPr lvl="1"/>
            <a:r>
              <a:rPr lang="de-DE" sz="900" noProof="0" dirty="0" smtClean="0"/>
              <a:t>Abteilung oder Bereich</a:t>
            </a:r>
            <a:br>
              <a:rPr lang="de-DE" sz="900" noProof="0" dirty="0" smtClean="0"/>
            </a:br>
            <a:r>
              <a:rPr lang="de-DE" sz="900" noProof="0" dirty="0" smtClean="0"/>
              <a:t>Max Mustermann</a:t>
            </a:r>
            <a:br>
              <a:rPr lang="de-DE" sz="900" noProof="0" dirty="0" smtClean="0"/>
            </a:br>
            <a:r>
              <a:rPr lang="de-DE" sz="900" noProof="0" dirty="0" smtClean="0"/>
              <a:t>1. Juni 2014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 bwMode="black">
          <a:xfrm>
            <a:off x="6415274" y="5886000"/>
            <a:ext cx="2242726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704145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Agenda od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96854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281" name="think-cell Folie" r:id="rId4" imgW="6350000" imgH="6350000" progId="">
              <p:embed/>
            </p:oleObj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68312" y="1700212"/>
            <a:ext cx="8190838" cy="4743787"/>
          </a:xfrm>
        </p:spPr>
        <p:txBody>
          <a:bodyPr/>
          <a:lstStyle>
            <a:lvl1pPr marL="324000" indent="-324000"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b="1" baseline="0">
                <a:solidFill>
                  <a:schemeClr val="tx2"/>
                </a:solidFill>
                <a:latin typeface="EnBW DIN Pro"/>
                <a:cs typeface="EnBW DIN Pro"/>
                <a:sym typeface="EnBW DIN Pro"/>
              </a:defRPr>
            </a:lvl1pPr>
            <a:lvl2pPr marL="32400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DIN-Regular" panose="020B0500010101010101" pitchFamily="34" charset="0"/>
              <a:buNone/>
              <a:tabLst/>
              <a:defRPr baseline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de-DE" dirty="0" smtClean="0"/>
              <a:t>Text durch klicken</a:t>
            </a:r>
          </a:p>
          <a:p>
            <a:pPr lvl="1"/>
            <a:r>
              <a:rPr lang="de-DE" dirty="0" smtClean="0"/>
              <a:t>Unterpunkt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960935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62591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8584" name="think-cell Folie" r:id="rId4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54524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24476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3693" name="think-cell Folie" r:id="rId4" imgW="6350000" imgH="6350000" progId="">
              <p:embed/>
            </p:oleObj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468312" y="1700213"/>
            <a:ext cx="8190838" cy="246221"/>
          </a:xfrm>
        </p:spPr>
        <p:txBody>
          <a:bodyPr>
            <a:spAutoFit/>
          </a:bodyPr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62000" indent="-162000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074471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3425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7342" name="think-cell Folie" r:id="rId4" imgW="6350000" imgH="6350000" progId="">
              <p:embed/>
            </p:oleObj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7"/>
          </p:nvPr>
        </p:nvSpPr>
        <p:spPr>
          <a:xfrm>
            <a:off x="468312" y="1700213"/>
            <a:ext cx="8190838" cy="4752975"/>
          </a:xfrm>
        </p:spPr>
        <p:txBody>
          <a:bodyPr/>
          <a:lstStyle>
            <a:lvl1pPr>
              <a:defRPr b="1">
                <a:latin typeface="EnBW DIN Pro"/>
                <a:cs typeface="EnBW DIN Pro"/>
                <a:sym typeface="EnBW DIN Pro"/>
              </a:defRPr>
            </a:lvl1pPr>
            <a:lvl3pPr marL="162000" indent="-162000">
              <a:buFont typeface="EnBW DIN Pro" panose="020B0504020101020102" pitchFamily="34" charset="0"/>
              <a:buChar char="›"/>
              <a:defRPr/>
            </a:lvl3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276311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58781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4716" name="think-cell Folie" r:id="rId4" imgW="6350000" imgH="6350000" progId="">
              <p:embed/>
            </p:oleObj>
          </a:graphicData>
        </a:graphic>
      </p:graphicFrame>
      <p:sp>
        <p:nvSpPr>
          <p:cNvPr id="10" name="Rechteck 9"/>
          <p:cNvSpPr/>
          <p:nvPr/>
        </p:nvSpPr>
        <p:spPr bwMode="ltGray">
          <a:xfrm>
            <a:off x="162001" y="162000"/>
            <a:ext cx="6678002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Rechteck 8"/>
          <p:cNvSpPr/>
          <p:nvPr userDrawn="1"/>
        </p:nvSpPr>
        <p:spPr bwMode="invGray">
          <a:xfrm>
            <a:off x="161999" y="1540800"/>
            <a:ext cx="8820000" cy="4993200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68313" y="640724"/>
            <a:ext cx="6371688" cy="338554"/>
          </a:xfrm>
          <a:noFill/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de-DE" dirty="0" err="1" smtClean="0"/>
              <a:t>Kapiteltrenner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 bwMode="auto">
          <a:xfrm>
            <a:off x="468313" y="1805630"/>
            <a:ext cx="8220075" cy="498598"/>
          </a:xfrm>
          <a:noFill/>
        </p:spPr>
        <p:txBody>
          <a:bodyPr wrap="square" lIns="0" tIns="0" rIns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+mj-lt"/>
              <a:buNone/>
              <a:defRPr sz="3600" b="0">
                <a:solidFill>
                  <a:schemeClr val="bg1"/>
                </a:solidFill>
                <a:latin typeface="+mn-lt"/>
                <a:ea typeface="EnBW DIN Pro"/>
              </a:defRPr>
            </a:lvl1pPr>
            <a:lvl2pPr marL="324000" indent="0">
              <a:buNone/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828829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Kapitel mit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48273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5741" name="think-cell Folie" r:id="rId4" imgW="6350000" imgH="6350000" progId="">
              <p:embed/>
            </p:oleObj>
          </a:graphicData>
        </a:graphic>
      </p:graphicFrame>
      <p:sp>
        <p:nvSpPr>
          <p:cNvPr id="12" name="Rechteck 11"/>
          <p:cNvSpPr/>
          <p:nvPr/>
        </p:nvSpPr>
        <p:spPr bwMode="ltGray">
          <a:xfrm>
            <a:off x="162001" y="162000"/>
            <a:ext cx="6678002" cy="12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echteck 10"/>
          <p:cNvSpPr/>
          <p:nvPr/>
        </p:nvSpPr>
        <p:spPr bwMode="invGray">
          <a:xfrm>
            <a:off x="1540800" y="1540800"/>
            <a:ext cx="7441200" cy="4993200"/>
          </a:xfrm>
          <a:prstGeom prst="rect">
            <a:avLst/>
          </a:prstGeom>
          <a:gradFill>
            <a:gsLst>
              <a:gs pos="0">
                <a:srgbClr val="374A9A"/>
              </a:gs>
              <a:gs pos="100000">
                <a:srgbClr val="061671"/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1530000" y="1547812"/>
            <a:ext cx="7434000" cy="49825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smtClean="0"/>
              <a:t>Präsentationtitel lorem ipsum dolor · 23. Juni 2014 · Abteilung, Name · Dateiname</a:t>
            </a:r>
            <a:endParaRPr lang="de-DE"/>
          </a:p>
        </p:txBody>
      </p:sp>
      <p:sp>
        <p:nvSpPr>
          <p:cNvPr id="7" name="Rechteck 6"/>
          <p:cNvSpPr/>
          <p:nvPr/>
        </p:nvSpPr>
        <p:spPr bwMode="gray">
          <a:xfrm>
            <a:off x="162000" y="2916000"/>
            <a:ext cx="1296000" cy="361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9"/>
          </p:nvPr>
        </p:nvSpPr>
        <p:spPr bwMode="auto">
          <a:xfrm>
            <a:off x="1841889" y="1812642"/>
            <a:ext cx="6833800" cy="47089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defRPr lang="de-DE" sz="3600" b="0" dirty="0" smtClean="0">
                <a:solidFill>
                  <a:schemeClr val="bg1"/>
                </a:solidFill>
                <a:latin typeface="+mn-lt"/>
                <a:ea typeface="EnBW DIN Pro"/>
              </a:defRPr>
            </a:lvl1pPr>
          </a:lstStyle>
          <a:p>
            <a:pPr lvl="0">
              <a:lnSpc>
                <a:spcPct val="85000"/>
              </a:lnSpc>
              <a:spcBef>
                <a:spcPts val="0"/>
              </a:spcBef>
              <a:buFont typeface="+mj-lt"/>
            </a:pPr>
            <a:r>
              <a:rPr lang="de-DE" smtClean="0"/>
              <a:t>Textmasterformat bearbeiten</a:t>
            </a:r>
          </a:p>
        </p:txBody>
      </p:sp>
      <p:pic>
        <p:nvPicPr>
          <p:cNvPr id="17" name="Bildplatzhalter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 bwMode="auto">
          <a:xfrm>
            <a:off x="162000" y="1540800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hteck 17"/>
          <p:cNvSpPr/>
          <p:nvPr/>
        </p:nvSpPr>
        <p:spPr bwMode="auto">
          <a:xfrm>
            <a:off x="1530000" y="1547812"/>
            <a:ext cx="7434000" cy="49825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1530000" y="1547812"/>
            <a:ext cx="7434000" cy="49825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478041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vmlDrawing" Target="../drawings/vmlDrawing1.vml"/><Relationship Id="rId21" Type="http://schemas.openxmlformats.org/officeDocument/2006/relationships/tags" Target="../tags/tag2.xml"/><Relationship Id="rId22" Type="http://schemas.openxmlformats.org/officeDocument/2006/relationships/oleObject" Target="../embeddings/oleObject1.bin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82823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186" name="think-cell Folie" r:id="rId22" imgW="6350000" imgH="6350000" progId="">
              <p:embed/>
            </p:oleObj>
          </a:graphicData>
        </a:graphic>
      </p:graphicFrame>
      <p:sp>
        <p:nvSpPr>
          <p:cNvPr id="3" name="Rechteck 2"/>
          <p:cNvSpPr/>
          <p:nvPr/>
        </p:nvSpPr>
        <p:spPr bwMode="auto">
          <a:xfrm>
            <a:off x="162001" y="162000"/>
            <a:ext cx="6678000" cy="1296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6000" tIns="0" rIns="90000" bIns="0" numCol="1" rtlCol="0" anchor="ctr" anchorCtr="0" compatLnSpc="1">
            <a:prstTxWarp prst="textNoShape">
              <a:avLst/>
            </a:prstTxWarp>
          </a:bodyPr>
          <a:lstStyle/>
          <a:p>
            <a:pPr marR="0" lvl="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640724"/>
            <a:ext cx="6371688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 smtClean="0"/>
              <a:t>Headline 22pt mittig zentriert</a:t>
            </a:r>
          </a:p>
        </p:txBody>
      </p:sp>
      <p:sp>
        <p:nvSpPr>
          <p:cNvPr id="686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2" y="6602224"/>
            <a:ext cx="7560071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750" b="0">
                <a:solidFill>
                  <a:schemeClr val="tx1"/>
                </a:solidFill>
                <a:latin typeface="+mn-lt"/>
                <a:ea typeface="EnBW DIN Pro"/>
              </a:defRPr>
            </a:lvl1pPr>
          </a:lstStyle>
          <a:p>
            <a:r>
              <a:rPr lang="de-DE" smtClean="0"/>
              <a:t>Präsentationtitel lorem ipsum dolor · 23. Juni 2014 · Abteilung, Name · Dateiname</a:t>
            </a:r>
            <a:endParaRPr lang="de-DE" dirty="0"/>
          </a:p>
        </p:txBody>
      </p:sp>
      <p:sp>
        <p:nvSpPr>
          <p:cNvPr id="68623" name="Rectangle 15"/>
          <p:cNvSpPr>
            <a:spLocks noGrp="1" noChangeAspect="1" noChangeArrowheads="1"/>
          </p:cNvSpPr>
          <p:nvPr>
            <p:ph type="sldNum" sz="quarter" idx="4"/>
          </p:nvPr>
        </p:nvSpPr>
        <p:spPr bwMode="auto">
          <a:xfrm>
            <a:off x="8350094" y="6537201"/>
            <a:ext cx="309056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900">
                <a:solidFill>
                  <a:schemeClr val="tx1"/>
                </a:solidFill>
                <a:latin typeface="EnBW DIN Pro"/>
                <a:cs typeface="EnBW DIN Pro"/>
                <a:sym typeface="EnBW DIN Pro"/>
              </a:defRPr>
            </a:lvl1pPr>
          </a:lstStyle>
          <a:p>
            <a:fld id="{0C3D4A45-F672-4474-BA28-E624C64DA63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86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700213"/>
            <a:ext cx="8190837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Headline </a:t>
            </a:r>
            <a:r>
              <a:rPr lang="de-DE" dirty="0" err="1" smtClean="0"/>
              <a:t>Bold</a:t>
            </a:r>
            <a:r>
              <a:rPr lang="de-DE" dirty="0" smtClean="0"/>
              <a:t> 16pt</a:t>
            </a:r>
          </a:p>
          <a:p>
            <a:pPr lvl="1"/>
            <a:r>
              <a:rPr lang="de-DE" dirty="0" smtClean="0"/>
              <a:t>Fließtext Regular 16pt</a:t>
            </a:r>
          </a:p>
          <a:p>
            <a:pPr lvl="2"/>
            <a:r>
              <a:rPr lang="de-DE" dirty="0" smtClean="0"/>
              <a:t>Dritte Ebene Regular 16pt</a:t>
            </a:r>
          </a:p>
          <a:p>
            <a:pPr lvl="3"/>
            <a:r>
              <a:rPr lang="de-DE" dirty="0" smtClean="0"/>
              <a:t>Vierte Ebene Regular 14pt</a:t>
            </a:r>
          </a:p>
          <a:p>
            <a:pPr lvl="4"/>
            <a:r>
              <a:rPr lang="de-DE" dirty="0" smtClean="0"/>
              <a:t>Fünfte Ebene Regular 14pt</a:t>
            </a:r>
          </a:p>
          <a:p>
            <a:pPr lvl="5"/>
            <a:r>
              <a:rPr lang="de-DE" dirty="0" smtClean="0"/>
              <a:t>Weitere Ebene 14pt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 bwMode="black">
          <a:xfrm>
            <a:off x="7164000" y="720000"/>
            <a:ext cx="1495150" cy="216000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-151760" y="-167481"/>
            <a:ext cx="9447520" cy="7170737"/>
            <a:chOff x="-151760" y="-167481"/>
            <a:chExt cx="9447520" cy="7170737"/>
          </a:xfrm>
        </p:grpSpPr>
        <p:cxnSp>
          <p:nvCxnSpPr>
            <p:cNvPr id="6" name="Gerade Verbindung 5"/>
            <p:cNvCxnSpPr/>
            <p:nvPr userDrawn="1"/>
          </p:nvCxnSpPr>
          <p:spPr bwMode="auto">
            <a:xfrm>
              <a:off x="-151760" y="170021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 userDrawn="1"/>
          </p:nvCxnSpPr>
          <p:spPr bwMode="auto">
            <a:xfrm>
              <a:off x="-151760" y="645318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 userDrawn="1"/>
          </p:nvCxnSpPr>
          <p:spPr bwMode="auto">
            <a:xfrm>
              <a:off x="9188604" y="170021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 userDrawn="1"/>
          </p:nvCxnSpPr>
          <p:spPr bwMode="auto">
            <a:xfrm>
              <a:off x="9188604" y="645318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15"/>
            <p:cNvCxnSpPr/>
            <p:nvPr userDrawn="1"/>
          </p:nvCxnSpPr>
          <p:spPr bwMode="auto">
            <a:xfrm rot="16200000">
              <a:off x="414734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/>
            <p:cNvCxnSpPr/>
            <p:nvPr userDrawn="1"/>
          </p:nvCxnSpPr>
          <p:spPr bwMode="auto">
            <a:xfrm rot="16200000">
              <a:off x="8636397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 userDrawn="1"/>
          </p:nvCxnSpPr>
          <p:spPr bwMode="auto">
            <a:xfrm rot="16200000">
              <a:off x="4662885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18"/>
            <p:cNvCxnSpPr/>
            <p:nvPr userDrawn="1"/>
          </p:nvCxnSpPr>
          <p:spPr bwMode="auto">
            <a:xfrm rot="16200000">
              <a:off x="4373960" y="6949678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 Verbindung 21"/>
            <p:cNvCxnSpPr/>
            <p:nvPr userDrawn="1"/>
          </p:nvCxnSpPr>
          <p:spPr bwMode="auto">
            <a:xfrm rot="16200000">
              <a:off x="414734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 userDrawn="1"/>
          </p:nvCxnSpPr>
          <p:spPr bwMode="auto">
            <a:xfrm rot="16200000">
              <a:off x="8636397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 userDrawn="1"/>
          </p:nvCxnSpPr>
          <p:spPr bwMode="auto">
            <a:xfrm rot="16200000">
              <a:off x="4662885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24"/>
            <p:cNvCxnSpPr/>
            <p:nvPr userDrawn="1"/>
          </p:nvCxnSpPr>
          <p:spPr bwMode="auto">
            <a:xfrm rot="16200000">
              <a:off x="4373960" y="-113903"/>
              <a:ext cx="107156" cy="0"/>
            </a:xfrm>
            <a:prstGeom prst="line">
              <a:avLst/>
            </a:prstGeom>
            <a:solidFill>
              <a:srgbClr val="F0F0F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  <p:sldLayoutId r:id="rId14"/>
    <p:sldLayoutId r:id="rId15"/>
    <p:sldLayoutId r:id="rId16"/>
    <p:sldLayoutId r:id="rId17"/>
    <p:sldLayoutId r:id="rId18"/>
  </p:sldLayoutIdLst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200" baseline="0">
          <a:solidFill>
            <a:schemeClr val="tx1"/>
          </a:solidFill>
          <a:latin typeface="+mn-lt"/>
          <a:ea typeface="EnBW DIN Pro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000099"/>
          </a:solidFill>
          <a:latin typeface="DIN-Mediu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6"/>
        </a:buClr>
        <a:buSzPct val="100000"/>
        <a:buFontTx/>
        <a:buNone/>
        <a:defRPr sz="1600" b="1" baseline="0">
          <a:solidFill>
            <a:schemeClr val="tx2"/>
          </a:solidFill>
          <a:latin typeface="EnBW DIN Pro"/>
          <a:ea typeface="EnBW DIN Pro"/>
          <a:cs typeface="EnBW DIN Pro"/>
          <a:sym typeface="EnBW DIN Pro"/>
        </a:defRPr>
      </a:lvl1pPr>
      <a:lvl2pPr marL="0" indent="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6"/>
        </a:buClr>
        <a:buSzPct val="140000"/>
        <a:buFont typeface="DIN-Medium" panose="020B0600010101020104" pitchFamily="34" charset="0"/>
        <a:buNone/>
        <a:defRPr sz="1600">
          <a:solidFill>
            <a:schemeClr val="tx1"/>
          </a:solidFill>
          <a:latin typeface="+mn-lt"/>
          <a:ea typeface="EnBW DIN Pro"/>
        </a:defRPr>
      </a:lvl2pPr>
      <a:lvl3pPr marL="162000" indent="-16200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rgbClr val="FF9900"/>
        </a:buClr>
        <a:buSzPct val="100000"/>
        <a:buFont typeface="EnBW DIN Pro" panose="020B0504020101020102" pitchFamily="34" charset="0"/>
        <a:buChar char="›"/>
        <a:defRPr sz="1600">
          <a:solidFill>
            <a:schemeClr val="tx1"/>
          </a:solidFill>
          <a:latin typeface="+mn-lt"/>
          <a:ea typeface="EnBW DIN Pro"/>
        </a:defRPr>
      </a:lvl3pPr>
      <a:lvl4pPr marL="324000" indent="-162000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lang="de-DE" sz="1400" dirty="0" smtClean="0">
          <a:solidFill>
            <a:schemeClr val="tx1"/>
          </a:solidFill>
          <a:latin typeface="+mn-lt"/>
          <a:ea typeface="EnBW DIN Pro"/>
        </a:defRPr>
      </a:lvl4pPr>
      <a:lvl5pPr marL="486000" indent="-162000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400">
          <a:solidFill>
            <a:schemeClr val="tx1"/>
          </a:solidFill>
          <a:latin typeface="+mn-lt"/>
          <a:ea typeface="EnBW DIN Pro"/>
        </a:defRPr>
      </a:lvl5pPr>
      <a:lvl6pPr marL="648000" indent="-162000" algn="l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Symbol" panose="05050102010706020507" pitchFamily="18" charset="2"/>
        <a:buChar char="-"/>
        <a:defRPr sz="1400">
          <a:solidFill>
            <a:schemeClr val="tx1"/>
          </a:solidFill>
          <a:latin typeface="+mn-lt"/>
        </a:defRPr>
      </a:lvl6pPr>
      <a:lvl7pPr marL="2525713" indent="-17462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7pPr>
      <a:lvl8pPr marL="2982913" indent="-17462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8pPr>
      <a:lvl9pPr marL="3440113" indent="-174625" algn="l" rtl="0" eaLnBrk="1" fontAlgn="base" hangingPunct="1">
        <a:lnSpc>
          <a:spcPct val="110000"/>
        </a:lnSpc>
        <a:spcBef>
          <a:spcPct val="50000"/>
        </a:spcBef>
        <a:spcAft>
          <a:spcPct val="0"/>
        </a:spcAft>
        <a:buClr>
          <a:srgbClr val="FF9900"/>
        </a:buClr>
        <a:buSzPct val="160000"/>
        <a:buFont typeface="DIN-Regular" pitchFamily="34" charset="0"/>
        <a:buChar char="›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.xml"/><Relationship Id="rId5" Type="http://schemas.openxmlformats.org/officeDocument/2006/relationships/oleObject" Target="../embeddings/oleObject19.bin"/><Relationship Id="rId6" Type="http://schemas.openxmlformats.org/officeDocument/2006/relationships/image" Target="../media/image7.jpeg"/><Relationship Id="rId1" Type="http://schemas.openxmlformats.org/officeDocument/2006/relationships/vmlDrawing" Target="../drawings/vmlDrawing19.vml"/><Relationship Id="rId2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oleObject" Target="../embeddings/oleObject28.bin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png"/><Relationship Id="rId1" Type="http://schemas.openxmlformats.org/officeDocument/2006/relationships/vmlDrawing" Target="../drawings/vmlDrawing27.vml"/><Relationship Id="rId2" Type="http://schemas.openxmlformats.org/officeDocument/2006/relationships/tags" Target="../tags/tag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1.xml"/><Relationship Id="rId5" Type="http://schemas.openxmlformats.org/officeDocument/2006/relationships/oleObject" Target="../embeddings/oleObject29.bin"/><Relationship Id="rId6" Type="http://schemas.openxmlformats.org/officeDocument/2006/relationships/image" Target="../media/image30.png"/><Relationship Id="rId1" Type="http://schemas.openxmlformats.org/officeDocument/2006/relationships/vmlDrawing" Target="../drawings/vmlDrawing28.vml"/><Relationship Id="rId2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2.xml"/><Relationship Id="rId5" Type="http://schemas.openxmlformats.org/officeDocument/2006/relationships/oleObject" Target="../embeddings/oleObject30.bin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1" Type="http://schemas.openxmlformats.org/officeDocument/2006/relationships/vmlDrawing" Target="../drawings/vmlDrawing29.vml"/><Relationship Id="rId2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3.xml"/><Relationship Id="rId5" Type="http://schemas.openxmlformats.org/officeDocument/2006/relationships/oleObject" Target="../embeddings/oleObject31.bin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vmlDrawing" Target="../drawings/vmlDrawing30.vml"/><Relationship Id="rId2" Type="http://schemas.openxmlformats.org/officeDocument/2006/relationships/tags" Target="../tags/tag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4.xml"/><Relationship Id="rId5" Type="http://schemas.openxmlformats.org/officeDocument/2006/relationships/oleObject" Target="../embeddings/oleObject32.bin"/><Relationship Id="rId6" Type="http://schemas.openxmlformats.org/officeDocument/2006/relationships/image" Target="../media/image35.pn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1" Type="http://schemas.openxmlformats.org/officeDocument/2006/relationships/vmlDrawing" Target="../drawings/vmlDrawing31.vml"/><Relationship Id="rId2" Type="http://schemas.openxmlformats.org/officeDocument/2006/relationships/tags" Target="../tags/tag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5.xml"/><Relationship Id="rId5" Type="http://schemas.openxmlformats.org/officeDocument/2006/relationships/oleObject" Target="../embeddings/oleObject33.bin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1" Type="http://schemas.openxmlformats.org/officeDocument/2006/relationships/vmlDrawing" Target="../drawings/vmlDrawing32.vml"/><Relationship Id="rId2" Type="http://schemas.openxmlformats.org/officeDocument/2006/relationships/tags" Target="../tags/tag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40.jpeg"/><Relationship Id="rId6" Type="http://schemas.openxmlformats.org/officeDocument/2006/relationships/oleObject" Target="../embeddings/oleObject34.bin"/><Relationship Id="rId1" Type="http://schemas.openxmlformats.org/officeDocument/2006/relationships/vmlDrawing" Target="../drawings/vmlDrawing33.vml"/><Relationship Id="rId2" Type="http://schemas.openxmlformats.org/officeDocument/2006/relationships/tags" Target="../tags/tag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7.xml"/><Relationship Id="rId5" Type="http://schemas.openxmlformats.org/officeDocument/2006/relationships/oleObject" Target="../embeddings/oleObject35.bin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" Type="http://schemas.openxmlformats.org/officeDocument/2006/relationships/vmlDrawing" Target="../drawings/vmlDrawing34.vml"/><Relationship Id="rId2" Type="http://schemas.openxmlformats.org/officeDocument/2006/relationships/tags" Target="../tags/tag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8.xml"/><Relationship Id="rId5" Type="http://schemas.openxmlformats.org/officeDocument/2006/relationships/oleObject" Target="../embeddings/oleObject36.bin"/><Relationship Id="rId6" Type="http://schemas.openxmlformats.org/officeDocument/2006/relationships/image" Target="../media/image47.png"/><Relationship Id="rId7" Type="http://schemas.openxmlformats.org/officeDocument/2006/relationships/image" Target="../media/image48.wmf"/><Relationship Id="rId8" Type="http://schemas.openxmlformats.org/officeDocument/2006/relationships/image" Target="../media/image49.png"/><Relationship Id="rId1" Type="http://schemas.openxmlformats.org/officeDocument/2006/relationships/vmlDrawing" Target="../drawings/vmlDrawing35.vml"/><Relationship Id="rId2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9.xml"/><Relationship Id="rId5" Type="http://schemas.openxmlformats.org/officeDocument/2006/relationships/oleObject" Target="../embeddings/oleObject37.bin"/><Relationship Id="rId6" Type="http://schemas.openxmlformats.org/officeDocument/2006/relationships/chart" Target="../charts/chart1.xml"/><Relationship Id="rId1" Type="http://schemas.openxmlformats.org/officeDocument/2006/relationships/vmlDrawing" Target="../drawings/vmlDrawing36.vml"/><Relationship Id="rId2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20.xml"/><Relationship Id="rId5" Type="http://schemas.openxmlformats.org/officeDocument/2006/relationships/oleObject" Target="../embeddings/oleObject38.bin"/><Relationship Id="rId1" Type="http://schemas.openxmlformats.org/officeDocument/2006/relationships/vmlDrawing" Target="../drawings/vmlDrawing37.vml"/><Relationship Id="rId2" Type="http://schemas.openxmlformats.org/officeDocument/2006/relationships/tags" Target="../tags/tag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21.xml"/><Relationship Id="rId5" Type="http://schemas.openxmlformats.org/officeDocument/2006/relationships/oleObject" Target="../embeddings/oleObject39.bin"/><Relationship Id="rId6" Type="http://schemas.openxmlformats.org/officeDocument/2006/relationships/chart" Target="../charts/chart2.xml"/><Relationship Id="rId1" Type="http://schemas.openxmlformats.org/officeDocument/2006/relationships/vmlDrawing" Target="../drawings/vmlDrawing38.vml"/><Relationship Id="rId2" Type="http://schemas.openxmlformats.org/officeDocument/2006/relationships/tags" Target="../tags/tag3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oleObject" Target="../embeddings/oleObject20.bin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1" Type="http://schemas.openxmlformats.org/officeDocument/2006/relationships/vmlDrawing" Target="../drawings/vmlDrawing20.vml"/><Relationship Id="rId2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oleObject" Target="../embeddings/oleObject21.bin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openxmlformats.org/officeDocument/2006/relationships/vmlDrawing" Target="../drawings/vmlDrawing21.vml"/><Relationship Id="rId2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oleObject" Target="../embeddings/Microsoft_Excel_97_-_2004-blad1.xls"/><Relationship Id="rId6" Type="http://schemas.openxmlformats.org/officeDocument/2006/relationships/oleObject" Target="../embeddings/oleObject22.bin"/><Relationship Id="rId7" Type="http://schemas.openxmlformats.org/officeDocument/2006/relationships/oleObject" Target="../embeddings/oleObject23.bin"/><Relationship Id="rId1" Type="http://schemas.openxmlformats.org/officeDocument/2006/relationships/vmlDrawing" Target="../drawings/vmlDrawing22.vml"/><Relationship Id="rId2" Type="http://schemas.openxmlformats.org/officeDocument/2006/relationships/tags" Target="../tags/tag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6.xml"/><Relationship Id="rId5" Type="http://schemas.openxmlformats.org/officeDocument/2006/relationships/oleObject" Target="../embeddings/oleObject24.bin"/><Relationship Id="rId6" Type="http://schemas.openxmlformats.org/officeDocument/2006/relationships/image" Target="../media/image17.png"/><Relationship Id="rId1" Type="http://schemas.openxmlformats.org/officeDocument/2006/relationships/vmlDrawing" Target="../drawings/vmlDrawing23.vml"/><Relationship Id="rId2" Type="http://schemas.openxmlformats.org/officeDocument/2006/relationships/tags" Target="../tags/tag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25.bin"/><Relationship Id="rId6" Type="http://schemas.openxmlformats.org/officeDocument/2006/relationships/image" Target="../media/image18.png"/><Relationship Id="rId1" Type="http://schemas.openxmlformats.org/officeDocument/2006/relationships/vmlDrawing" Target="../drawings/vmlDrawing24.vml"/><Relationship Id="rId2" Type="http://schemas.openxmlformats.org/officeDocument/2006/relationships/tags" Target="../tags/tag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26.bin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vmlDrawing" Target="../drawings/vmlDrawing25.vml"/><Relationship Id="rId2" Type="http://schemas.openxmlformats.org/officeDocument/2006/relationships/tags" Target="../tags/tag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oleObject" Target="../embeddings/oleObject27.bin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" Type="http://schemas.openxmlformats.org/officeDocument/2006/relationships/vmlDrawing" Target="../drawings/vmlDrawing26.vml"/><Relationship Id="rId2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76985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4893" name="think-cell Folie" r:id="rId5" imgW="6350000" imgH="6350000" progId="">
              <p:embed/>
            </p:oleObj>
          </a:graphicData>
        </a:graphic>
      </p:graphicFrame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460857" y="452336"/>
            <a:ext cx="4759215" cy="2326791"/>
          </a:xfrm>
        </p:spPr>
        <p:txBody>
          <a:bodyPr/>
          <a:lstStyle/>
          <a:p>
            <a:r>
              <a:rPr lang="en-US" dirty="0" smtClean="0"/>
              <a:t>Operational experiences at Bruchsal &amp; Soultz-sous-</a:t>
            </a:r>
            <a:r>
              <a:rPr lang="en-US" dirty="0" err="1" smtClean="0"/>
              <a:t>Forêts</a:t>
            </a:r>
            <a:r>
              <a:rPr lang="en-US" dirty="0" smtClean="0">
                <a:solidFill>
                  <a:schemeClr val="accent6"/>
                </a:solidFill>
              </a:rPr>
              <a:t>»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Untertitel 17"/>
          <p:cNvSpPr>
            <a:spLocks noGrp="1"/>
          </p:cNvSpPr>
          <p:nvPr>
            <p:ph type="subTitle" sz="quarter" idx="1"/>
          </p:nvPr>
        </p:nvSpPr>
        <p:spPr>
          <a:xfrm>
            <a:off x="468000" y="4284000"/>
            <a:ext cx="4759215" cy="638636"/>
          </a:xfrm>
        </p:spPr>
        <p:txBody>
          <a:bodyPr/>
          <a:lstStyle/>
          <a:p>
            <a:pPr lvl="0"/>
            <a:r>
              <a:rPr lang="de-DE" dirty="0" smtClean="0">
                <a:cs typeface="EnBW DIN Pro"/>
              </a:rPr>
              <a:t>Research &amp; Development</a:t>
            </a:r>
          </a:p>
          <a:p>
            <a:pPr lvl="1"/>
            <a:r>
              <a:rPr lang="de-DE" dirty="0" smtClean="0"/>
              <a:t>EnBW T-</a:t>
            </a:r>
            <a:r>
              <a:rPr lang="de-DE" dirty="0" err="1" smtClean="0"/>
              <a:t>Fg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Dr. Thomas Kölbel</a:t>
            </a:r>
            <a:br>
              <a:rPr lang="de-DE" dirty="0" smtClean="0"/>
            </a:br>
            <a:r>
              <a:rPr lang="de-DE" dirty="0" smtClean="0"/>
              <a:t>Feb 25th, 2015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7" name="Picture 68" descr="S:\fe\008_Projekte\803_laufende_Projekte\483-11 ANEMONA\techn. Dokumentationen\Umbau Probenahmestellen\2014 11 03 Dokumentation neue Entnahmestellen\GB2_P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 rot="5400000">
            <a:off x="4758303" y="1075498"/>
            <a:ext cx="5155200" cy="332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404179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75615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5313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Solid material in surface installations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10</a:t>
            </a:fld>
            <a:r>
              <a:rPr lang="de-DE" dirty="0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sp>
        <p:nvSpPr>
          <p:cNvPr id="26" name="Textplatzhalter 6"/>
          <p:cNvSpPr>
            <a:spLocks noGrp="1"/>
          </p:cNvSpPr>
          <p:nvPr>
            <p:ph sz="quarter" idx="17"/>
          </p:nvPr>
        </p:nvSpPr>
        <p:spPr>
          <a:xfrm>
            <a:off x="468313" y="1757731"/>
            <a:ext cx="6736820" cy="807669"/>
          </a:xfrm>
        </p:spPr>
        <p:txBody>
          <a:bodyPr/>
          <a:lstStyle/>
          <a:p>
            <a:pPr lvl="2"/>
            <a:r>
              <a:rPr lang="en-US" sz="1400" dirty="0" smtClean="0"/>
              <a:t>Radioactivity </a:t>
            </a:r>
            <a:r>
              <a:rPr lang="en-US" sz="1400" dirty="0"/>
              <a:t>depends on the deposit’s </a:t>
            </a:r>
            <a:r>
              <a:rPr lang="en-US" sz="1400" dirty="0" smtClean="0"/>
              <a:t>mineralogy (Carbonates vs. Barite / Galena)</a:t>
            </a:r>
            <a:endParaRPr lang="en-US" sz="1400" dirty="0"/>
          </a:p>
          <a:p>
            <a:pPr lvl="2"/>
            <a:r>
              <a:rPr lang="en-US" sz="1400" dirty="0" smtClean="0"/>
              <a:t>Accumulation of radioactive Pb-210 in all samples, but high specific activity is limited to precipitation of the injection site</a:t>
            </a:r>
          </a:p>
        </p:txBody>
      </p:sp>
      <p:grpSp>
        <p:nvGrpSpPr>
          <p:cNvPr id="59405" name="Gruppieren 59404"/>
          <p:cNvGrpSpPr/>
          <p:nvPr/>
        </p:nvGrpSpPr>
        <p:grpSpPr>
          <a:xfrm>
            <a:off x="7620569" y="4761338"/>
            <a:ext cx="1440000" cy="1441493"/>
            <a:chOff x="7620569" y="3246863"/>
            <a:chExt cx="1440000" cy="1441493"/>
          </a:xfrm>
        </p:grpSpPr>
        <p:pic>
          <p:nvPicPr>
            <p:cNvPr id="36" name="Picture 188" descr="Scales_Bruchsal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 bwMode="auto">
            <a:xfrm>
              <a:off x="7620569" y="3246863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sp>
          <p:nvSpPr>
            <p:cNvPr id="11" name="Textfeld 10"/>
            <p:cNvSpPr txBox="1"/>
            <p:nvPr/>
          </p:nvSpPr>
          <p:spPr bwMode="gray">
            <a:xfrm>
              <a:off x="8450476" y="4534468"/>
              <a:ext cx="527543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000" b="1" dirty="0" smtClean="0">
                  <a:solidFill>
                    <a:schemeClr val="bg1"/>
                  </a:solidFill>
                  <a:latin typeface="+mn-lt"/>
                  <a:ea typeface="DIN-Regular" panose="020B0500010101010101" pitchFamily="34" charset="0"/>
                </a:rPr>
                <a:t>0389-09</a:t>
              </a:r>
            </a:p>
          </p:txBody>
        </p:sp>
      </p:grpSp>
      <p:grpSp>
        <p:nvGrpSpPr>
          <p:cNvPr id="59404" name="Gruppieren 59403"/>
          <p:cNvGrpSpPr/>
          <p:nvPr/>
        </p:nvGrpSpPr>
        <p:grpSpPr>
          <a:xfrm>
            <a:off x="7620569" y="1734800"/>
            <a:ext cx="1440000" cy="1440435"/>
            <a:chOff x="7620569" y="1734800"/>
            <a:chExt cx="1440000" cy="1440435"/>
          </a:xfrm>
        </p:grpSpPr>
        <p:pic>
          <p:nvPicPr>
            <p:cNvPr id="34" name="Picture 2" descr="H:\Bruchsal\Daten\Ausfällungen\2014 06 05 Filterrückstände GB1 Filtrationsversuche\IMG_476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 bwMode="auto">
            <a:xfrm>
              <a:off x="7620569" y="1734800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sp>
          <p:nvSpPr>
            <p:cNvPr id="39" name="Textfeld 38"/>
            <p:cNvSpPr txBox="1"/>
            <p:nvPr/>
          </p:nvSpPr>
          <p:spPr bwMode="gray">
            <a:xfrm>
              <a:off x="8458943" y="3021347"/>
              <a:ext cx="527543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000" b="1" dirty="0" smtClean="0">
                  <a:solidFill>
                    <a:schemeClr val="bg1"/>
                  </a:solidFill>
                  <a:latin typeface="+mn-lt"/>
                  <a:ea typeface="DIN-Regular" panose="020B0500010101010101" pitchFamily="34" charset="0"/>
                </a:rPr>
                <a:t>0421-14</a:t>
              </a:r>
            </a:p>
          </p:txBody>
        </p:sp>
      </p:grpSp>
      <p:grpSp>
        <p:nvGrpSpPr>
          <p:cNvPr id="59403" name="Gruppieren 59402"/>
          <p:cNvGrpSpPr/>
          <p:nvPr/>
        </p:nvGrpSpPr>
        <p:grpSpPr>
          <a:xfrm>
            <a:off x="7620569" y="3266319"/>
            <a:ext cx="1440000" cy="1441493"/>
            <a:chOff x="7620569" y="4752219"/>
            <a:chExt cx="1440000" cy="1441493"/>
          </a:xfrm>
        </p:grpSpPr>
        <p:pic>
          <p:nvPicPr>
            <p:cNvPr id="33" name="Picture 3" descr="H:\Bruchsal\Daten\Ausfällungen\2014 06 05 Filterrückstände GB1 Filtrationsversuche\IMG_4764.JPG"/>
            <p:cNvPicPr>
              <a:picLocks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 bwMode="auto">
            <a:xfrm>
              <a:off x="7620569" y="4752219"/>
              <a:ext cx="1440000" cy="144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sp>
          <p:nvSpPr>
            <p:cNvPr id="40" name="Textfeld 39"/>
            <p:cNvSpPr txBox="1"/>
            <p:nvPr/>
          </p:nvSpPr>
          <p:spPr bwMode="gray">
            <a:xfrm>
              <a:off x="8475876" y="6039824"/>
              <a:ext cx="527543" cy="153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indent="0" algn="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de-DE" sz="1000" b="1" dirty="0" smtClean="0">
                  <a:solidFill>
                    <a:schemeClr val="bg1"/>
                  </a:solidFill>
                  <a:latin typeface="+mn-lt"/>
                  <a:ea typeface="DIN-Regular" panose="020B0500010101010101" pitchFamily="34" charset="0"/>
                </a:rPr>
                <a:t>0673-14</a:t>
              </a:r>
            </a:p>
          </p:txBody>
        </p:sp>
      </p:grpSp>
      <p:grpSp>
        <p:nvGrpSpPr>
          <p:cNvPr id="59397" name="Gruppieren 59396"/>
          <p:cNvGrpSpPr/>
          <p:nvPr/>
        </p:nvGrpSpPr>
        <p:grpSpPr>
          <a:xfrm>
            <a:off x="468313" y="2801716"/>
            <a:ext cx="6652495" cy="2841625"/>
            <a:chOff x="529355" y="2266950"/>
            <a:chExt cx="6652495" cy="2841625"/>
          </a:xfrm>
        </p:grpSpPr>
        <p:pic>
          <p:nvPicPr>
            <p:cNvPr id="59417" name="Picture 2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55" y="2266950"/>
              <a:ext cx="5816600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2" name="Gerader Verbinder 5"/>
            <p:cNvCxnSpPr>
              <a:cxnSpLocks noChangeShapeType="1"/>
            </p:cNvCxnSpPr>
            <p:nvPr/>
          </p:nvCxnSpPr>
          <p:spPr bwMode="auto">
            <a:xfrm>
              <a:off x="529355" y="2992100"/>
              <a:ext cx="661439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diamond" w="med" len="med"/>
              <a:tailEnd type="diamond" w="med" len="med"/>
            </a:ln>
          </p:spPr>
        </p:cxnSp>
        <p:cxnSp>
          <p:nvCxnSpPr>
            <p:cNvPr id="43" name="Gerader Verbinder 5"/>
            <p:cNvCxnSpPr>
              <a:cxnSpLocks noChangeShapeType="1"/>
            </p:cNvCxnSpPr>
            <p:nvPr/>
          </p:nvCxnSpPr>
          <p:spPr bwMode="auto">
            <a:xfrm>
              <a:off x="529355" y="3659187"/>
              <a:ext cx="661439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diamond" w="med" len="med"/>
              <a:tailEnd type="diamond" w="med" len="med"/>
            </a:ln>
          </p:spPr>
        </p:cxnSp>
        <p:sp>
          <p:nvSpPr>
            <p:cNvPr id="59396" name="Textfeld 59395"/>
            <p:cNvSpPr txBox="1"/>
            <p:nvPr/>
          </p:nvSpPr>
          <p:spPr bwMode="gray">
            <a:xfrm>
              <a:off x="6107830" y="2448668"/>
              <a:ext cx="1064495" cy="46166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endParaRPr lang="en-US" sz="1000" b="1" dirty="0" smtClean="0">
                <a:solidFill>
                  <a:schemeClr val="bg1"/>
                </a:solidFill>
                <a:ea typeface="DIN-Regular" panose="020B0500010101010101" pitchFamily="34" charset="0"/>
              </a:endParaRP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en-US" sz="1000" b="1" dirty="0" smtClean="0">
                  <a:solidFill>
                    <a:schemeClr val="bg1"/>
                  </a:solidFill>
                  <a:ea typeface="DIN-Regular" panose="020B0500010101010101" pitchFamily="34" charset="0"/>
                </a:rPr>
                <a:t>Production site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endParaRPr lang="en-US" sz="1000" b="1" dirty="0" smtClean="0">
                <a:solidFill>
                  <a:schemeClr val="bg1"/>
                </a:solidFill>
                <a:ea typeface="DIN-Regular" panose="020B0500010101010101" pitchFamily="34" charset="0"/>
              </a:endParaRPr>
            </a:p>
          </p:txBody>
        </p:sp>
        <p:sp>
          <p:nvSpPr>
            <p:cNvPr id="52" name="Textfeld 51"/>
            <p:cNvSpPr txBox="1"/>
            <p:nvPr/>
          </p:nvSpPr>
          <p:spPr bwMode="gray">
            <a:xfrm>
              <a:off x="6117355" y="3715493"/>
              <a:ext cx="1064495" cy="769441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endParaRPr lang="en-US" sz="1000" b="1" dirty="0" smtClean="0">
                <a:solidFill>
                  <a:schemeClr val="bg1"/>
                </a:solidFill>
                <a:ea typeface="DIN-Regular" panose="020B0500010101010101" pitchFamily="34" charset="0"/>
              </a:endParaRP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endParaRPr lang="en-US" sz="1000" b="1" dirty="0" smtClean="0">
                <a:solidFill>
                  <a:schemeClr val="bg1"/>
                </a:solidFill>
                <a:ea typeface="DIN-Regular" panose="020B0500010101010101" pitchFamily="34" charset="0"/>
              </a:endParaRP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en-US" sz="1000" b="1" dirty="0" smtClean="0">
                  <a:solidFill>
                    <a:schemeClr val="bg1"/>
                  </a:solidFill>
                  <a:ea typeface="DIN-Regular" panose="020B0500010101010101" pitchFamily="34" charset="0"/>
                </a:rPr>
                <a:t>Injection site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endParaRPr lang="en-US" sz="1000" b="1" dirty="0" smtClean="0">
                <a:solidFill>
                  <a:schemeClr val="bg1"/>
                </a:solidFill>
                <a:ea typeface="DIN-Regular" panose="020B0500010101010101" pitchFamily="34" charset="0"/>
              </a:endParaRP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endParaRPr lang="en-US" sz="1000" b="1" dirty="0" smtClean="0">
                <a:solidFill>
                  <a:schemeClr val="bg1"/>
                </a:solidFill>
                <a:ea typeface="DIN-Regular" panose="020B0500010101010101" pitchFamily="34" charset="0"/>
              </a:endParaRPr>
            </a:p>
          </p:txBody>
        </p:sp>
        <p:sp>
          <p:nvSpPr>
            <p:cNvPr id="53" name="Textfeld 52"/>
            <p:cNvSpPr txBox="1"/>
            <p:nvPr/>
          </p:nvSpPr>
          <p:spPr bwMode="gray">
            <a:xfrm>
              <a:off x="6117355" y="3077318"/>
              <a:ext cx="1064495" cy="615553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/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endParaRPr lang="en-US" sz="1000" b="1" dirty="0" smtClean="0">
                <a:solidFill>
                  <a:schemeClr val="bg1"/>
                </a:solidFill>
                <a:ea typeface="DIN-Regular" panose="020B0500010101010101" pitchFamily="34" charset="0"/>
              </a:endParaRP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r>
                <a:rPr lang="en-US" sz="1000" b="1" dirty="0" smtClean="0">
                  <a:solidFill>
                    <a:schemeClr val="bg1"/>
                  </a:solidFill>
                  <a:ea typeface="DIN-Regular" panose="020B0500010101010101" pitchFamily="34" charset="0"/>
                </a:rPr>
                <a:t>After heat exchanger</a:t>
              </a:r>
            </a:p>
            <a:p>
              <a:pPr marL="0" indent="0" algn="ctr">
                <a:spcBef>
                  <a:spcPts val="0"/>
                </a:spcBef>
                <a:buClr>
                  <a:schemeClr val="accent6"/>
                </a:buClr>
                <a:buSzPct val="140000"/>
                <a:buNone/>
              </a:pPr>
              <a:endParaRPr lang="en-US" sz="1000" b="1" dirty="0" smtClean="0">
                <a:solidFill>
                  <a:schemeClr val="bg1"/>
                </a:solidFill>
                <a:ea typeface="DIN-Regular" panose="020B0500010101010101" pitchFamily="34" charset="0"/>
              </a:endParaRPr>
            </a:p>
          </p:txBody>
        </p:sp>
      </p:grpSp>
      <p:sp>
        <p:nvSpPr>
          <p:cNvPr id="5" name="Rechteckige Legende 4"/>
          <p:cNvSpPr/>
          <p:nvPr/>
        </p:nvSpPr>
        <p:spPr bwMode="auto">
          <a:xfrm>
            <a:off x="4876800" y="5851479"/>
            <a:ext cx="2234483" cy="328613"/>
          </a:xfrm>
          <a:prstGeom prst="wedgeRectCallout">
            <a:avLst>
              <a:gd name="adj1" fmla="val -73418"/>
              <a:gd name="adj2" fmla="val -296149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b="1" dirty="0" smtClean="0">
                <a:solidFill>
                  <a:schemeClr val="bg1"/>
                </a:solidFill>
              </a:rPr>
              <a:t>Carbonate precipitations (2009)</a:t>
            </a:r>
            <a:endParaRPr kumimoji="0" lang="en-US" sz="105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744062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79640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6336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On site measurements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11</a:t>
            </a:fld>
            <a:r>
              <a:rPr lang="de-DE" dirty="0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sp>
        <p:nvSpPr>
          <p:cNvPr id="9" name="Textplatzhalter 6"/>
          <p:cNvSpPr txBox="1">
            <a:spLocks/>
          </p:cNvSpPr>
          <p:nvPr/>
        </p:nvSpPr>
        <p:spPr bwMode="auto">
          <a:xfrm>
            <a:off x="468312" y="1637522"/>
            <a:ext cx="7881782" cy="55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r>
              <a:rPr lang="en-US" sz="1400" kern="0" dirty="0"/>
              <a:t>Creation of a monitoring system in </a:t>
            </a:r>
            <a:r>
              <a:rPr lang="en-US" sz="1400" kern="0" dirty="0" smtClean="0"/>
              <a:t>close cooperation </a:t>
            </a:r>
            <a:r>
              <a:rPr lang="en-US" sz="1400" kern="0" dirty="0"/>
              <a:t>with the Soultz team </a:t>
            </a:r>
            <a:endParaRPr lang="de-DE" sz="1400" dirty="0"/>
          </a:p>
          <a:p>
            <a:pPr lvl="2"/>
            <a:r>
              <a:rPr lang="en-US" sz="1400" dirty="0" smtClean="0"/>
              <a:t>No health risk: Most of the measurement results are  </a:t>
            </a:r>
            <a:r>
              <a:rPr lang="en-US" sz="1400" dirty="0"/>
              <a:t>within natural occurring radiation </a:t>
            </a:r>
          </a:p>
          <a:p>
            <a:endParaRPr lang="de-DE" sz="1400" dirty="0" smtClean="0"/>
          </a:p>
          <a:p>
            <a:endParaRPr lang="de-DE" sz="1400" dirty="0"/>
          </a:p>
          <a:p>
            <a:endParaRPr lang="de-DE" sz="1400" dirty="0" smtClean="0"/>
          </a:p>
          <a:p>
            <a:endParaRPr lang="de-DE" sz="1400" dirty="0"/>
          </a:p>
          <a:p>
            <a:endParaRPr lang="de-DE" sz="1400" dirty="0" smtClean="0"/>
          </a:p>
          <a:p>
            <a:endParaRPr lang="de-DE" sz="1400" dirty="0" smtClean="0"/>
          </a:p>
          <a:p>
            <a:pPr marL="0" lvl="2" indent="0">
              <a:buNone/>
            </a:pPr>
            <a:endParaRPr lang="de-DE" sz="1400" kern="0" dirty="0"/>
          </a:p>
          <a:p>
            <a:pPr lvl="2"/>
            <a:endParaRPr lang="de-DE" sz="1400" kern="0" dirty="0" smtClean="0"/>
          </a:p>
        </p:txBody>
      </p:sp>
      <p:pic>
        <p:nvPicPr>
          <p:cNvPr id="10" name="Grafik 9" descr="H:\Bild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705058" y="3891490"/>
            <a:ext cx="4297374" cy="2651001"/>
          </a:xfrm>
          <a:prstGeom prst="rect">
            <a:avLst/>
          </a:prstGeom>
          <a:noFill/>
          <a:ln w="3175">
            <a:noFill/>
          </a:ln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3187588"/>
              </p:ext>
            </p:extLst>
          </p:nvPr>
        </p:nvGraphicFramePr>
        <p:xfrm>
          <a:off x="4895850" y="2581275"/>
          <a:ext cx="3363250" cy="1133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8973"/>
                <a:gridCol w="1734277"/>
              </a:tblGrid>
              <a:tr h="33698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baseline="0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+mn-ea"/>
                          <a:cs typeface="EnBW DIN Pro Light" panose="020B0504020101010102" pitchFamily="34" charset="0"/>
                        </a:rPr>
                        <a:t>Tube geometry GB1</a:t>
                      </a:r>
                      <a:endParaRPr lang="en-US" sz="1050" b="1" baseline="0" noProof="0" dirty="0">
                        <a:solidFill>
                          <a:schemeClr val="tx1"/>
                        </a:solidFill>
                        <a:effectLst/>
                        <a:latin typeface="EnBW DIN Pro Light" panose="020B0504020101010102" pitchFamily="34" charset="0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H*(10) </a:t>
                      </a:r>
                      <a:br>
                        <a:rPr lang="en-US" sz="1050" b="1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</a:br>
                      <a:r>
                        <a:rPr lang="en-US" sz="1050" b="1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contact measurements</a:t>
                      </a:r>
                      <a:endParaRPr lang="en-US" sz="1050" b="1" noProof="0" dirty="0">
                        <a:solidFill>
                          <a:schemeClr val="tx1"/>
                        </a:solidFill>
                        <a:effectLst/>
                        <a:latin typeface="EnBW DIN Pro Light" panose="020B0504020101010102" pitchFamily="34" charset="0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T-piece</a:t>
                      </a:r>
                      <a:endParaRPr lang="en-US" sz="1050" b="1" noProof="0" dirty="0">
                        <a:solidFill>
                          <a:schemeClr val="tx1"/>
                        </a:solidFill>
                        <a:effectLst/>
                        <a:latin typeface="EnBW DIN Pro Light" panose="020B0504020101010102" pitchFamily="34" charset="0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0,12 – 0,30 </a:t>
                      </a: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DIN-Regular"/>
                          <a:ea typeface="DIN-Regular"/>
                          <a:cs typeface="EnBW DIN Pro Light" panose="020B0504020101010102" pitchFamily="34" charset="0"/>
                        </a:rPr>
                        <a:t>μ</a:t>
                      </a: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  <a:endParaRPr lang="en-US" sz="1050" b="0" noProof="0" dirty="0">
                        <a:solidFill>
                          <a:schemeClr val="tx1"/>
                        </a:solidFill>
                        <a:effectLst/>
                        <a:latin typeface="EnBW DIN Pro Light" panose="020B0504020101010102" pitchFamily="34" charset="0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Straight</a:t>
                      </a:r>
                      <a:r>
                        <a:rPr lang="en-US" sz="1050" b="1" baseline="0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 pipe</a:t>
                      </a:r>
                      <a:endParaRPr lang="en-US" sz="1050" b="1" noProof="0" dirty="0">
                        <a:solidFill>
                          <a:schemeClr val="tx1"/>
                        </a:solidFill>
                        <a:effectLst/>
                        <a:latin typeface="EnBW DIN Pro Light" panose="020B0504020101010102" pitchFamily="34" charset="0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0,16 – 0,38 </a:t>
                      </a: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DIN-Regular"/>
                          <a:ea typeface="DIN-Regular"/>
                          <a:cs typeface="EnBW DIN Pro Light" panose="020B0504020101010102" pitchFamily="34" charset="0"/>
                        </a:rPr>
                        <a:t>μ</a:t>
                      </a: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Pipe elbow</a:t>
                      </a:r>
                      <a:endParaRPr lang="en-US" sz="1050" b="1" noProof="0" dirty="0">
                        <a:solidFill>
                          <a:schemeClr val="tx1"/>
                        </a:solidFill>
                        <a:effectLst/>
                        <a:latin typeface="EnBW DIN Pro Light" panose="020B0504020101010102" pitchFamily="34" charset="0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0,41 – 0,67 </a:t>
                      </a: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DIN-Regular"/>
                          <a:ea typeface="DIN-Regular"/>
                          <a:cs typeface="EnBW DIN Pro Light" panose="020B0504020101010102" pitchFamily="34" charset="0"/>
                        </a:rPr>
                        <a:t>μ</a:t>
                      </a: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9184937"/>
              </p:ext>
            </p:extLst>
          </p:nvPr>
        </p:nvGraphicFramePr>
        <p:xfrm>
          <a:off x="544512" y="2600325"/>
          <a:ext cx="3979863" cy="2933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6138"/>
                <a:gridCol w="1779699"/>
                <a:gridCol w="1354026"/>
              </a:tblGrid>
              <a:tr h="33929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baseline="0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Location</a:t>
                      </a:r>
                      <a:endParaRPr lang="en-US" sz="1050" b="1" baseline="0" noProof="0" dirty="0">
                        <a:solidFill>
                          <a:schemeClr val="tx1"/>
                        </a:solidFill>
                        <a:effectLst/>
                        <a:latin typeface="EnBW DIN Pro Light" panose="020B0504020101010102" pitchFamily="34" charset="0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baseline="0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+mn-ea"/>
                          <a:cs typeface="EnBW DIN Pro Light" panose="020B0504020101010102" pitchFamily="34" charset="0"/>
                        </a:rPr>
                        <a:t>Measurement object</a:t>
                      </a:r>
                      <a:endParaRPr lang="en-US" sz="1050" b="1" baseline="0" noProof="0" dirty="0" smtClean="0">
                        <a:solidFill>
                          <a:schemeClr val="tx1"/>
                        </a:solidFill>
                        <a:effectLst/>
                        <a:latin typeface="EnBW DIN Pro Light" panose="020B0504020101010102" pitchFamily="34" charset="0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noProof="0" dirty="0" smtClean="0">
                          <a:solidFill>
                            <a:schemeClr val="tx1"/>
                          </a:solidFill>
                          <a:effectLst/>
                          <a:latin typeface="EnBW DIN Pro Light" panose="020B0504020101010102" pitchFamily="34" charset="0"/>
                          <a:ea typeface="ヒラギノ角ゴ Pro W3"/>
                          <a:cs typeface="EnBW DIN Pro Light" panose="020B0504020101010102" pitchFamily="34" charset="0"/>
                        </a:rPr>
                        <a:t> H*(10) Max value</a:t>
                      </a:r>
                      <a:endParaRPr lang="en-US" sz="1050" b="1" noProof="0" dirty="0">
                        <a:solidFill>
                          <a:schemeClr val="tx1"/>
                        </a:solidFill>
                        <a:effectLst/>
                        <a:latin typeface="EnBW DIN Pro Light" panose="020B0504020101010102" pitchFamily="34" charset="0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80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 smtClean="0">
                          <a:latin typeface="+mj-lt"/>
                        </a:rPr>
                        <a:t>GB2</a:t>
                      </a:r>
                      <a:endParaRPr lang="en-US" sz="1050" noProof="0" dirty="0">
                        <a:latin typeface="+mj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Pipeline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 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0,13 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IN-Regular"/>
                          <a:cs typeface="EnBW DIN Pro Light" panose="020B0504020101010102" pitchFamily="34" charset="0"/>
                        </a:rPr>
                        <a:t>μ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800">
                <a:tc>
                  <a:txBody>
                    <a:bodyPr/>
                    <a:lstStyle/>
                    <a:p>
                      <a:pPr algn="ctr"/>
                      <a:endParaRPr lang="en-US" sz="1050" noProof="0" dirty="0">
                        <a:latin typeface="+mj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Filter system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IN-Regular"/>
                          <a:cs typeface="EnBW DIN Pro Light" panose="020B0504020101010102" pitchFamily="34" charset="0"/>
                        </a:rPr>
                        <a:t>0,12 μ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57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 smtClean="0">
                          <a:latin typeface="+mj-lt"/>
                        </a:rPr>
                        <a:t>Power</a:t>
                      </a:r>
                      <a:r>
                        <a:rPr lang="en-US" sz="1050" baseline="0" noProof="0" dirty="0" smtClean="0">
                          <a:latin typeface="+mj-lt"/>
                        </a:rPr>
                        <a:t> plant</a:t>
                      </a:r>
                      <a:endParaRPr lang="en-US" sz="1050" noProof="0" dirty="0">
                        <a:latin typeface="+mj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Pipeline after evaporator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noProof="0" dirty="0" smtClean="0">
                          <a:latin typeface="+mj-lt"/>
                        </a:rPr>
                        <a:t>0, 53 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IN-Regular"/>
                          <a:cs typeface="EnBW DIN Pro Light" panose="020B0504020101010102" pitchFamily="34" charset="0"/>
                        </a:rPr>
                        <a:t>μ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800">
                <a:tc>
                  <a:txBody>
                    <a:bodyPr/>
                    <a:lstStyle/>
                    <a:p>
                      <a:pPr algn="ctr"/>
                      <a:r>
                        <a:rPr lang="en-US" sz="1050" noProof="0" dirty="0" smtClean="0">
                          <a:latin typeface="+mj-lt"/>
                        </a:rPr>
                        <a:t>GB1</a:t>
                      </a:r>
                      <a:endParaRPr lang="en-US" sz="1050" noProof="0" dirty="0">
                        <a:latin typeface="+mj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Main pipeline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DIN-Regular"/>
                          <a:cs typeface="EnBW DIN Pro Light" panose="020B0504020101010102" pitchFamily="34" charset="0"/>
                        </a:rPr>
                        <a:t>0,21</a:t>
                      </a:r>
                      <a:r>
                        <a:rPr lang="en-US" sz="105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DIN-Regular"/>
                          <a:cs typeface="EnBW DIN Pro Light" panose="020B0504020101010102" pitchFamily="34" charset="0"/>
                        </a:rPr>
                        <a:t> </a:t>
                      </a: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DIN-Regular"/>
                          <a:cs typeface="EnBW DIN Pro Light" panose="020B0504020101010102" pitchFamily="34" charset="0"/>
                        </a:rPr>
                        <a:t>μ</a:t>
                      </a: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800">
                <a:tc>
                  <a:txBody>
                    <a:bodyPr/>
                    <a:lstStyle/>
                    <a:p>
                      <a:pPr algn="ctr"/>
                      <a:endParaRPr lang="en-US" sz="1050" noProof="0" dirty="0">
                        <a:latin typeface="+mj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Flange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0,37</a:t>
                      </a:r>
                      <a:r>
                        <a:rPr lang="en-US" sz="105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 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IN-Regular"/>
                          <a:cs typeface="EnBW DIN Pro Light" panose="020B0504020101010102" pitchFamily="34" charset="0"/>
                        </a:rPr>
                        <a:t>μ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  <a:endParaRPr lang="en-US" sz="1050" b="0" noProof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800">
                <a:tc>
                  <a:txBody>
                    <a:bodyPr/>
                    <a:lstStyle/>
                    <a:p>
                      <a:pPr algn="ctr"/>
                      <a:endParaRPr lang="en-US" sz="1050" noProof="0" dirty="0">
                        <a:latin typeface="+mj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Bypass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IN-Regular"/>
                          <a:cs typeface="EnBW DIN Pro Light" panose="020B0504020101010102" pitchFamily="34" charset="0"/>
                        </a:rPr>
                        <a:t>0,67 μ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  <a:endParaRPr lang="en-US" sz="1050" b="0" noProof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800">
                <a:tc>
                  <a:txBody>
                    <a:bodyPr/>
                    <a:lstStyle/>
                    <a:p>
                      <a:pPr algn="ctr"/>
                      <a:endParaRPr lang="en-US" sz="1050" noProof="0" dirty="0">
                        <a:latin typeface="+mj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Filter system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IN-Regular"/>
                          <a:cs typeface="EnBW DIN Pro Light" panose="020B0504020101010102" pitchFamily="34" charset="0"/>
                        </a:rPr>
                        <a:t>0,15</a:t>
                      </a:r>
                      <a:r>
                        <a:rPr lang="en-US" sz="105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IN-Regular"/>
                          <a:cs typeface="EnBW DIN Pro Light" panose="020B0504020101010102" pitchFamily="34" charset="0"/>
                        </a:rPr>
                        <a:t> 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IN-Regular"/>
                          <a:cs typeface="EnBW DIN Pro Light" panose="020B0504020101010102" pitchFamily="34" charset="0"/>
                        </a:rPr>
                        <a:t>μ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  <a:endParaRPr lang="en-US" sz="1050" b="0" noProof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ヒラギノ角ゴ Pro W3"/>
                        <a:cs typeface="EnBW DIN Pro Light" panose="020B0504020101010102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800">
                <a:tc>
                  <a:txBody>
                    <a:bodyPr/>
                    <a:lstStyle/>
                    <a:p>
                      <a:pPr algn="ctr"/>
                      <a:endParaRPr lang="en-US" sz="1050" noProof="0" dirty="0">
                        <a:latin typeface="+mj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Coarse filter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0,18 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IN-Regular"/>
                          <a:cs typeface="EnBW DIN Pro Light" panose="020B0504020101010102" pitchFamily="34" charset="0"/>
                        </a:rPr>
                        <a:t>μ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800">
                <a:tc>
                  <a:txBody>
                    <a:bodyPr/>
                    <a:lstStyle/>
                    <a:p>
                      <a:pPr algn="ctr"/>
                      <a:endParaRPr lang="en-US" sz="1050" noProof="0" dirty="0">
                        <a:latin typeface="+mj-lt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Collected basin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0,19 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DIN-Regular"/>
                          <a:cs typeface="EnBW DIN Pro Light" panose="020B0504020101010102" pitchFamily="34" charset="0"/>
                        </a:rPr>
                        <a:t>μ</a:t>
                      </a:r>
                      <a:r>
                        <a:rPr lang="en-US" sz="105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EnBW DIN Pro Light" panose="020B0504020101010102" pitchFamily="34" charset="0"/>
                        </a:rPr>
                        <a:t>Sv/h</a:t>
                      </a:r>
                      <a:r>
                        <a:rPr lang="en-US" sz="1050" b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ヒラギノ角ゴ Pro W3"/>
                          <a:cs typeface="EnBW DIN Pro Light" panose="020B0504020101010102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164277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36730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1216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Monitoring seismicity 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8313" y="1577093"/>
            <a:ext cx="7651220" cy="590374"/>
          </a:xfrm>
        </p:spPr>
        <p:txBody>
          <a:bodyPr/>
          <a:lstStyle/>
          <a:p>
            <a:pPr lvl="2"/>
            <a:r>
              <a:rPr lang="en-US" sz="1400" dirty="0" smtClean="0"/>
              <a:t>Monitoring of natural seismicity to a distance of 500 km</a:t>
            </a:r>
          </a:p>
          <a:p>
            <a:pPr lvl="2"/>
            <a:r>
              <a:rPr lang="en-US" sz="1400" dirty="0" smtClean="0"/>
              <a:t>High sensitivity in reservoir depth up to ML </a:t>
            </a:r>
            <a:r>
              <a:rPr lang="en-US" sz="1400" dirty="0" smtClean="0">
                <a:latin typeface="Arial"/>
                <a:cs typeface="Arial"/>
              </a:rPr>
              <a:t>≈</a:t>
            </a:r>
            <a:r>
              <a:rPr lang="en-US" sz="1400" dirty="0" smtClean="0"/>
              <a:t> [-0.9, -0.2] </a:t>
            </a:r>
            <a:endParaRPr lang="en-US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12</a:t>
            </a:fld>
            <a:r>
              <a:rPr lang="de-DE" dirty="0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7522098" y="6192598"/>
            <a:ext cx="1010395" cy="1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6800">
            <a:spAutoFit/>
          </a:bodyPr>
          <a:lstStyle>
            <a:lvl1pPr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1pPr>
            <a:lvl2pPr marL="742950" indent="-28575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2pPr>
            <a:lvl3pPr marL="11430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3pPr>
            <a:lvl4pPr marL="16002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4pPr>
            <a:lvl5pPr marL="20574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r>
              <a:rPr lang="en-GB" altLang="de-DE" sz="800" dirty="0" err="1" smtClean="0">
                <a:latin typeface="Arial" charset="0"/>
              </a:rPr>
              <a:t>Gaucher</a:t>
            </a:r>
            <a:r>
              <a:rPr lang="en-GB" altLang="de-DE" sz="800" dirty="0">
                <a:latin typeface="Arial" charset="0"/>
              </a:rPr>
              <a:t>, 2011</a:t>
            </a:r>
          </a:p>
        </p:txBody>
      </p:sp>
      <p:grpSp>
        <p:nvGrpSpPr>
          <p:cNvPr id="30" name="Group 21"/>
          <p:cNvGrpSpPr>
            <a:grpSpLocks noChangeAspect="1"/>
          </p:cNvGrpSpPr>
          <p:nvPr/>
        </p:nvGrpSpPr>
        <p:grpSpPr bwMode="auto">
          <a:xfrm>
            <a:off x="3664643" y="4860878"/>
            <a:ext cx="1606812" cy="1235734"/>
            <a:chOff x="3563888" y="5085184"/>
            <a:chExt cx="1389871" cy="1069087"/>
          </a:xfrm>
        </p:grpSpPr>
        <p:cxnSp>
          <p:nvCxnSpPr>
            <p:cNvPr id="32" name="Straight Arrow Connector 18"/>
            <p:cNvCxnSpPr/>
            <p:nvPr/>
          </p:nvCxnSpPr>
          <p:spPr>
            <a:xfrm>
              <a:off x="4621996" y="5189396"/>
              <a:ext cx="0" cy="237601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3563888" y="5085184"/>
              <a:ext cx="449162" cy="46166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1pPr>
              <a:lvl2pPr marL="742950" indent="-28575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2pPr>
              <a:lvl3pPr marL="11430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3pPr>
              <a:lvl4pPr marL="16002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4pPr>
              <a:lvl5pPr marL="20574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5pPr>
              <a:lvl6pPr marL="25146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6pPr>
              <a:lvl7pPr marL="29718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7pPr>
              <a:lvl8pPr marL="34290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8pPr>
              <a:lvl9pPr marL="38862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GB" altLang="de-DE" sz="1200" b="1">
                  <a:solidFill>
                    <a:srgbClr val="3333CC"/>
                  </a:solidFill>
                  <a:latin typeface="Arial" charset="0"/>
                </a:rPr>
                <a:t>-0.2</a:t>
              </a:r>
            </a:p>
            <a:p>
              <a:pPr>
                <a:buClrTx/>
                <a:buSzTx/>
                <a:buFontTx/>
                <a:buNone/>
              </a:pPr>
              <a:r>
                <a:rPr lang="en-GB" altLang="de-DE" sz="1200" b="1">
                  <a:solidFill>
                    <a:srgbClr val="3333CC"/>
                  </a:solidFill>
                  <a:latin typeface="Arial" charset="0"/>
                </a:rPr>
                <a:t>-0.9</a:t>
              </a:r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4291398" y="5877272"/>
              <a:ext cx="662361" cy="27699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1pPr>
              <a:lvl2pPr marL="742950" indent="-28575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2pPr>
              <a:lvl3pPr marL="11430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3pPr>
              <a:lvl4pPr marL="16002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4pPr>
              <a:lvl5pPr marL="20574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5pPr>
              <a:lvl6pPr marL="25146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6pPr>
              <a:lvl7pPr marL="29718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7pPr>
              <a:lvl8pPr marL="34290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8pPr>
              <a:lvl9pPr marL="38862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GB" altLang="de-DE" sz="1200" b="1">
                  <a:solidFill>
                    <a:srgbClr val="3333CC"/>
                  </a:solidFill>
                  <a:latin typeface="Arial" charset="0"/>
                </a:rPr>
                <a:t>2.5 km</a:t>
              </a:r>
            </a:p>
          </p:txBody>
        </p:sp>
      </p:grpSp>
      <p:grpSp>
        <p:nvGrpSpPr>
          <p:cNvPr id="35" name="Group 8"/>
          <p:cNvGrpSpPr>
            <a:grpSpLocks noChangeAspect="1"/>
          </p:cNvGrpSpPr>
          <p:nvPr/>
        </p:nvGrpSpPr>
        <p:grpSpPr bwMode="auto">
          <a:xfrm>
            <a:off x="523872" y="2475209"/>
            <a:ext cx="2816225" cy="3846513"/>
            <a:chOff x="9507675" y="30526549"/>
            <a:chExt cx="5834374" cy="7966800"/>
          </a:xfrm>
        </p:grpSpPr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7675" y="30526549"/>
              <a:ext cx="5834374" cy="79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10"/>
            <p:cNvSpPr>
              <a:spLocks noChangeArrowheads="1"/>
            </p:cNvSpPr>
            <p:nvPr/>
          </p:nvSpPr>
          <p:spPr bwMode="auto">
            <a:xfrm>
              <a:off x="9951667" y="31703650"/>
              <a:ext cx="739984" cy="450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1pPr>
              <a:lvl2pPr marL="742950" indent="-28575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2pPr>
              <a:lvl3pPr marL="11430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3pPr>
              <a:lvl4pPr marL="16002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4pPr>
              <a:lvl5pPr marL="20574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5pPr>
              <a:lvl6pPr marL="25146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6pPr>
              <a:lvl7pPr marL="29718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7pPr>
              <a:lvl8pPr marL="34290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8pPr>
              <a:lvl9pPr marL="38862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GB" altLang="de-DE" sz="700" b="1">
                  <a:solidFill>
                    <a:srgbClr val="000000"/>
                  </a:solidFill>
                  <a:latin typeface="Arial" charset="0"/>
                </a:rPr>
                <a:t>3°E</a:t>
              </a:r>
            </a:p>
          </p:txBody>
        </p:sp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14398158" y="31703650"/>
              <a:ext cx="851804" cy="450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1pPr>
              <a:lvl2pPr marL="742950" indent="-28575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2pPr>
              <a:lvl3pPr marL="11430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3pPr>
              <a:lvl4pPr marL="16002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4pPr>
              <a:lvl5pPr marL="20574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5pPr>
              <a:lvl6pPr marL="25146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6pPr>
              <a:lvl7pPr marL="29718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7pPr>
              <a:lvl8pPr marL="34290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8pPr>
              <a:lvl9pPr marL="38862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GB" altLang="de-DE" sz="700" b="1">
                  <a:solidFill>
                    <a:srgbClr val="000000"/>
                  </a:solidFill>
                  <a:latin typeface="Arial" charset="0"/>
                </a:rPr>
                <a:t>14°E</a:t>
              </a:r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11027112" y="30796164"/>
              <a:ext cx="864962" cy="450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1pPr>
              <a:lvl2pPr marL="742950" indent="-28575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2pPr>
              <a:lvl3pPr marL="11430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3pPr>
              <a:lvl4pPr marL="16002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4pPr>
              <a:lvl5pPr marL="20574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5pPr>
              <a:lvl6pPr marL="25146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6pPr>
              <a:lvl7pPr marL="29718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7pPr>
              <a:lvl8pPr marL="34290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8pPr>
              <a:lvl9pPr marL="38862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GB" altLang="de-DE" sz="700" b="1">
                  <a:solidFill>
                    <a:srgbClr val="000000"/>
                  </a:solidFill>
                  <a:latin typeface="Arial" charset="0"/>
                </a:rPr>
                <a:t>51°N</a:t>
              </a:r>
            </a:p>
          </p:txBody>
        </p:sp>
        <p:sp>
          <p:nvSpPr>
            <p:cNvPr id="40" name="Rectangle 13"/>
            <p:cNvSpPr>
              <a:spLocks noChangeArrowheads="1"/>
            </p:cNvSpPr>
            <p:nvPr/>
          </p:nvSpPr>
          <p:spPr bwMode="auto">
            <a:xfrm>
              <a:off x="11027112" y="37615457"/>
              <a:ext cx="864962" cy="4504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1pPr>
              <a:lvl2pPr marL="742950" indent="-28575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2pPr>
              <a:lvl3pPr marL="11430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3pPr>
              <a:lvl4pPr marL="16002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4pPr>
              <a:lvl5pPr marL="20574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5pPr>
              <a:lvl6pPr marL="25146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6pPr>
              <a:lvl7pPr marL="29718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7pPr>
              <a:lvl8pPr marL="34290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8pPr>
              <a:lvl9pPr marL="38862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GB" altLang="de-DE" sz="700" b="1">
                  <a:solidFill>
                    <a:srgbClr val="000000"/>
                  </a:solidFill>
                  <a:latin typeface="Arial" charset="0"/>
                </a:rPr>
                <a:t>44°N</a:t>
              </a:r>
            </a:p>
          </p:txBody>
        </p:sp>
      </p:grpSp>
      <p:pic>
        <p:nvPicPr>
          <p:cNvPr id="41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581397" y="2257722"/>
            <a:ext cx="54943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36265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39688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8383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Monitoring seismicity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13</a:t>
            </a:fld>
            <a:r>
              <a:rPr lang="de-DE" dirty="0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413030" y="5300663"/>
            <a:ext cx="5669950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65849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lipse 20"/>
          <p:cNvSpPr/>
          <p:nvPr/>
        </p:nvSpPr>
        <p:spPr bwMode="auto">
          <a:xfrm>
            <a:off x="2738033" y="3114923"/>
            <a:ext cx="161430" cy="140192"/>
          </a:xfrm>
          <a:prstGeom prst="ellipse">
            <a:avLst/>
          </a:prstGeom>
          <a:solidFill>
            <a:srgbClr val="F9C66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0" bIns="0" anchor="b">
            <a:spAutoFit/>
          </a:bodyPr>
          <a:lstStyle/>
          <a:p>
            <a:pPr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3463637" y="2502194"/>
            <a:ext cx="161430" cy="140192"/>
          </a:xfrm>
          <a:prstGeom prst="ellipse">
            <a:avLst/>
          </a:prstGeom>
          <a:solidFill>
            <a:srgbClr val="F9C66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0" bIns="0" anchor="b">
            <a:spAutoFit/>
          </a:bodyPr>
          <a:lstStyle/>
          <a:p>
            <a:pPr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2684733" y="4110778"/>
            <a:ext cx="129144" cy="112154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0" bIns="0" anchor="b">
            <a:spAutoFit/>
          </a:bodyPr>
          <a:lstStyle/>
          <a:p>
            <a:pPr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2165992" y="2428410"/>
            <a:ext cx="129144" cy="112154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0" bIns="0" anchor="b">
            <a:spAutoFit/>
          </a:bodyPr>
          <a:lstStyle/>
          <a:p>
            <a:pPr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4183433" y="2024661"/>
            <a:ext cx="129144" cy="112154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0" bIns="0" anchor="b">
            <a:spAutoFit/>
          </a:bodyPr>
          <a:lstStyle/>
          <a:p>
            <a:pPr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3328541" y="3017308"/>
            <a:ext cx="129144" cy="112154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0" bIns="0" anchor="b">
            <a:spAutoFit/>
          </a:bodyPr>
          <a:lstStyle/>
          <a:p>
            <a:pPr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1258888" y="3284538"/>
            <a:ext cx="1549400" cy="278474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1pPr>
            <a:lvl2pPr marL="742950" indent="-28575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2pPr>
            <a:lvl3pPr marL="11430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3pPr>
            <a:lvl4pPr marL="16002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4pPr>
            <a:lvl5pPr marL="20574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de-DE" sz="1200" dirty="0" smtClean="0">
                <a:solidFill>
                  <a:srgbClr val="EE7700"/>
                </a:solidFill>
                <a:latin typeface="+mn-lt"/>
              </a:rPr>
              <a:t>Production well</a:t>
            </a:r>
            <a:endParaRPr lang="en-US" altLang="de-DE" sz="1200" baseline="-25000" dirty="0">
              <a:solidFill>
                <a:srgbClr val="EE7700"/>
              </a:solidFill>
              <a:latin typeface="+mn-lt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3635375" y="2209800"/>
            <a:ext cx="1441450" cy="295466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1pPr>
            <a:lvl2pPr marL="742950" indent="-28575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2pPr>
            <a:lvl3pPr marL="11430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3pPr>
            <a:lvl4pPr marL="16002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4pPr>
            <a:lvl5pPr marL="20574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de-DE" sz="1200" dirty="0" smtClean="0">
                <a:solidFill>
                  <a:srgbClr val="EE7700"/>
                </a:solidFill>
                <a:latin typeface="+mn-lt"/>
              </a:rPr>
              <a:t>Injection well</a:t>
            </a:r>
            <a:endParaRPr lang="en-US" altLang="de-DE" sz="1200" baseline="-25000" dirty="0">
              <a:solidFill>
                <a:srgbClr val="EE7700"/>
              </a:solidFill>
              <a:latin typeface="+mn-lt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3436938" y="3143250"/>
            <a:ext cx="1260475" cy="2952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FFFFFF">
                    <a:lumMod val="95000"/>
                  </a:srgbClr>
                </a:solidFill>
              </a:rPr>
              <a:t>Detector A01</a:t>
            </a:r>
            <a:endParaRPr lang="en-US" sz="1200" baseline="-250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4284663" y="1752600"/>
            <a:ext cx="1258887" cy="2952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FFFFFF">
                    <a:lumMod val="95000"/>
                  </a:srgbClr>
                </a:solidFill>
              </a:rPr>
              <a:t>Detector A02</a:t>
            </a:r>
            <a:endParaRPr lang="en-US" sz="1200" baseline="-250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917575" y="2139950"/>
            <a:ext cx="1258888" cy="295466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FFFFFF">
                    <a:lumMod val="95000"/>
                  </a:srgbClr>
                </a:solidFill>
              </a:rPr>
              <a:t>Detector A03</a:t>
            </a:r>
            <a:endParaRPr lang="en-US" sz="1200" baseline="-250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1346200" y="4249738"/>
            <a:ext cx="1260475" cy="295466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FFFFFF">
                    <a:lumMod val="95000"/>
                  </a:srgbClr>
                </a:solidFill>
              </a:rPr>
              <a:t>Detector A04</a:t>
            </a:r>
            <a:endParaRPr lang="en-US" sz="1200" baseline="-250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7740650" y="5810250"/>
            <a:ext cx="719138" cy="278474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FFFFFF"/>
                </a:solidFill>
                <a:ea typeface="DIN-Regular" pitchFamily="34" charset="0"/>
                <a:cs typeface="+mn-cs"/>
              </a:rPr>
              <a:t>Night</a:t>
            </a:r>
            <a:endParaRPr lang="en-US" sz="1200" dirty="0">
              <a:solidFill>
                <a:srgbClr val="FFFFFF"/>
              </a:solidFill>
              <a:ea typeface="DIN-Regular" pitchFamily="34" charset="0"/>
              <a:cs typeface="+mn-cs"/>
            </a:endParaRPr>
          </a:p>
        </p:txBody>
      </p:sp>
      <p:cxnSp>
        <p:nvCxnSpPr>
          <p:cNvPr id="46" name="Gerade Verbindung mit Pfeil 34"/>
          <p:cNvCxnSpPr>
            <a:cxnSpLocks noChangeShapeType="1"/>
          </p:cNvCxnSpPr>
          <p:nvPr/>
        </p:nvCxnSpPr>
        <p:spPr bwMode="auto">
          <a:xfrm flipH="1">
            <a:off x="6708776" y="5919423"/>
            <a:ext cx="1008062" cy="338601"/>
          </a:xfrm>
          <a:prstGeom prst="straightConnector1">
            <a:avLst/>
          </a:prstGeom>
          <a:noFill/>
          <a:ln w="28575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7741179" y="5300663"/>
            <a:ext cx="720725" cy="278474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FFFFFF"/>
                </a:solidFill>
                <a:ea typeface="DIN-Regular" pitchFamily="34" charset="0"/>
                <a:cs typeface="+mn-cs"/>
              </a:rPr>
              <a:t>Day</a:t>
            </a:r>
            <a:endParaRPr lang="en-US" sz="1200" dirty="0">
              <a:solidFill>
                <a:srgbClr val="FFFFFF"/>
              </a:solidFill>
              <a:ea typeface="DIN-Regular" pitchFamily="34" charset="0"/>
              <a:cs typeface="+mn-cs"/>
            </a:endParaRPr>
          </a:p>
        </p:txBody>
      </p:sp>
      <p:cxnSp>
        <p:nvCxnSpPr>
          <p:cNvPr id="48" name="Gerade Verbindung mit Pfeil 41"/>
          <p:cNvCxnSpPr>
            <a:cxnSpLocks noChangeShapeType="1"/>
            <a:stCxn id="47" idx="1"/>
          </p:cNvCxnSpPr>
          <p:nvPr/>
        </p:nvCxnSpPr>
        <p:spPr bwMode="auto">
          <a:xfrm flipH="1">
            <a:off x="6624721" y="5439900"/>
            <a:ext cx="1116458" cy="331687"/>
          </a:xfrm>
          <a:prstGeom prst="straightConnector1">
            <a:avLst/>
          </a:prstGeom>
          <a:noFill/>
          <a:ln w="28575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7380288" y="6268506"/>
            <a:ext cx="1476375" cy="278474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FFFFFF"/>
                </a:solidFill>
                <a:ea typeface="DIN-Regular" pitchFamily="34" charset="0"/>
                <a:cs typeface="+mn-cs"/>
              </a:rPr>
              <a:t>Weekend</a:t>
            </a:r>
            <a:endParaRPr lang="en-US" sz="1200" dirty="0">
              <a:solidFill>
                <a:srgbClr val="FFFFFF"/>
              </a:solidFill>
              <a:ea typeface="DIN-Regular" pitchFamily="34" charset="0"/>
              <a:cs typeface="+mn-cs"/>
            </a:endParaRPr>
          </a:p>
        </p:txBody>
      </p:sp>
      <p:cxnSp>
        <p:nvCxnSpPr>
          <p:cNvPr id="50" name="Gerade Verbindung mit Pfeil 46"/>
          <p:cNvCxnSpPr>
            <a:cxnSpLocks noChangeShapeType="1"/>
            <a:stCxn id="49" idx="1"/>
          </p:cNvCxnSpPr>
          <p:nvPr/>
        </p:nvCxnSpPr>
        <p:spPr bwMode="auto">
          <a:xfrm flipH="1">
            <a:off x="6516688" y="6407743"/>
            <a:ext cx="863600" cy="0"/>
          </a:xfrm>
          <a:prstGeom prst="straightConnector1">
            <a:avLst/>
          </a:prstGeom>
          <a:noFill/>
          <a:ln w="28575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099656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318627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9406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Soultz-sous-</a:t>
            </a:r>
            <a:r>
              <a:rPr lang="en-US" dirty="0" err="1" smtClean="0"/>
              <a:t>Forêts</a:t>
            </a:r>
            <a:r>
              <a:rPr lang="en-US" dirty="0" smtClean="0"/>
              <a:t>: Enhanced Geothermal System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14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grpSp>
        <p:nvGrpSpPr>
          <p:cNvPr id="12" name="Gruppieren 1"/>
          <p:cNvGrpSpPr>
            <a:grpSpLocks noChangeAspect="1"/>
          </p:cNvGrpSpPr>
          <p:nvPr/>
        </p:nvGrpSpPr>
        <p:grpSpPr bwMode="auto">
          <a:xfrm>
            <a:off x="719138" y="1843088"/>
            <a:ext cx="4854575" cy="4787900"/>
            <a:chOff x="4262871" y="1916113"/>
            <a:chExt cx="4341378" cy="4281430"/>
          </a:xfrm>
        </p:grpSpPr>
        <p:pic>
          <p:nvPicPr>
            <p:cNvPr id="13" name="Picture 2" descr="C:\Users\TKKK\Desktop\EnBW\Veröffentlichungen\Geothermics June 2011\Power Plan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871" y="1916113"/>
              <a:ext cx="4341378" cy="4281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6948903" y="5406841"/>
              <a:ext cx="745331" cy="4003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Artificial</a:t>
              </a:r>
              <a:b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Reservoir</a:t>
              </a:r>
            </a:p>
          </p:txBody>
        </p:sp>
        <p:cxnSp>
          <p:nvCxnSpPr>
            <p:cNvPr id="15" name="Gerade Verbindung 14"/>
            <p:cNvCxnSpPr/>
            <p:nvPr/>
          </p:nvCxnSpPr>
          <p:spPr bwMode="auto">
            <a:xfrm>
              <a:off x="6588305" y="5607001"/>
              <a:ext cx="431582" cy="0"/>
            </a:xfrm>
            <a:prstGeom prst="line">
              <a:avLst/>
            </a:prstGeom>
            <a:solidFill>
              <a:srgbClr val="F0F0F0"/>
            </a:solidFill>
            <a:ln w="12700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pic>
        <p:nvPicPr>
          <p:cNvPr id="16" name="Picture 3" descr="T:\fe\008_Projekte\803_laufende_Projekte\126-06_geothermisches_Projekt_Soultz\08_Graphiken_Fotos\Photos Forage\GPK2Aerien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6223529" y="3212371"/>
            <a:ext cx="2520000" cy="157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site_view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223529" y="4935361"/>
            <a:ext cx="2520000" cy="1563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137401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11194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0430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Soultz Horst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15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754813" y="2145242"/>
            <a:ext cx="21383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H:\Publications\BackUp\Geothermics\Bildmaterial\Profil Printversion Farb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19100" y="2145242"/>
            <a:ext cx="609758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8313" y="1700214"/>
            <a:ext cx="8190837" cy="374119"/>
          </a:xfrm>
        </p:spPr>
        <p:txBody>
          <a:bodyPr/>
          <a:lstStyle/>
          <a:p>
            <a:pPr lvl="2"/>
            <a:r>
              <a:rPr lang="en-US" altLang="de-DE" sz="1400" dirty="0"/>
              <a:t>Hidden granite below the sedimentary cap rock in 1400 m depth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76331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TKKK\Desktop\EnBW\Stimulation Soultz english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68313" y="1593914"/>
            <a:ext cx="7795154" cy="502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41776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1456" name="think-cell Folie" r:id="rId6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altLang="de-DE" dirty="0"/>
              <a:t>Stimulation Measures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16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7673593" y="5720590"/>
            <a:ext cx="748923" cy="22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1pPr>
            <a:lvl2pPr marL="742950" indent="-28575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2pPr>
            <a:lvl3pPr marL="11430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3pPr>
            <a:lvl4pPr marL="16002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4pPr>
            <a:lvl5pPr marL="20574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altLang="de-DE" sz="800" dirty="0" smtClean="0">
                <a:latin typeface="+mn-lt"/>
              </a:rPr>
              <a:t>G.E.I.E</a:t>
            </a:r>
            <a:r>
              <a:rPr lang="de-DE" altLang="de-DE" sz="800" dirty="0">
                <a:latin typeface="+mn-lt"/>
              </a:rPr>
              <a:t>.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086316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19105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4528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Hydraulic Stimulation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17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524907" y="1649414"/>
            <a:ext cx="4857219" cy="1483253"/>
          </a:xfrm>
        </p:spPr>
        <p:txBody>
          <a:bodyPr/>
          <a:lstStyle/>
          <a:p>
            <a:pPr lvl="2"/>
            <a:r>
              <a:rPr lang="en-US" altLang="de-DE" sz="1400" dirty="0"/>
              <a:t>…Productivity 20x enhanced</a:t>
            </a:r>
          </a:p>
          <a:p>
            <a:pPr lvl="2"/>
            <a:r>
              <a:rPr lang="en-US" altLang="de-DE" sz="1400" dirty="0"/>
              <a:t>Mainly shearing on joint planes</a:t>
            </a:r>
          </a:p>
          <a:p>
            <a:pPr lvl="2"/>
            <a:r>
              <a:rPr lang="en-US" altLang="de-DE" sz="1400" dirty="0"/>
              <a:t>Fractured volume ca. 3 km³</a:t>
            </a:r>
          </a:p>
          <a:p>
            <a:pPr lvl="2"/>
            <a:r>
              <a:rPr lang="en-US" altLang="de-DE" sz="1400" dirty="0"/>
              <a:t>Several thousands of </a:t>
            </a:r>
            <a:r>
              <a:rPr lang="en-US" altLang="de-DE" sz="1400" dirty="0" err="1"/>
              <a:t>microseismic</a:t>
            </a:r>
            <a:r>
              <a:rPr lang="en-US" altLang="de-DE" sz="1400" dirty="0"/>
              <a:t> events per stimulation</a:t>
            </a:r>
          </a:p>
          <a:p>
            <a:pPr lvl="2"/>
            <a:r>
              <a:rPr lang="en-US" altLang="de-DE" sz="1400" dirty="0" smtClean="0"/>
              <a:t>Max</a:t>
            </a:r>
            <a:r>
              <a:rPr lang="en-US" altLang="de-DE" sz="1400" dirty="0"/>
              <a:t>. </a:t>
            </a:r>
            <a:r>
              <a:rPr lang="en-US" altLang="de-DE" sz="1400" dirty="0" smtClean="0"/>
              <a:t>magnitudes:  2.6 – 2.9</a:t>
            </a:r>
            <a:endParaRPr lang="en-US" altLang="de-DE" sz="1400" dirty="0"/>
          </a:p>
        </p:txBody>
      </p:sp>
      <p:grpSp>
        <p:nvGrpSpPr>
          <p:cNvPr id="9" name="Gruppieren 22"/>
          <p:cNvGrpSpPr>
            <a:grpSpLocks noChangeAspect="1"/>
          </p:cNvGrpSpPr>
          <p:nvPr/>
        </p:nvGrpSpPr>
        <p:grpSpPr bwMode="auto">
          <a:xfrm>
            <a:off x="873739" y="3310468"/>
            <a:ext cx="4341541" cy="3226734"/>
            <a:chOff x="3248924" y="1767371"/>
            <a:chExt cx="4333899" cy="3426542"/>
          </a:xfrm>
        </p:grpSpPr>
        <p:pic>
          <p:nvPicPr>
            <p:cNvPr id="10" name="Picture 13" descr="taux_sis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972" y="1767371"/>
              <a:ext cx="3671887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 rot="16200000">
              <a:off x="6362406" y="3041455"/>
              <a:ext cx="2126133" cy="31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fr-FR" altLang="de-DE" sz="1200">
                  <a:solidFill>
                    <a:srgbClr val="000099"/>
                  </a:solidFill>
                  <a:latin typeface="+mj-lt"/>
                </a:rPr>
                <a:t>Well Head Presure [Mpa]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5216593" y="4854851"/>
              <a:ext cx="863600" cy="33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fr-FR" altLang="de-DE" sz="1200" b="1">
                  <a:solidFill>
                    <a:srgbClr val="000099"/>
                  </a:solidFill>
                  <a:latin typeface="+mj-lt"/>
                </a:rPr>
                <a:t>Time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 rot="16200000">
              <a:off x="2248095" y="2825759"/>
              <a:ext cx="2532584" cy="53092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fr-FR" sz="1200" dirty="0">
                  <a:solidFill>
                    <a:schemeClr val="bg2">
                      <a:lumMod val="50000"/>
                    </a:schemeClr>
                  </a:solidFill>
                  <a:latin typeface="+mj-lt"/>
                  <a:cs typeface="+mn-cs"/>
                </a:rPr>
                <a:t>No. </a:t>
              </a:r>
              <a:r>
                <a:rPr lang="fr-FR" sz="1200" dirty="0" err="1">
                  <a:solidFill>
                    <a:schemeClr val="bg2">
                      <a:lumMod val="50000"/>
                    </a:schemeClr>
                  </a:solidFill>
                  <a:latin typeface="+mj-lt"/>
                  <a:cs typeface="+mn-cs"/>
                </a:rPr>
                <a:t>Seismic</a:t>
              </a:r>
              <a:r>
                <a:rPr lang="fr-FR" sz="1200" dirty="0">
                  <a:solidFill>
                    <a:schemeClr val="bg2">
                      <a:lumMod val="50000"/>
                    </a:schemeClr>
                  </a:solidFill>
                  <a:latin typeface="+mj-lt"/>
                  <a:cs typeface="+mn-cs"/>
                </a:rPr>
                <a:t> Events [1/min] </a:t>
              </a:r>
              <a:r>
                <a:rPr lang="fr-FR" sz="1200" dirty="0">
                  <a:latin typeface="+mj-lt"/>
                  <a:cs typeface="+mn-cs"/>
                </a:rPr>
                <a:t> </a:t>
              </a:r>
              <a:r>
                <a:rPr lang="fr-FR" sz="1200" dirty="0">
                  <a:solidFill>
                    <a:srgbClr val="FF0000"/>
                  </a:solidFill>
                  <a:latin typeface="+mj-lt"/>
                  <a:cs typeface="+mn-cs"/>
                </a:rPr>
                <a:t>Injection Rate [l/s]</a:t>
              </a:r>
            </a:p>
          </p:txBody>
        </p:sp>
        <p:sp>
          <p:nvSpPr>
            <p:cNvPr id="15" name="Text Box 99"/>
            <p:cNvSpPr txBox="1">
              <a:spLocks noChangeArrowheads="1"/>
            </p:cNvSpPr>
            <p:nvPr/>
          </p:nvSpPr>
          <p:spPr bwMode="auto">
            <a:xfrm>
              <a:off x="6393758" y="5053260"/>
              <a:ext cx="1031715" cy="1406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36000" tIns="0" bIns="0" anchor="b">
              <a:spAutoFit/>
            </a:bodyPr>
            <a:lstStyle/>
            <a:p>
              <a:pPr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800" dirty="0" err="1" smtClean="0">
                  <a:latin typeface="+mj-lt"/>
                  <a:cs typeface="+mn-cs"/>
                </a:rPr>
                <a:t>Cuenot</a:t>
              </a:r>
              <a:r>
                <a:rPr lang="de-DE" sz="800" dirty="0" smtClean="0">
                  <a:latin typeface="+mj-lt"/>
                  <a:cs typeface="+mn-cs"/>
                </a:rPr>
                <a:t> </a:t>
              </a:r>
              <a:r>
                <a:rPr lang="de-DE" sz="800" dirty="0">
                  <a:latin typeface="+mj-lt"/>
                  <a:cs typeface="+mn-cs"/>
                </a:rPr>
                <a:t>et al., 2008</a:t>
              </a:r>
            </a:p>
          </p:txBody>
        </p:sp>
      </p:grpSp>
      <p:pic>
        <p:nvPicPr>
          <p:cNvPr id="16" name="Picture 2" descr="ausgangsstellung_test_96_te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985700" y="1925092"/>
            <a:ext cx="29432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ausgangsstellung_test_2000_tes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985700" y="1925092"/>
            <a:ext cx="29432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ausgangsstellung_test_2003_tes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985700" y="1925092"/>
            <a:ext cx="29432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ausgangsstellung_test_2004_tes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985700" y="1925092"/>
            <a:ext cx="29432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ausgangsstellung_test_2005_tes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985700" y="1925092"/>
            <a:ext cx="294798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570270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71135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5551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Chemical Stimulation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18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8313" y="1700214"/>
            <a:ext cx="5159903" cy="602719"/>
          </a:xfrm>
        </p:spPr>
        <p:txBody>
          <a:bodyPr/>
          <a:lstStyle/>
          <a:p>
            <a:pPr lvl="2"/>
            <a:r>
              <a:rPr lang="en-US" altLang="de-DE" sz="1400" dirty="0" smtClean="0"/>
              <a:t>Application of several acids for fractures cleaning </a:t>
            </a:r>
          </a:p>
          <a:p>
            <a:pPr lvl="2"/>
            <a:r>
              <a:rPr lang="en-US" altLang="de-DE" sz="1400" dirty="0" smtClean="0"/>
              <a:t>Improvement of productivity by factor 1,25 – 1,5</a:t>
            </a:r>
            <a:endParaRPr lang="en-US" altLang="de-DE" sz="1400" dirty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30779" y="2570163"/>
            <a:ext cx="489743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99"/>
          <p:cNvSpPr txBox="1">
            <a:spLocks noChangeArrowheads="1"/>
          </p:cNvSpPr>
          <p:nvPr/>
        </p:nvSpPr>
        <p:spPr bwMode="auto">
          <a:xfrm>
            <a:off x="7591091" y="6374454"/>
            <a:ext cx="1274832" cy="13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bIns="0" anchor="b">
            <a:spAutoFit/>
          </a:bodyPr>
          <a:lstStyle>
            <a:lvl1pPr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1pPr>
            <a:lvl2pPr marL="742950" indent="-28575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2pPr>
            <a:lvl3pPr marL="11430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3pPr>
            <a:lvl4pPr marL="16002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4pPr>
            <a:lvl5pPr marL="20574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altLang="de-DE" sz="800" dirty="0" err="1" smtClean="0">
                <a:latin typeface="+mn-lt"/>
              </a:rPr>
              <a:t>Charléty</a:t>
            </a:r>
            <a:r>
              <a:rPr lang="de-DE" altLang="de-DE" sz="800" dirty="0" smtClean="0">
                <a:latin typeface="+mn-lt"/>
              </a:rPr>
              <a:t> </a:t>
            </a:r>
            <a:r>
              <a:rPr lang="de-DE" altLang="de-DE" sz="800" dirty="0">
                <a:latin typeface="+mn-lt"/>
              </a:rPr>
              <a:t>&amp; </a:t>
            </a:r>
            <a:r>
              <a:rPr lang="de-DE" altLang="de-DE" sz="800" dirty="0" err="1">
                <a:latin typeface="+mn-lt"/>
              </a:rPr>
              <a:t>Dorbath</a:t>
            </a:r>
            <a:r>
              <a:rPr lang="de-DE" altLang="de-DE" sz="800" dirty="0">
                <a:latin typeface="+mn-lt"/>
              </a:rPr>
              <a:t>, 2007</a:t>
            </a:r>
          </a:p>
        </p:txBody>
      </p:sp>
      <p:grpSp>
        <p:nvGrpSpPr>
          <p:cNvPr id="25" name="Gruppieren 1"/>
          <p:cNvGrpSpPr>
            <a:grpSpLocks/>
          </p:cNvGrpSpPr>
          <p:nvPr/>
        </p:nvGrpSpPr>
        <p:grpSpPr bwMode="auto">
          <a:xfrm>
            <a:off x="6664061" y="1724025"/>
            <a:ext cx="2284412" cy="1692275"/>
            <a:chOff x="6536059" y="1981200"/>
            <a:chExt cx="2284413" cy="1692275"/>
          </a:xfrm>
        </p:grpSpPr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059" y="1981200"/>
              <a:ext cx="2284413" cy="169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hteck 12"/>
            <p:cNvSpPr>
              <a:spLocks noChangeArrowheads="1"/>
            </p:cNvSpPr>
            <p:nvPr/>
          </p:nvSpPr>
          <p:spPr bwMode="auto">
            <a:xfrm>
              <a:off x="6895108" y="3038475"/>
              <a:ext cx="670376" cy="39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1pPr>
              <a:lvl2pPr marL="742950" indent="-28575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2pPr>
              <a:lvl3pPr marL="11430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3pPr>
              <a:lvl4pPr marL="16002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4pPr>
              <a:lvl5pPr marL="20574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5pPr>
              <a:lvl6pPr marL="25146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6pPr>
              <a:lvl7pPr marL="29718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7pPr>
              <a:lvl8pPr marL="34290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8pPr>
              <a:lvl9pPr marL="38862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GB" altLang="de-DE" b="1" dirty="0">
                  <a:solidFill>
                    <a:srgbClr val="FFCC00"/>
                  </a:solidFill>
                  <a:latin typeface="+mn-lt"/>
                </a:rPr>
                <a:t>RMA</a:t>
              </a:r>
              <a:endParaRPr lang="de-DE" altLang="de-DE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28" name="Gruppieren 2"/>
          <p:cNvGrpSpPr>
            <a:grpSpLocks/>
          </p:cNvGrpSpPr>
          <p:nvPr/>
        </p:nvGrpSpPr>
        <p:grpSpPr bwMode="auto">
          <a:xfrm>
            <a:off x="6746611" y="3503613"/>
            <a:ext cx="2119312" cy="2763837"/>
            <a:chOff x="6701159" y="3595688"/>
            <a:chExt cx="2119313" cy="2763837"/>
          </a:xfrm>
        </p:grpSpPr>
        <p:pic>
          <p:nvPicPr>
            <p:cNvPr id="29" name="Picture 9" descr="07_02_21_Bas_N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1159" y="3595688"/>
              <a:ext cx="2119313" cy="276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hteck 13"/>
            <p:cNvSpPr>
              <a:spLocks noChangeArrowheads="1"/>
            </p:cNvSpPr>
            <p:nvPr/>
          </p:nvSpPr>
          <p:spPr bwMode="auto">
            <a:xfrm>
              <a:off x="6786016" y="5942013"/>
              <a:ext cx="619272" cy="39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1pPr>
              <a:lvl2pPr marL="742950" indent="-28575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2pPr>
              <a:lvl3pPr marL="11430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3pPr>
              <a:lvl4pPr marL="16002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4pPr>
              <a:lvl5pPr marL="2057400" indent="-228600" defTabSz="449263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5pPr>
              <a:lvl6pPr marL="25146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6pPr>
              <a:lvl7pPr marL="29718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7pPr>
              <a:lvl8pPr marL="34290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8pPr>
              <a:lvl9pPr marL="3886200" indent="-228600" defTabSz="449263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160000"/>
                <a:buFont typeface="DIN-Regular" pitchFamily="34" charset="0"/>
                <a:buChar char="›"/>
                <a:defRPr>
                  <a:solidFill>
                    <a:schemeClr val="tx1"/>
                  </a:solidFill>
                  <a:latin typeface="DIN-Regular" pitchFamily="34" charset="0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en-GB" altLang="de-DE" b="1" dirty="0">
                  <a:solidFill>
                    <a:srgbClr val="FFCC00"/>
                  </a:solidFill>
                  <a:latin typeface="+mn-lt"/>
                </a:rPr>
                <a:t>OCA</a:t>
              </a:r>
              <a:endParaRPr lang="de-DE" altLang="de-DE" dirty="0">
                <a:solidFill>
                  <a:srgbClr val="FFFFF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18212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23993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2478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Geothermal Power: Targets 2020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en-US" smtClean="0">
                <a:latin typeface="EnBW DIN Pro"/>
                <a:cs typeface="EnBW DIN Pro"/>
                <a:sym typeface="EnBW DIN Pro"/>
              </a:rPr>
              <a:pPr/>
              <a:t>19</a:t>
            </a:fld>
            <a:r>
              <a:rPr lang="en-US" dirty="0" smtClean="0">
                <a:latin typeface="EnBW DIN Pro"/>
                <a:cs typeface="EnBW DIN Pro"/>
                <a:sym typeface="EnBW DIN Pro"/>
              </a:rPr>
              <a:t> </a:t>
            </a:r>
            <a:endParaRPr lang="en-US" dirty="0">
              <a:latin typeface="EnBW DIN Pro"/>
              <a:cs typeface="EnBW DIN Pro"/>
              <a:sym typeface="EnBW DIN Pro"/>
            </a:endParaRPr>
          </a:p>
        </p:txBody>
      </p:sp>
      <p:graphicFrame>
        <p:nvGraphicFramePr>
          <p:cNvPr id="12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0578230"/>
              </p:ext>
            </p:extLst>
          </p:nvPr>
        </p:nvGraphicFramePr>
        <p:xfrm>
          <a:off x="19431" y="1700808"/>
          <a:ext cx="9085238" cy="2870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3" name="Gerade Verbindung 12"/>
          <p:cNvCxnSpPr/>
          <p:nvPr/>
        </p:nvCxnSpPr>
        <p:spPr bwMode="auto">
          <a:xfrm>
            <a:off x="615686" y="3558978"/>
            <a:ext cx="8292133" cy="0"/>
          </a:xfrm>
          <a:prstGeom prst="line">
            <a:avLst/>
          </a:prstGeom>
          <a:solidFill>
            <a:srgbClr val="CCFFFF"/>
          </a:solidFill>
          <a:ln w="19050" cap="flat" cmpd="sng" algn="ctr">
            <a:solidFill>
              <a:srgbClr val="000099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7413337" y="1893163"/>
            <a:ext cx="1431802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ea typeface="DIN-Light" panose="020B0300010101020103" pitchFamily="34" charset="0"/>
                <a:cs typeface="Arial" charset="0"/>
              </a:rPr>
              <a:t>Data from EEG report, 2011</a:t>
            </a:r>
            <a:endParaRPr lang="en-US" sz="800" dirty="0">
              <a:ea typeface="DIN-Light" panose="020B0300010101020103" pitchFamily="34" charset="0"/>
              <a:cs typeface="Arial" charset="0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5216882" y="5229436"/>
            <a:ext cx="487362" cy="581025"/>
          </a:xfrm>
          <a:prstGeom prst="rightArrow">
            <a:avLst>
              <a:gd name="adj1" fmla="val 54648"/>
              <a:gd name="adj2" fmla="val 54722"/>
            </a:avLst>
          </a:prstGeom>
          <a:solidFill>
            <a:srgbClr val="969696"/>
          </a:solidFill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99"/>
              </a:solidFill>
              <a:latin typeface="DIN-Medium" pitchFamily="34" charset="0"/>
              <a:cs typeface="Arial" charset="0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1637069" y="5229436"/>
            <a:ext cx="487363" cy="581025"/>
          </a:xfrm>
          <a:prstGeom prst="rightArrow">
            <a:avLst>
              <a:gd name="adj1" fmla="val 54648"/>
              <a:gd name="adj2" fmla="val 54722"/>
            </a:avLst>
          </a:prstGeom>
          <a:solidFill>
            <a:srgbClr val="969696"/>
          </a:solidFill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99"/>
              </a:solidFill>
              <a:latin typeface="DIN-Medium" pitchFamily="34" charset="0"/>
              <a:cs typeface="Arial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3386494" y="5229436"/>
            <a:ext cx="487363" cy="581025"/>
          </a:xfrm>
          <a:prstGeom prst="rightArrow">
            <a:avLst>
              <a:gd name="adj1" fmla="val 54648"/>
              <a:gd name="adj2" fmla="val 54722"/>
            </a:avLst>
          </a:prstGeom>
          <a:solidFill>
            <a:srgbClr val="969696"/>
          </a:solidFill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99"/>
              </a:solidFill>
              <a:latin typeface="DIN-Medium" pitchFamily="34" charset="0"/>
              <a:cs typeface="Arial" charset="0"/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7229832" y="4802398"/>
            <a:ext cx="1874837" cy="1614398"/>
            <a:chOff x="7189788" y="2806700"/>
            <a:chExt cx="1874837" cy="1614398"/>
          </a:xfrm>
        </p:grpSpPr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7189788" y="3945027"/>
              <a:ext cx="1874837" cy="476071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44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  <p:sp>
          <p:nvSpPr>
            <p:cNvPr id="21" name="Oval 25"/>
            <p:cNvSpPr>
              <a:spLocks noChangeArrowheads="1"/>
            </p:cNvSpPr>
            <p:nvPr/>
          </p:nvSpPr>
          <p:spPr bwMode="auto">
            <a:xfrm>
              <a:off x="7456488" y="2806700"/>
              <a:ext cx="1411287" cy="1411288"/>
            </a:xfrm>
            <a:prstGeom prst="ellipse">
              <a:avLst/>
            </a:prstGeom>
            <a:solidFill>
              <a:srgbClr val="FFA90D"/>
            </a:solidFill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  <p:sp>
          <p:nvSpPr>
            <p:cNvPr id="22" name="Oval 26"/>
            <p:cNvSpPr>
              <a:spLocks noChangeArrowheads="1"/>
            </p:cNvSpPr>
            <p:nvPr/>
          </p:nvSpPr>
          <p:spPr bwMode="auto">
            <a:xfrm>
              <a:off x="7640638" y="2980621"/>
              <a:ext cx="1042987" cy="47607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5464136" y="4802398"/>
            <a:ext cx="1874837" cy="1614398"/>
            <a:chOff x="5424488" y="2806700"/>
            <a:chExt cx="1874837" cy="1614398"/>
          </a:xfrm>
        </p:grpSpPr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5424488" y="3945027"/>
              <a:ext cx="1874837" cy="476071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44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5665788" y="2806700"/>
              <a:ext cx="1411287" cy="141128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DEDED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5849938" y="2980621"/>
              <a:ext cx="1042987" cy="47607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698439" y="4802398"/>
            <a:ext cx="1874837" cy="1614398"/>
            <a:chOff x="3659188" y="2806700"/>
            <a:chExt cx="1874837" cy="1614398"/>
          </a:xfrm>
        </p:grpSpPr>
        <p:sp>
          <p:nvSpPr>
            <p:cNvPr id="28" name="Oval 15"/>
            <p:cNvSpPr>
              <a:spLocks noChangeArrowheads="1"/>
            </p:cNvSpPr>
            <p:nvPr/>
          </p:nvSpPr>
          <p:spPr bwMode="auto">
            <a:xfrm>
              <a:off x="3659188" y="3945027"/>
              <a:ext cx="1874837" cy="476071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44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  <p:sp>
          <p:nvSpPr>
            <p:cNvPr id="29" name="Oval 17"/>
            <p:cNvSpPr>
              <a:spLocks noChangeArrowheads="1"/>
            </p:cNvSpPr>
            <p:nvPr/>
          </p:nvSpPr>
          <p:spPr bwMode="auto">
            <a:xfrm>
              <a:off x="3875088" y="2806700"/>
              <a:ext cx="1411287" cy="141128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DEDED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4059238" y="2980621"/>
              <a:ext cx="1042987" cy="47607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1934329" y="4802398"/>
            <a:ext cx="1873250" cy="1614398"/>
            <a:chOff x="1895475" y="2806700"/>
            <a:chExt cx="1873250" cy="1614398"/>
          </a:xfrm>
        </p:grpSpPr>
        <p:sp>
          <p:nvSpPr>
            <p:cNvPr id="32" name="Oval 11"/>
            <p:cNvSpPr>
              <a:spLocks noChangeArrowheads="1"/>
            </p:cNvSpPr>
            <p:nvPr/>
          </p:nvSpPr>
          <p:spPr bwMode="auto">
            <a:xfrm>
              <a:off x="1895475" y="3945027"/>
              <a:ext cx="1873250" cy="476071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44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  <p:sp>
          <p:nvSpPr>
            <p:cNvPr id="33" name="Oval 13"/>
            <p:cNvSpPr>
              <a:spLocks noChangeArrowheads="1"/>
            </p:cNvSpPr>
            <p:nvPr/>
          </p:nvSpPr>
          <p:spPr bwMode="auto">
            <a:xfrm>
              <a:off x="2084388" y="2806700"/>
              <a:ext cx="1411287" cy="141128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DEDED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  <p:sp>
          <p:nvSpPr>
            <p:cNvPr id="34" name="Oval 26"/>
            <p:cNvSpPr>
              <a:spLocks noChangeArrowheads="1"/>
            </p:cNvSpPr>
            <p:nvPr/>
          </p:nvSpPr>
          <p:spPr bwMode="auto">
            <a:xfrm>
              <a:off x="2268538" y="2980621"/>
              <a:ext cx="1042987" cy="47607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168632" y="4802398"/>
            <a:ext cx="1874837" cy="1614398"/>
            <a:chOff x="128588" y="2806700"/>
            <a:chExt cx="1874837" cy="1614398"/>
          </a:xfrm>
        </p:grpSpPr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128588" y="3945027"/>
              <a:ext cx="1874837" cy="476071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44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  <p:sp>
          <p:nvSpPr>
            <p:cNvPr id="37" name="Oval 9"/>
            <p:cNvSpPr>
              <a:spLocks noChangeArrowheads="1"/>
            </p:cNvSpPr>
            <p:nvPr/>
          </p:nvSpPr>
          <p:spPr bwMode="auto">
            <a:xfrm>
              <a:off x="295275" y="2806700"/>
              <a:ext cx="1411288" cy="141128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DEDED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  <p:sp>
          <p:nvSpPr>
            <p:cNvPr id="38" name="Oval 26"/>
            <p:cNvSpPr>
              <a:spLocks noChangeArrowheads="1"/>
            </p:cNvSpPr>
            <p:nvPr/>
          </p:nvSpPr>
          <p:spPr bwMode="auto">
            <a:xfrm>
              <a:off x="479426" y="2980621"/>
              <a:ext cx="1042987" cy="47607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000000"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IN-Medium" pitchFamily="34" charset="0"/>
                <a:cs typeface="Arial" charset="0"/>
              </a:endParaRPr>
            </a:p>
          </p:txBody>
        </p:sp>
      </p:grpSp>
      <p:sp>
        <p:nvSpPr>
          <p:cNvPr id="39" name="Gleich 38"/>
          <p:cNvSpPr/>
          <p:nvPr/>
        </p:nvSpPr>
        <p:spPr bwMode="auto">
          <a:xfrm>
            <a:off x="7088226" y="5303924"/>
            <a:ext cx="423627" cy="432048"/>
          </a:xfrm>
          <a:prstGeom prst="mathEqual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DIN-Medium" pitchFamily="34" charset="0"/>
              <a:cs typeface="Arial" charset="0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5555460" y="5206218"/>
            <a:ext cx="1692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99"/>
                </a:solidFill>
                <a:latin typeface="DIN-Medium" pitchFamily="34" charset="0"/>
                <a:cs typeface="Arial" charset="0"/>
              </a:rPr>
              <a:t>Introduce new technologies</a:t>
            </a:r>
            <a:endParaRPr lang="en-US" sz="1400" dirty="0">
              <a:solidFill>
                <a:srgbClr val="000099"/>
              </a:solidFill>
              <a:latin typeface="DIN-Medium" pitchFamily="34" charset="0"/>
              <a:cs typeface="Arial" charset="0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3767232" y="5098496"/>
            <a:ext cx="17223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99"/>
                </a:solidFill>
                <a:latin typeface="DIN-Medium" pitchFamily="34" charset="0"/>
                <a:cs typeface="Arial" charset="0"/>
              </a:rPr>
              <a:t>Minimize environmental impact</a:t>
            </a:r>
            <a:endParaRPr lang="en-US" sz="1400" dirty="0">
              <a:solidFill>
                <a:srgbClr val="000099"/>
              </a:solidFill>
              <a:latin typeface="DIN-Medium" pitchFamily="34" charset="0"/>
              <a:cs typeface="Arial" charset="0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2083472" y="5206218"/>
            <a:ext cx="1547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99"/>
                </a:solidFill>
                <a:latin typeface="DIN-Medium" pitchFamily="34" charset="0"/>
                <a:cs typeface="Arial" charset="0"/>
              </a:rPr>
              <a:t>Increase performance</a:t>
            </a:r>
            <a:endParaRPr lang="en-US" sz="1400" dirty="0">
              <a:solidFill>
                <a:srgbClr val="000099"/>
              </a:solidFill>
              <a:latin typeface="DIN-Medium" pitchFamily="34" charset="0"/>
              <a:cs typeface="Arial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191570" y="5206218"/>
            <a:ext cx="1703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99"/>
                </a:solidFill>
                <a:latin typeface="DIN-Medium" pitchFamily="34" charset="0"/>
                <a:cs typeface="Arial" charset="0"/>
              </a:rPr>
              <a:t>Optimize availability</a:t>
            </a:r>
            <a:endParaRPr lang="en-US" sz="1400" dirty="0">
              <a:solidFill>
                <a:srgbClr val="000099"/>
              </a:solidFill>
              <a:latin typeface="DIN-Medium" pitchFamily="34" charset="0"/>
              <a:cs typeface="Arial" charset="0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7420888" y="5206218"/>
            <a:ext cx="1530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99"/>
                </a:solidFill>
                <a:latin typeface="DIN-Medium" pitchFamily="34" charset="0"/>
                <a:cs typeface="Arial" charset="0"/>
              </a:rPr>
              <a:t>Cost </a:t>
            </a:r>
            <a:br>
              <a:rPr lang="en-US" sz="1400" b="1" dirty="0" smtClean="0">
                <a:solidFill>
                  <a:srgbClr val="000099"/>
                </a:solidFill>
                <a:latin typeface="DIN-Medium" pitchFamily="34" charset="0"/>
                <a:cs typeface="Arial" charset="0"/>
              </a:rPr>
            </a:br>
            <a:r>
              <a:rPr lang="en-US" sz="1400" b="1" dirty="0" smtClean="0">
                <a:solidFill>
                  <a:srgbClr val="000099"/>
                </a:solidFill>
                <a:latin typeface="DIN-Medium" pitchFamily="34" charset="0"/>
                <a:cs typeface="Arial" charset="0"/>
              </a:rPr>
              <a:t>reduction</a:t>
            </a:r>
            <a:endParaRPr lang="en-US" sz="1400" b="1" dirty="0">
              <a:solidFill>
                <a:srgbClr val="000099"/>
              </a:solidFill>
              <a:latin typeface="DIN-Medium" pitchFamily="34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757725" y="4354356"/>
            <a:ext cx="879344" cy="2172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dirty="0" smtClean="0">
                <a:solidFill>
                  <a:schemeClr val="accent1">
                    <a:lumMod val="10000"/>
                  </a:schemeClr>
                </a:solidFill>
                <a:effectLst/>
                <a:latin typeface="DIN-Light" panose="020B0300010101020103" pitchFamily="34" charset="0"/>
                <a:ea typeface="DIN-Light" panose="020B0300010101020103" pitchFamily="34" charset="0"/>
              </a:rPr>
              <a:t>Project A</a:t>
            </a:r>
          </a:p>
        </p:txBody>
      </p:sp>
      <p:sp>
        <p:nvSpPr>
          <p:cNvPr id="45" name="Rechteck 44"/>
          <p:cNvSpPr/>
          <p:nvPr/>
        </p:nvSpPr>
        <p:spPr bwMode="auto">
          <a:xfrm>
            <a:off x="1949541" y="4325980"/>
            <a:ext cx="879344" cy="2172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dirty="0" smtClean="0">
                <a:solidFill>
                  <a:schemeClr val="accent1">
                    <a:lumMod val="10000"/>
                  </a:schemeClr>
                </a:solidFill>
                <a:effectLst/>
                <a:latin typeface="DIN-Light" panose="020B0300010101020103" pitchFamily="34" charset="0"/>
                <a:ea typeface="DIN-Light" panose="020B0300010101020103" pitchFamily="34" charset="0"/>
              </a:rPr>
              <a:t>Project B</a:t>
            </a:r>
          </a:p>
        </p:txBody>
      </p:sp>
      <p:sp>
        <p:nvSpPr>
          <p:cNvPr id="46" name="Rechteck 45"/>
          <p:cNvSpPr/>
          <p:nvPr/>
        </p:nvSpPr>
        <p:spPr bwMode="auto">
          <a:xfrm>
            <a:off x="3128725" y="4336064"/>
            <a:ext cx="879344" cy="2172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dirty="0" smtClean="0">
                <a:solidFill>
                  <a:schemeClr val="accent1">
                    <a:lumMod val="10000"/>
                  </a:schemeClr>
                </a:solidFill>
                <a:effectLst/>
                <a:latin typeface="DIN-Light" panose="020B0300010101020103" pitchFamily="34" charset="0"/>
                <a:ea typeface="DIN-Light" panose="020B0300010101020103" pitchFamily="34" charset="0"/>
              </a:rPr>
              <a:t>Project C</a:t>
            </a:r>
          </a:p>
        </p:txBody>
      </p:sp>
      <p:sp>
        <p:nvSpPr>
          <p:cNvPr id="47" name="Rechteck 46"/>
          <p:cNvSpPr/>
          <p:nvPr/>
        </p:nvSpPr>
        <p:spPr bwMode="auto">
          <a:xfrm>
            <a:off x="4346802" y="4316383"/>
            <a:ext cx="879344" cy="2172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dirty="0" smtClean="0">
                <a:solidFill>
                  <a:schemeClr val="accent1">
                    <a:lumMod val="10000"/>
                  </a:schemeClr>
                </a:solidFill>
                <a:effectLst/>
                <a:latin typeface="DIN-Light" panose="020B0300010101020103" pitchFamily="34" charset="0"/>
                <a:ea typeface="DIN-Light" panose="020B0300010101020103" pitchFamily="34" charset="0"/>
              </a:rPr>
              <a:t>Project D</a:t>
            </a:r>
          </a:p>
        </p:txBody>
      </p:sp>
      <p:sp>
        <p:nvSpPr>
          <p:cNvPr id="48" name="Rechteck 47"/>
          <p:cNvSpPr/>
          <p:nvPr/>
        </p:nvSpPr>
        <p:spPr bwMode="auto">
          <a:xfrm>
            <a:off x="5522210" y="4316383"/>
            <a:ext cx="879344" cy="2172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dirty="0" smtClean="0">
                <a:solidFill>
                  <a:schemeClr val="accent1">
                    <a:lumMod val="10000"/>
                  </a:schemeClr>
                </a:solidFill>
                <a:effectLst/>
                <a:latin typeface="DIN-Light" panose="020B0300010101020103" pitchFamily="34" charset="0"/>
                <a:ea typeface="DIN-Light" panose="020B0300010101020103" pitchFamily="34" charset="0"/>
              </a:rPr>
              <a:t>Project E</a:t>
            </a:r>
          </a:p>
        </p:txBody>
      </p:sp>
      <p:sp>
        <p:nvSpPr>
          <p:cNvPr id="49" name="Rechteck 48"/>
          <p:cNvSpPr/>
          <p:nvPr/>
        </p:nvSpPr>
        <p:spPr bwMode="auto">
          <a:xfrm>
            <a:off x="6677051" y="4329858"/>
            <a:ext cx="879344" cy="2172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dirty="0" smtClean="0">
                <a:solidFill>
                  <a:schemeClr val="accent1">
                    <a:lumMod val="10000"/>
                  </a:schemeClr>
                </a:solidFill>
                <a:effectLst/>
                <a:latin typeface="DIN-Light" panose="020B0300010101020103" pitchFamily="34" charset="0"/>
                <a:ea typeface="DIN-Light" panose="020B0300010101020103" pitchFamily="34" charset="0"/>
              </a:rPr>
              <a:t>Project F</a:t>
            </a:r>
          </a:p>
        </p:txBody>
      </p:sp>
      <p:sp>
        <p:nvSpPr>
          <p:cNvPr id="50" name="Rechteck 49"/>
          <p:cNvSpPr/>
          <p:nvPr/>
        </p:nvSpPr>
        <p:spPr bwMode="auto">
          <a:xfrm>
            <a:off x="7910422" y="4315896"/>
            <a:ext cx="879344" cy="2172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normalizeH="0" baseline="0" dirty="0" smtClean="0">
                <a:solidFill>
                  <a:schemeClr val="accent1">
                    <a:lumMod val="10000"/>
                  </a:schemeClr>
                </a:solidFill>
                <a:effectLst/>
                <a:latin typeface="DIN-Light" panose="020B0300010101020103" pitchFamily="34" charset="0"/>
                <a:ea typeface="DIN-Light" panose="020B0300010101020103" pitchFamily="34" charset="0"/>
              </a:rPr>
              <a:t>Project 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713315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tel 3"/>
          <p:cNvSpPr>
            <a:spLocks noGrp="1"/>
          </p:cNvSpPr>
          <p:nvPr>
            <p:ph type="title" idx="4294967295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 altLang="de-DE" dirty="0" err="1" smtClean="0"/>
              <a:t>Temperature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distribution</a:t>
            </a:r>
            <a:r>
              <a:rPr lang="de-DE" altLang="de-DE" dirty="0" smtClean="0"/>
              <a:t> at 5.000 m </a:t>
            </a:r>
            <a:r>
              <a:rPr lang="de-DE" altLang="de-DE" dirty="0" err="1" smtClean="0"/>
              <a:t>depth</a:t>
            </a:r>
            <a:endParaRPr lang="de-DE" altLang="de-DE" dirty="0"/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653213" y="64928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EB47758-D6DB-4A4E-9655-9C7DA8ADDE69}" type="slidenum">
              <a:rPr lang="de-DE" sz="1200">
                <a:solidFill>
                  <a:schemeClr val="accent3">
                    <a:lumMod val="50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de-DE" sz="12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88420" name="Gruppieren 14"/>
          <p:cNvGrpSpPr>
            <a:grpSpLocks noChangeAspect="1"/>
          </p:cNvGrpSpPr>
          <p:nvPr/>
        </p:nvGrpSpPr>
        <p:grpSpPr bwMode="auto">
          <a:xfrm>
            <a:off x="1168400" y="1482876"/>
            <a:ext cx="6551613" cy="5255386"/>
            <a:chOff x="848563" y="1645919"/>
            <a:chExt cx="6393485" cy="4975492"/>
          </a:xfrm>
        </p:grpSpPr>
        <p:pic>
          <p:nvPicPr>
            <p:cNvPr id="188421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63" y="1740814"/>
              <a:ext cx="6393485" cy="4880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hteck 9"/>
            <p:cNvSpPr/>
            <p:nvPr/>
          </p:nvSpPr>
          <p:spPr bwMode="auto">
            <a:xfrm>
              <a:off x="2529170" y="1645919"/>
              <a:ext cx="2957510" cy="236445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bIns="0" anchor="b">
              <a:spAutoFit/>
            </a:bodyPr>
            <a:lstStyle/>
            <a:p>
              <a:pPr algn="l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de-DE" sz="1400">
                <a:solidFill>
                  <a:srgbClr val="000099"/>
                </a:solidFill>
                <a:latin typeface="DIN-Light" pitchFamily="34" charset="0"/>
              </a:endParaRP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85888" y="3176588"/>
            <a:ext cx="1079500" cy="290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46800">
            <a:spAutoFit/>
          </a:bodyPr>
          <a:lstStyle/>
          <a:p>
            <a:pPr algn="r" eaLnBrk="0" hangingPunct="0">
              <a:defRPr/>
            </a:pPr>
            <a:r>
              <a:rPr lang="en-GB" sz="800" dirty="0" err="1">
                <a:solidFill>
                  <a:srgbClr val="5F5F5F"/>
                </a:solidFill>
                <a:latin typeface="DIN-Light" pitchFamily="34" charset="0"/>
              </a:rPr>
              <a:t>Quelle</a:t>
            </a:r>
            <a:r>
              <a:rPr lang="en-GB" sz="800" dirty="0">
                <a:solidFill>
                  <a:srgbClr val="5F5F5F"/>
                </a:solidFill>
                <a:latin typeface="DIN-Light" pitchFamily="34" charset="0"/>
              </a:rPr>
              <a:t>:</a:t>
            </a:r>
            <a:br>
              <a:rPr lang="en-GB" sz="800" dirty="0">
                <a:solidFill>
                  <a:srgbClr val="5F5F5F"/>
                </a:solidFill>
                <a:latin typeface="DIN-Light" pitchFamily="34" charset="0"/>
              </a:rPr>
            </a:br>
            <a:r>
              <a:rPr lang="en-GB" sz="800" dirty="0">
                <a:solidFill>
                  <a:srgbClr val="5F5F5F"/>
                </a:solidFill>
                <a:latin typeface="DIN-Light" pitchFamily="34" charset="0"/>
              </a:rPr>
              <a:t>Royal Dutch Shell, 2000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3220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17390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7593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71447"/>
            <a:ext cx="6371688" cy="677108"/>
          </a:xfrm>
        </p:spPr>
        <p:txBody>
          <a:bodyPr/>
          <a:lstStyle/>
          <a:p>
            <a:r>
              <a:rPr lang="de-DE" dirty="0" smtClean="0"/>
              <a:t>Evolution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Levelized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(</a:t>
            </a:r>
            <a:r>
              <a:rPr lang="de-DE" dirty="0" err="1" smtClean="0"/>
              <a:t>LCoE</a:t>
            </a:r>
            <a:r>
              <a:rPr lang="de-DE" dirty="0" smtClean="0"/>
              <a:t>) :</a:t>
            </a:r>
            <a:br>
              <a:rPr lang="de-DE" dirty="0" smtClean="0"/>
            </a:br>
            <a:r>
              <a:rPr lang="de-DE" dirty="0" smtClean="0"/>
              <a:t>Scenarios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20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3856079"/>
              </p:ext>
            </p:extLst>
          </p:nvPr>
        </p:nvGraphicFramePr>
        <p:xfrm>
          <a:off x="145596" y="1596160"/>
          <a:ext cx="8865400" cy="5271060"/>
        </p:xfrm>
        <a:graphic>
          <a:graphicData uri="http://schemas.openxmlformats.org/drawingml/2006/table">
            <a:tbl>
              <a:tblPr firstRow="1" bandRow="1"/>
              <a:tblGrid>
                <a:gridCol w="2051498"/>
                <a:gridCol w="1841570"/>
                <a:gridCol w="1657444"/>
                <a:gridCol w="1657444"/>
                <a:gridCol w="1657444"/>
              </a:tblGrid>
              <a:tr h="687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9pPr>
                    </a:lstStyle>
                    <a:p>
                      <a:endParaRPr lang="de-DE" sz="1800" dirty="0"/>
                    </a:p>
                  </a:txBody>
                  <a:tcPr marL="99070" marR="99070" marT="45705" marB="4570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="0" dirty="0" err="1" smtClean="0">
                          <a:latin typeface="DIN-Black" panose="020B0500000000000000" pitchFamily="34" charset="0"/>
                        </a:rPr>
                        <a:t>Worst</a:t>
                      </a:r>
                      <a:r>
                        <a:rPr lang="de-DE" sz="1400" b="0" dirty="0" smtClean="0">
                          <a:latin typeface="DIN-Black" panose="020B0500000000000000" pitchFamily="34" charset="0"/>
                        </a:rPr>
                        <a:t>-Case Scenario</a:t>
                      </a:r>
                      <a:endParaRPr lang="de-DE" sz="1400" b="0" dirty="0">
                        <a:latin typeface="DIN-Black" panose="020B0500000000000000" pitchFamily="34" charset="0"/>
                      </a:endParaRPr>
                    </a:p>
                  </a:txBody>
                  <a:tcPr marL="99070" marR="99070" marT="45705" marB="4570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="0" dirty="0" err="1" smtClean="0">
                          <a:latin typeface="DIN-Black" panose="020B0500000000000000" pitchFamily="34" charset="0"/>
                        </a:rPr>
                        <a:t>Conservativ</a:t>
                      </a:r>
                      <a:r>
                        <a:rPr lang="de-DE" sz="1400" b="0" dirty="0" smtClean="0">
                          <a:latin typeface="DIN-Black" panose="020B0500000000000000" pitchFamily="34" charset="0"/>
                        </a:rPr>
                        <a:t>-moderate</a:t>
                      </a:r>
                      <a:br>
                        <a:rPr lang="de-DE" sz="1400" b="0" dirty="0" smtClean="0">
                          <a:latin typeface="DIN-Black" panose="020B0500000000000000" pitchFamily="34" charset="0"/>
                        </a:rPr>
                      </a:br>
                      <a:r>
                        <a:rPr lang="de-DE" sz="1400" b="0" baseline="0" dirty="0" smtClean="0">
                          <a:latin typeface="DIN-Black" panose="020B0500000000000000" pitchFamily="34" charset="0"/>
                        </a:rPr>
                        <a:t>Scenario</a:t>
                      </a:r>
                      <a:endParaRPr lang="de-DE" sz="1400" b="0" dirty="0">
                        <a:latin typeface="DIN-Black" panose="020B0500000000000000" pitchFamily="34" charset="0"/>
                      </a:endParaRPr>
                    </a:p>
                  </a:txBody>
                  <a:tcPr marL="99070" marR="99070" marT="45705" marB="4570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="0" dirty="0" smtClean="0">
                          <a:latin typeface="DIN-Black" panose="020B0500000000000000" pitchFamily="34" charset="0"/>
                        </a:rPr>
                        <a:t>Dynamic-moderate</a:t>
                      </a:r>
                      <a:br>
                        <a:rPr lang="de-DE" sz="1400" b="0" dirty="0" smtClean="0">
                          <a:latin typeface="DIN-Black" panose="020B0500000000000000" pitchFamily="34" charset="0"/>
                        </a:rPr>
                      </a:br>
                      <a:r>
                        <a:rPr lang="de-DE" sz="1400" b="0" dirty="0" smtClean="0">
                          <a:latin typeface="DIN-Black" panose="020B0500000000000000" pitchFamily="34" charset="0"/>
                        </a:rPr>
                        <a:t>Scenario</a:t>
                      </a:r>
                      <a:endParaRPr lang="de-DE" sz="1400" b="0" dirty="0">
                        <a:latin typeface="DIN-Black" panose="020B0500000000000000" pitchFamily="34" charset="0"/>
                      </a:endParaRPr>
                    </a:p>
                  </a:txBody>
                  <a:tcPr marL="99070" marR="99070" marT="45705" marB="4570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="0" dirty="0" smtClean="0">
                          <a:latin typeface="DIN-Black" panose="020B0500000000000000" pitchFamily="34" charset="0"/>
                        </a:rPr>
                        <a:t>Best-Case</a:t>
                      </a:r>
                      <a:r>
                        <a:rPr lang="de-DE" sz="1400" b="0" baseline="0" dirty="0" smtClean="0">
                          <a:latin typeface="DIN-Black" panose="020B0500000000000000" pitchFamily="34" charset="0"/>
                        </a:rPr>
                        <a:t> Scenario</a:t>
                      </a:r>
                      <a:endParaRPr lang="de-DE" sz="1400" b="0" dirty="0">
                        <a:latin typeface="DIN-Black" panose="020B0500000000000000" pitchFamily="34" charset="0"/>
                      </a:endParaRPr>
                    </a:p>
                  </a:txBody>
                  <a:tcPr marL="99070" marR="99070" marT="45705" marB="45705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</a:tr>
              <a:tr h="3716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Energy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Market Scenario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DLR 2012 (III)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DLR 2012 (I)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DLR 2012 (II)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DLR 2012 (II)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</a:tr>
              <a:tr h="487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Average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Capacity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per plant in 2050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5 MWel.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7,5 MWel.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7,5 MWel.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algn="ctr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10 MWel.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</a:tr>
              <a:tr h="3716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Maturity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Effects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t=0,1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t=0,13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t=0,17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t=0,2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</a:tr>
              <a:tr h="487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Efficiency Power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Conversion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in 2050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1,0 %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basis</a:t>
                      </a:r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point</a:t>
                      </a:r>
                      <a:endParaRPr lang="de-DE" sz="1400" kern="12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  <a:cs typeface="+mn-cs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2,0 % 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basis</a:t>
                      </a:r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point</a:t>
                      </a:r>
                      <a:endParaRPr lang="de-DE" sz="1400" kern="12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  <a:cs typeface="+mn-cs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2,0 % 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basis</a:t>
                      </a:r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point</a:t>
                      </a:r>
                      <a:endParaRPr lang="de-DE" sz="1400" kern="12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  <a:cs typeface="+mn-cs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3,0 % 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basis</a:t>
                      </a:r>
                      <a:r>
                        <a:rPr lang="de-DE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 </a:t>
                      </a:r>
                      <a:r>
                        <a:rPr lang="de-DE" sz="14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  <a:cs typeface="+mn-cs"/>
                        </a:rPr>
                        <a:t>point</a:t>
                      </a:r>
                      <a:endParaRPr lang="de-DE" sz="1400" kern="12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  <a:cs typeface="+mn-cs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</a:tr>
              <a:tr h="487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Reduced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Return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Temperature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in 2050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1 K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2 K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4 K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5 K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</a:tr>
              <a:tr h="487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Availability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of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Pumps in 2050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2 a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3 a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4 a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5 a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</a:tr>
              <a:tr h="3716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Finance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Cost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Interest Rate</a:t>
                      </a:r>
                      <a:b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</a:b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8,5 %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Interest Rate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7,5 %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Interest Rate</a:t>
                      </a:r>
                      <a:b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</a:b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6,5 %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Interest Rate</a:t>
                      </a:r>
                      <a:b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</a:b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6 %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</a:tr>
              <a:tr h="487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Market Request Drilling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Rigs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IEA: „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Current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Policies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Scenario“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IEA: „New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Policies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“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IEA: „New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Policies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“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IEA: „450 Scenario“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20000"/>
                      </a:srgbClr>
                    </a:solidFill>
                  </a:tcPr>
                </a:tc>
              </a:tr>
              <a:tr h="487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Commodity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and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Energy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Cost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  2012/2050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200 %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170 %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130 %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IN-Medium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EnBW DIN Pro"/>
                        </a:rPr>
                        <a:t>100 %</a:t>
                      </a:r>
                      <a:endParaRPr lang="de-DE" sz="1400" baseline="0" dirty="0">
                        <a:solidFill>
                          <a:schemeClr val="tx1"/>
                        </a:solidFill>
                        <a:latin typeface="+mn-lt"/>
                        <a:ea typeface="EnBW DIN Pro"/>
                      </a:endParaRPr>
                    </a:p>
                  </a:txBody>
                  <a:tcPr marL="99070" marR="99070" marT="45705" marB="45705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7DC3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550453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92562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8612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71447"/>
            <a:ext cx="6371688" cy="677108"/>
          </a:xfrm>
        </p:spPr>
        <p:txBody>
          <a:bodyPr/>
          <a:lstStyle/>
          <a:p>
            <a:r>
              <a:rPr lang="de-DE" dirty="0"/>
              <a:t>Evolution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Levelized</a:t>
            </a:r>
            <a:r>
              <a:rPr lang="de-DE" dirty="0"/>
              <a:t>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(</a:t>
            </a:r>
            <a:r>
              <a:rPr lang="de-DE" dirty="0" err="1"/>
              <a:t>LCoE</a:t>
            </a:r>
            <a:r>
              <a:rPr lang="de-DE" dirty="0"/>
              <a:t>) :</a:t>
            </a:r>
            <a:br>
              <a:rPr lang="de-DE" dirty="0"/>
            </a:br>
            <a:r>
              <a:rPr lang="de-DE" dirty="0"/>
              <a:t>Scenarios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21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graphicFrame>
        <p:nvGraphicFramePr>
          <p:cNvPr id="79" name="Diagramm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656873"/>
              </p:ext>
            </p:extLst>
          </p:nvPr>
        </p:nvGraphicFramePr>
        <p:xfrm>
          <a:off x="-66813" y="1557383"/>
          <a:ext cx="9283031" cy="4875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0" name="Textfeld 79"/>
          <p:cNvSpPr txBox="1"/>
          <p:nvPr/>
        </p:nvSpPr>
        <p:spPr>
          <a:xfrm>
            <a:off x="6566423" y="1949974"/>
            <a:ext cx="2451312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DIN-Light" panose="020B0300010101020103" pitchFamily="34" charset="0"/>
                <a:ea typeface="DIN-Light" panose="020B0300010101020103" pitchFamily="34" charset="0"/>
                <a:cs typeface="Arial" charset="0"/>
              </a:rPr>
              <a:t>Ref</a:t>
            </a:r>
            <a:r>
              <a:rPr lang="de-DE" sz="1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DIN-Light" panose="020B0300010101020103" pitchFamily="34" charset="0"/>
                <a:ea typeface="DIN-Light" panose="020B0300010101020103" pitchFamily="34" charset="0"/>
                <a:cs typeface="Arial" charset="0"/>
              </a:rPr>
              <a:t>.:EnBW 2012, 2013, Nitsch et al. 2012</a:t>
            </a:r>
            <a:endParaRPr lang="de-DE" sz="1000" dirty="0">
              <a:solidFill>
                <a:srgbClr val="000000">
                  <a:lumMod val="50000"/>
                  <a:lumOff val="50000"/>
                </a:srgbClr>
              </a:solidFill>
              <a:latin typeface="DIN-Light" panose="020B0300010101020103" pitchFamily="34" charset="0"/>
              <a:ea typeface="DIN-Light" panose="020B0300010101020103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32484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9525" y="-4763"/>
            <a:ext cx="912495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43338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fld id="{7D06652A-6FF5-46F6-89CA-70716772077F}" type="slidenum">
              <a:rPr lang="de-DE" altLang="de-DE" sz="1200">
                <a:solidFill>
                  <a:srgbClr val="999999"/>
                </a:solidFill>
                <a:latin typeface="DIN-Medium" pitchFamily="34" charset="0"/>
              </a:rPr>
              <a:pPr/>
              <a:t>22</a:t>
            </a:fld>
            <a:r>
              <a:rPr lang="de-DE" altLang="de-DE" sz="1200">
                <a:solidFill>
                  <a:srgbClr val="999999"/>
                </a:solidFill>
                <a:latin typeface="DIN-Medium" pitchFamily="34" charset="0"/>
              </a:rPr>
              <a:t> </a:t>
            </a:r>
            <a:endParaRPr lang="de-DE" altLang="de-DE">
              <a:solidFill>
                <a:srgbClr val="B3B3B3"/>
              </a:solidFill>
              <a:latin typeface="Times" pitchFamily="18" charset="0"/>
            </a:endParaRP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5219700" y="950913"/>
            <a:ext cx="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46800">
            <a:spAutoFit/>
          </a:bodyPr>
          <a:lstStyle>
            <a:lvl1pPr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endParaRPr lang="en-GB" altLang="de-DE" sz="240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5605" name="Textfeld 4"/>
          <p:cNvSpPr txBox="1">
            <a:spLocks noChangeArrowheads="1"/>
          </p:cNvSpPr>
          <p:nvPr/>
        </p:nvSpPr>
        <p:spPr bwMode="auto">
          <a:xfrm>
            <a:off x="849313" y="5373688"/>
            <a:ext cx="7394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eaLnBrk="0" hangingPunct="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eaLnBrk="1" hangingPunct="1"/>
            <a:r>
              <a:rPr lang="de-DE" altLang="de-DE" sz="4000">
                <a:solidFill>
                  <a:srgbClr val="FFA90D"/>
                </a:solidFill>
                <a:latin typeface="DIN-Medium" pitchFamily="34" charset="0"/>
              </a:rPr>
              <a:t>Thank you for your kind attention !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6511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18133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7966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Geothermal activities in the Upper Rheine Graben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3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grpSp>
        <p:nvGrpSpPr>
          <p:cNvPr id="8" name="Gruppieren 2"/>
          <p:cNvGrpSpPr>
            <a:grpSpLocks/>
          </p:cNvGrpSpPr>
          <p:nvPr/>
        </p:nvGrpSpPr>
        <p:grpSpPr bwMode="auto">
          <a:xfrm>
            <a:off x="3067050" y="1768475"/>
            <a:ext cx="5105400" cy="4756150"/>
            <a:chOff x="2706960" y="1768475"/>
            <a:chExt cx="5105400" cy="4756150"/>
          </a:xfrm>
        </p:grpSpPr>
        <p:pic>
          <p:nvPicPr>
            <p:cNvPr id="9" name="Picture 8" descr="C:\Users\TKKK\Desktop\EnBW\PPTs\VDI 2012\Europ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6960" y="1768475"/>
              <a:ext cx="5105400" cy="475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Ellipse 35"/>
            <p:cNvSpPr>
              <a:spLocks noChangeArrowheads="1"/>
            </p:cNvSpPr>
            <p:nvPr/>
          </p:nvSpPr>
          <p:spPr bwMode="auto">
            <a:xfrm>
              <a:off x="5435873" y="2924175"/>
              <a:ext cx="206375" cy="206375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bIns="0" anchor="b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de-DE" dirty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1" name="Textfeld 37"/>
            <p:cNvSpPr txBox="1">
              <a:spLocks noChangeArrowheads="1"/>
            </p:cNvSpPr>
            <p:nvPr/>
          </p:nvSpPr>
          <p:spPr bwMode="auto">
            <a:xfrm>
              <a:off x="5724798" y="2636838"/>
              <a:ext cx="907621" cy="30957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1400" dirty="0">
                  <a:solidFill>
                    <a:srgbClr val="F2F2F2"/>
                  </a:solidFill>
                  <a:latin typeface="+mj-lt"/>
                  <a:ea typeface="Lucida Sans Unicode" pitchFamily="34" charset="0"/>
                  <a:cs typeface="Lucida Sans Unicode" pitchFamily="34" charset="0"/>
                </a:rPr>
                <a:t>Bruchsal</a:t>
              </a:r>
            </a:p>
          </p:txBody>
        </p:sp>
        <p:sp>
          <p:nvSpPr>
            <p:cNvPr id="12" name="Ellipse 35"/>
            <p:cNvSpPr>
              <a:spLocks noChangeArrowheads="1"/>
            </p:cNvSpPr>
            <p:nvPr/>
          </p:nvSpPr>
          <p:spPr bwMode="auto">
            <a:xfrm>
              <a:off x="5148535" y="3068638"/>
              <a:ext cx="206375" cy="206375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bIns="0" anchor="b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de-DE" dirty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Textfeld 37"/>
            <p:cNvSpPr txBox="1">
              <a:spLocks noChangeArrowheads="1"/>
            </p:cNvSpPr>
            <p:nvPr/>
          </p:nvSpPr>
          <p:spPr bwMode="auto">
            <a:xfrm>
              <a:off x="3203848" y="3141663"/>
              <a:ext cx="1715085" cy="30957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1400" dirty="0">
                  <a:solidFill>
                    <a:schemeClr val="bg1"/>
                  </a:solidFill>
                  <a:latin typeface="+mj-lt"/>
                </a:rPr>
                <a:t>Soultz-sous-Forêts</a:t>
              </a:r>
              <a:endParaRPr lang="de-DE" sz="1400" dirty="0">
                <a:solidFill>
                  <a:srgbClr val="F2F2F2"/>
                </a:solidFill>
                <a:latin typeface="+mj-lt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grpSp>
        <p:nvGrpSpPr>
          <p:cNvPr id="14" name="Gruppieren 1"/>
          <p:cNvGrpSpPr>
            <a:grpSpLocks/>
          </p:cNvGrpSpPr>
          <p:nvPr/>
        </p:nvGrpSpPr>
        <p:grpSpPr bwMode="auto">
          <a:xfrm>
            <a:off x="755650" y="1987550"/>
            <a:ext cx="2376488" cy="3770313"/>
            <a:chOff x="395536" y="1987550"/>
            <a:chExt cx="2376488" cy="3770313"/>
          </a:xfrm>
        </p:grpSpPr>
        <p:pic>
          <p:nvPicPr>
            <p:cNvPr id="15" name="Picture 7" descr="http://www.oberrheingraben.de/Morphologie/Oberrhein_Morph_RB_20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987550"/>
              <a:ext cx="2376488" cy="3770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Ellipse 35"/>
            <p:cNvSpPr>
              <a:spLocks noChangeArrowheads="1"/>
            </p:cNvSpPr>
            <p:nvPr/>
          </p:nvSpPr>
          <p:spPr bwMode="auto">
            <a:xfrm>
              <a:off x="1813174" y="3506788"/>
              <a:ext cx="206375" cy="20637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bIns="0" anchor="b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de-DE" dirty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7" name="Textfeld 37"/>
            <p:cNvSpPr txBox="1">
              <a:spLocks noChangeArrowheads="1"/>
            </p:cNvSpPr>
            <p:nvPr/>
          </p:nvSpPr>
          <p:spPr bwMode="auto">
            <a:xfrm>
              <a:off x="1860799" y="3789363"/>
              <a:ext cx="700833" cy="261610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1000" dirty="0">
                  <a:solidFill>
                    <a:srgbClr val="F2F2F2"/>
                  </a:solidFill>
                  <a:latin typeface="+mj-lt"/>
                  <a:ea typeface="Lucida Sans Unicode" pitchFamily="34" charset="0"/>
                  <a:cs typeface="Lucida Sans Unicode" pitchFamily="34" charset="0"/>
                </a:rPr>
                <a:t>Bruchsal</a:t>
              </a:r>
            </a:p>
          </p:txBody>
        </p:sp>
        <p:sp>
          <p:nvSpPr>
            <p:cNvPr id="18" name="Ellipse 35"/>
            <p:cNvSpPr>
              <a:spLocks noChangeArrowheads="1"/>
            </p:cNvSpPr>
            <p:nvPr/>
          </p:nvSpPr>
          <p:spPr bwMode="auto">
            <a:xfrm>
              <a:off x="1346791" y="3789363"/>
              <a:ext cx="206375" cy="206375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bIns="0" anchor="b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de-DE" dirty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9" name="Textfeld 37"/>
            <p:cNvSpPr txBox="1">
              <a:spLocks noChangeArrowheads="1"/>
            </p:cNvSpPr>
            <p:nvPr/>
          </p:nvSpPr>
          <p:spPr bwMode="auto">
            <a:xfrm>
              <a:off x="411485" y="3807739"/>
              <a:ext cx="917239" cy="430887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1000" dirty="0">
                  <a:solidFill>
                    <a:schemeClr val="bg1"/>
                  </a:solidFill>
                  <a:latin typeface="+mj-lt"/>
                </a:rPr>
                <a:t>Soultz-sous-</a:t>
              </a:r>
              <a:br>
                <a:rPr lang="de-DE" sz="1000" dirty="0">
                  <a:solidFill>
                    <a:schemeClr val="bg1"/>
                  </a:solidFill>
                  <a:latin typeface="+mj-lt"/>
                </a:rPr>
              </a:br>
              <a:r>
                <a:rPr lang="de-DE" sz="1000" dirty="0">
                  <a:solidFill>
                    <a:schemeClr val="bg1"/>
                  </a:solidFill>
                  <a:latin typeface="+mj-lt"/>
                </a:rPr>
                <a:t>Forêts</a:t>
              </a:r>
              <a:endParaRPr lang="de-DE" sz="1000" dirty="0">
                <a:solidFill>
                  <a:srgbClr val="F2F2F2"/>
                </a:solidFill>
                <a:latin typeface="+mj-lt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20" name="Ellipse 35"/>
            <p:cNvSpPr>
              <a:spLocks noChangeArrowheads="1"/>
            </p:cNvSpPr>
            <p:nvPr/>
          </p:nvSpPr>
          <p:spPr bwMode="auto">
            <a:xfrm>
              <a:off x="1529780" y="3609975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bIns="0" anchor="b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de-DE" dirty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1" name="Ellipse 35"/>
            <p:cNvSpPr>
              <a:spLocks noChangeArrowheads="1"/>
            </p:cNvSpPr>
            <p:nvPr/>
          </p:nvSpPr>
          <p:spPr bwMode="auto">
            <a:xfrm>
              <a:off x="1557199" y="3703308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bIns="0" anchor="b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de-DE" dirty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2" name="Ellipse 35"/>
            <p:cNvSpPr>
              <a:spLocks noChangeArrowheads="1"/>
            </p:cNvSpPr>
            <p:nvPr/>
          </p:nvSpPr>
          <p:spPr bwMode="auto">
            <a:xfrm>
              <a:off x="1731544" y="3416808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bIns="0" anchor="b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de-DE" dirty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3" name="Ellipse 35"/>
            <p:cNvSpPr>
              <a:spLocks noChangeArrowheads="1"/>
            </p:cNvSpPr>
            <p:nvPr/>
          </p:nvSpPr>
          <p:spPr bwMode="auto">
            <a:xfrm>
              <a:off x="1093901" y="5002999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bIns="0" anchor="b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de-DE" dirty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4" name="Ellipse 35"/>
            <p:cNvSpPr>
              <a:spLocks noChangeArrowheads="1"/>
            </p:cNvSpPr>
            <p:nvPr/>
          </p:nvSpPr>
          <p:spPr bwMode="auto">
            <a:xfrm>
              <a:off x="1421780" y="4011588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tIns="0" bIns="0" anchor="b">
              <a:spAutoFit/>
            </a:bodyPr>
            <a:lstStyle/>
            <a:p>
              <a:pPr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de-DE" dirty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5" name="Textfeld 37"/>
            <p:cNvSpPr txBox="1">
              <a:spLocks noChangeArrowheads="1"/>
            </p:cNvSpPr>
            <p:nvPr/>
          </p:nvSpPr>
          <p:spPr bwMode="auto">
            <a:xfrm>
              <a:off x="837324" y="3207205"/>
              <a:ext cx="607860" cy="247504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1000" dirty="0" smtClean="0">
                  <a:solidFill>
                    <a:schemeClr val="bg1"/>
                  </a:solidFill>
                  <a:latin typeface="+mj-lt"/>
                </a:rPr>
                <a:t>Landau</a:t>
              </a:r>
              <a:endParaRPr lang="de-DE" sz="1000" dirty="0">
                <a:solidFill>
                  <a:srgbClr val="F2F2F2"/>
                </a:solidFill>
                <a:latin typeface="+mj-lt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26" name="Textfeld 37"/>
            <p:cNvSpPr txBox="1">
              <a:spLocks noChangeArrowheads="1"/>
            </p:cNvSpPr>
            <p:nvPr/>
          </p:nvSpPr>
          <p:spPr bwMode="auto">
            <a:xfrm>
              <a:off x="845541" y="3477346"/>
              <a:ext cx="641522" cy="247504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1000" dirty="0" smtClean="0">
                  <a:solidFill>
                    <a:schemeClr val="bg1"/>
                  </a:solidFill>
                  <a:latin typeface="+mj-lt"/>
                </a:rPr>
                <a:t>Insheim</a:t>
              </a:r>
              <a:endParaRPr lang="de-DE" sz="1000" dirty="0">
                <a:solidFill>
                  <a:srgbClr val="F2F2F2"/>
                </a:solidFill>
                <a:latin typeface="+mj-lt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27" name="Textfeld 37"/>
            <p:cNvSpPr txBox="1">
              <a:spLocks noChangeArrowheads="1"/>
            </p:cNvSpPr>
            <p:nvPr/>
          </p:nvSpPr>
          <p:spPr bwMode="auto">
            <a:xfrm>
              <a:off x="1786275" y="3159137"/>
              <a:ext cx="506870" cy="247504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1000" dirty="0" smtClean="0">
                  <a:solidFill>
                    <a:schemeClr val="bg1"/>
                  </a:solidFill>
                  <a:latin typeface="+mj-lt"/>
                </a:rPr>
                <a:t>Brühl</a:t>
              </a:r>
              <a:endParaRPr lang="de-DE" sz="1000" dirty="0">
                <a:solidFill>
                  <a:srgbClr val="F2F2F2"/>
                </a:solidFill>
                <a:latin typeface="+mj-lt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28" name="Textfeld 37"/>
            <p:cNvSpPr txBox="1">
              <a:spLocks noChangeArrowheads="1"/>
            </p:cNvSpPr>
            <p:nvPr/>
          </p:nvSpPr>
          <p:spPr bwMode="auto">
            <a:xfrm>
              <a:off x="1240277" y="4933247"/>
              <a:ext cx="579005" cy="247504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1000" dirty="0" smtClean="0">
                  <a:solidFill>
                    <a:schemeClr val="bg1"/>
                  </a:solidFill>
                  <a:latin typeface="+mj-lt"/>
                </a:rPr>
                <a:t>Riehen</a:t>
              </a:r>
              <a:endParaRPr lang="de-DE" sz="1000" dirty="0">
                <a:solidFill>
                  <a:srgbClr val="F2F2F2"/>
                </a:solidFill>
                <a:latin typeface="+mj-lt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29" name="Textfeld 37"/>
            <p:cNvSpPr txBox="1">
              <a:spLocks noChangeArrowheads="1"/>
            </p:cNvSpPr>
            <p:nvPr/>
          </p:nvSpPr>
          <p:spPr bwMode="auto">
            <a:xfrm>
              <a:off x="1500309" y="4135699"/>
              <a:ext cx="931665" cy="247504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449263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1000" dirty="0" smtClean="0">
                  <a:solidFill>
                    <a:schemeClr val="bg1"/>
                  </a:solidFill>
                  <a:latin typeface="+mj-lt"/>
                </a:rPr>
                <a:t>Rittershoffen</a:t>
              </a:r>
              <a:endParaRPr lang="de-DE" sz="1000" dirty="0">
                <a:solidFill>
                  <a:srgbClr val="F2F2F2"/>
                </a:solidFill>
                <a:latin typeface="+mj-lt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046725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39746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49168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de-DE" dirty="0" smtClean="0"/>
              <a:t>Bruchsal: Hydrothermal System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4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grpSp>
        <p:nvGrpSpPr>
          <p:cNvPr id="20" name="Gruppieren 2"/>
          <p:cNvGrpSpPr>
            <a:grpSpLocks noChangeAspect="1"/>
          </p:cNvGrpSpPr>
          <p:nvPr/>
        </p:nvGrpSpPr>
        <p:grpSpPr bwMode="auto">
          <a:xfrm>
            <a:off x="1109085" y="1919353"/>
            <a:ext cx="3972634" cy="4464000"/>
            <a:chOff x="1043608" y="1916113"/>
            <a:chExt cx="3827642" cy="4302058"/>
          </a:xfrm>
        </p:grpSpPr>
        <p:pic>
          <p:nvPicPr>
            <p:cNvPr id="21" name="Picture 2" descr="C:\Users\TKKK\Desktop\EnBW\Veröffentlichungen\Geothermics June 2011\Power Plan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916113"/>
              <a:ext cx="3827642" cy="430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feld 21"/>
            <p:cNvSpPr txBox="1"/>
            <p:nvPr/>
          </p:nvSpPr>
          <p:spPr>
            <a:xfrm>
              <a:off x="1107287" y="4249221"/>
              <a:ext cx="746148" cy="4001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Natural</a:t>
              </a:r>
              <a:b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Reservoir</a:t>
              </a:r>
            </a:p>
          </p:txBody>
        </p:sp>
        <p:cxnSp>
          <p:nvCxnSpPr>
            <p:cNvPr id="23" name="Gerade Verbindung 22"/>
            <p:cNvCxnSpPr/>
            <p:nvPr/>
          </p:nvCxnSpPr>
          <p:spPr bwMode="auto">
            <a:xfrm>
              <a:off x="1637480" y="4437531"/>
              <a:ext cx="430524" cy="0"/>
            </a:xfrm>
            <a:prstGeom prst="line">
              <a:avLst/>
            </a:prstGeom>
            <a:solidFill>
              <a:srgbClr val="F0F0F0"/>
            </a:solidFill>
            <a:ln w="12700" cap="flat" cmpd="sng" algn="ctr">
              <a:solidFill>
                <a:schemeClr val="bg2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</p:grpSp>
      <p:pic>
        <p:nvPicPr>
          <p:cNvPr id="24" name="Picture 5" descr="CIMG37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711429" y="1801814"/>
            <a:ext cx="2160000" cy="1432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4" descr="8540TK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701904" y="5049838"/>
            <a:ext cx="2160000" cy="1441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703491" y="3429001"/>
            <a:ext cx="2160000" cy="1444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165316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3088724"/>
              </p:ext>
            </p:extLst>
          </p:nvPr>
        </p:nvGraphicFramePr>
        <p:xfrm>
          <a:off x="636588" y="1706563"/>
          <a:ext cx="8472487" cy="4953000"/>
        </p:xfrm>
        <a:graphic>
          <a:graphicData uri="http://schemas.openxmlformats.org/presentationml/2006/ole">
            <p:oleObj spid="_x0000_s50223" name="Worksheet" r:id="rId5" imgW="11061700" imgH="7023100" progId="Excel.Sheet.8">
              <p:embed/>
            </p:oleObj>
          </a:graphicData>
        </a:graphic>
      </p:graphicFrame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2517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0224" name="think-cell Folie" r:id="rId6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Geothermal gradient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5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6748745"/>
              </p:ext>
            </p:extLst>
          </p:nvPr>
        </p:nvGraphicFramePr>
        <p:xfrm>
          <a:off x="7623175" y="1706563"/>
          <a:ext cx="1023938" cy="4546600"/>
        </p:xfrm>
        <a:graphic>
          <a:graphicData uri="http://schemas.openxmlformats.org/presentationml/2006/ole">
            <p:oleObj spid="_x0000_s50225" name="Photo Editor Photo" r:id="rId7" imgW="3971429" imgH="20542857" progId="">
              <p:embed/>
            </p:oleObj>
          </a:graphicData>
        </a:graphic>
      </p:graphicFrame>
      <p:sp>
        <p:nvSpPr>
          <p:cNvPr id="14" name="Line 6"/>
          <p:cNvSpPr>
            <a:spLocks noChangeAspect="1" noChangeShapeType="1"/>
          </p:cNvSpPr>
          <p:nvPr/>
        </p:nvSpPr>
        <p:spPr bwMode="auto">
          <a:xfrm>
            <a:off x="1995488" y="1987550"/>
            <a:ext cx="5456237" cy="4078288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dirty="0"/>
          </a:p>
        </p:txBody>
      </p:sp>
      <p:sp>
        <p:nvSpPr>
          <p:cNvPr id="15" name="Text Box 7"/>
          <p:cNvSpPr txBox="1">
            <a:spLocks noChangeAspect="1" noChangeArrowheads="1"/>
          </p:cNvSpPr>
          <p:nvPr/>
        </p:nvSpPr>
        <p:spPr bwMode="auto">
          <a:xfrm>
            <a:off x="4016068" y="4121050"/>
            <a:ext cx="838815" cy="2369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36000" tIns="0" bIns="0" anchor="ctr"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rgbClr val="FFFFFF"/>
                </a:solidFill>
                <a:latin typeface="+mj-lt"/>
                <a:cs typeface="+mn-cs"/>
              </a:rPr>
              <a:t>5K/100m</a:t>
            </a:r>
            <a:endParaRPr lang="en-GB" sz="1400" dirty="0">
              <a:solidFill>
                <a:srgbClr val="FFFFFF"/>
              </a:solidFill>
              <a:latin typeface="+mj-lt"/>
              <a:cs typeface="+mn-cs"/>
            </a:endParaRPr>
          </a:p>
        </p:txBody>
      </p:sp>
      <p:sp>
        <p:nvSpPr>
          <p:cNvPr id="16" name="Text Box 7"/>
          <p:cNvSpPr txBox="1">
            <a:spLocks noChangeAspect="1" noChangeArrowheads="1"/>
          </p:cNvSpPr>
          <p:nvPr/>
        </p:nvSpPr>
        <p:spPr bwMode="auto">
          <a:xfrm>
            <a:off x="1906280" y="2985987"/>
            <a:ext cx="838815" cy="2369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36000" tIns="0" bIns="0" anchor="ctr"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rgbClr val="FFFFFF"/>
                </a:solidFill>
                <a:latin typeface="+mj-lt"/>
                <a:cs typeface="+mn-cs"/>
              </a:rPr>
              <a:t>3K/100m</a:t>
            </a:r>
            <a:endParaRPr lang="en-GB" sz="1400" dirty="0">
              <a:solidFill>
                <a:srgbClr val="FFFFFF"/>
              </a:solidFill>
              <a:latin typeface="+mj-lt"/>
              <a:cs typeface="+mn-cs"/>
            </a:endParaRPr>
          </a:p>
        </p:txBody>
      </p:sp>
      <p:sp>
        <p:nvSpPr>
          <p:cNvPr id="17" name="Text Box 7"/>
          <p:cNvSpPr txBox="1">
            <a:spLocks noChangeAspect="1" noChangeArrowheads="1"/>
          </p:cNvSpPr>
          <p:nvPr/>
        </p:nvSpPr>
        <p:spPr bwMode="auto">
          <a:xfrm>
            <a:off x="6281672" y="4550912"/>
            <a:ext cx="513405" cy="236988"/>
          </a:xfrm>
          <a:prstGeom prst="rect">
            <a:avLst/>
          </a:prstGeom>
          <a:solidFill>
            <a:srgbClr val="FF9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36000" tIns="0" bIns="0" anchor="b"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+mj-lt"/>
                <a:cs typeface="+mn-cs"/>
              </a:rPr>
              <a:t>GB 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  <a:latin typeface="+mj-lt"/>
                <a:cs typeface="+mn-cs"/>
              </a:rPr>
              <a:t>II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8" name="Text Box 7"/>
          <p:cNvSpPr txBox="1">
            <a:spLocks noChangeAspect="1" noChangeArrowheads="1"/>
          </p:cNvSpPr>
          <p:nvPr/>
        </p:nvSpPr>
        <p:spPr bwMode="auto">
          <a:xfrm>
            <a:off x="1866741" y="5399336"/>
            <a:ext cx="1208404" cy="21723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36000" tIns="0" bIns="0" anchor="b">
            <a:spAutoFit/>
          </a:bodyPr>
          <a:lstStyle/>
          <a:p>
            <a:pPr algn="ctr" defTabSz="449263" eaLnBrk="0" hangingPunct="0">
              <a:lnSpc>
                <a:spcPct val="110000"/>
              </a:lnSpc>
              <a:spcBef>
                <a:spcPct val="50000"/>
              </a:spcBef>
              <a:defRPr/>
            </a:pPr>
            <a:r>
              <a:rPr lang="de-DE" sz="1400" dirty="0">
                <a:solidFill>
                  <a:schemeClr val="bg1"/>
                </a:solidFill>
                <a:latin typeface="+mj-lt"/>
                <a:cs typeface="+mn-cs"/>
              </a:rPr>
              <a:t>Top Reservoir</a:t>
            </a:r>
            <a:endParaRPr lang="en-GB" sz="14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9" name="Rechteck 1"/>
          <p:cNvSpPr>
            <a:spLocks noChangeArrowheads="1"/>
          </p:cNvSpPr>
          <p:nvPr/>
        </p:nvSpPr>
        <p:spPr bwMode="auto">
          <a:xfrm>
            <a:off x="5853113" y="3927475"/>
            <a:ext cx="287337" cy="2873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1pPr>
            <a:lvl2pPr marL="742950" indent="-28575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2pPr>
            <a:lvl3pPr marL="11430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3pPr>
            <a:lvl4pPr marL="16002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4pPr>
            <a:lvl5pPr marL="20574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altLang="de-D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Textfeld 17"/>
          <p:cNvSpPr txBox="1">
            <a:spLocks noChangeArrowheads="1"/>
          </p:cNvSpPr>
          <p:nvPr/>
        </p:nvSpPr>
        <p:spPr bwMode="auto">
          <a:xfrm rot="16200000">
            <a:off x="369963" y="3810789"/>
            <a:ext cx="884088" cy="30957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1pPr>
            <a:lvl2pPr marL="742950" indent="-28575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2pPr>
            <a:lvl3pPr marL="11430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3pPr>
            <a:lvl4pPr marL="16002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4pPr>
            <a:lvl5pPr marL="20574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altLang="de-DE" sz="1400" dirty="0">
                <a:solidFill>
                  <a:srgbClr val="808080"/>
                </a:solidFill>
                <a:latin typeface="+mj-lt"/>
              </a:rPr>
              <a:t>Tiefe [m]</a:t>
            </a:r>
          </a:p>
        </p:txBody>
      </p:sp>
      <p:cxnSp>
        <p:nvCxnSpPr>
          <p:cNvPr id="29" name="Gerade Verbindung 21"/>
          <p:cNvCxnSpPr>
            <a:cxnSpLocks noChangeShapeType="1"/>
          </p:cNvCxnSpPr>
          <p:nvPr/>
        </p:nvCxnSpPr>
        <p:spPr bwMode="auto">
          <a:xfrm flipH="1">
            <a:off x="900113" y="5657850"/>
            <a:ext cx="7704137" cy="0"/>
          </a:xfrm>
          <a:prstGeom prst="line">
            <a:avLst/>
          </a:prstGeom>
          <a:noFill/>
          <a:ln w="28575" algn="ctr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30" name="Rechteck 5"/>
          <p:cNvSpPr>
            <a:spLocks noChangeArrowheads="1"/>
          </p:cNvSpPr>
          <p:nvPr/>
        </p:nvSpPr>
        <p:spPr bwMode="auto">
          <a:xfrm>
            <a:off x="3132138" y="6378575"/>
            <a:ext cx="4992687" cy="290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1pPr>
            <a:lvl2pPr marL="742950" indent="-28575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2pPr>
            <a:lvl3pPr marL="11430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3pPr>
            <a:lvl4pPr marL="16002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4pPr>
            <a:lvl5pPr marL="20574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altLang="de-D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Textfeld 7"/>
          <p:cNvSpPr txBox="1">
            <a:spLocks noChangeArrowheads="1"/>
          </p:cNvSpPr>
          <p:nvPr/>
        </p:nvSpPr>
        <p:spPr bwMode="auto">
          <a:xfrm>
            <a:off x="3776663" y="6103938"/>
            <a:ext cx="1625070" cy="3293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1pPr>
            <a:lvl2pPr marL="742950" indent="-28575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2pPr>
            <a:lvl3pPr marL="11430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3pPr>
            <a:lvl4pPr marL="16002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4pPr>
            <a:lvl5pPr marL="2057400" indent="-228600" defTabSz="449263" eaLnBrk="0" hangingPunct="0">
              <a:lnSpc>
                <a:spcPct val="110000"/>
              </a:lnSpc>
              <a:spcBef>
                <a:spcPct val="50000"/>
              </a:spcBef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DIN-Regular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de-DE" altLang="de-DE" sz="1400" dirty="0">
                <a:solidFill>
                  <a:srgbClr val="808080"/>
                </a:solidFill>
                <a:latin typeface="+mj-lt"/>
              </a:rPr>
              <a:t>Temperatur [°C]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329544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71285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38990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56112"/>
            <a:ext cx="6371688" cy="307777"/>
          </a:xfrm>
        </p:spPr>
        <p:txBody>
          <a:bodyPr/>
          <a:lstStyle/>
          <a:p>
            <a:r>
              <a:rPr lang="en-US" sz="2000" dirty="0"/>
              <a:t>Power plant &amp; production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6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535738" y="6537201"/>
            <a:ext cx="2016125" cy="17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6800"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GB" sz="800" dirty="0" smtClean="0">
                <a:solidFill>
                  <a:schemeClr val="tx1"/>
                </a:solidFill>
              </a:rPr>
              <a:t>Google </a:t>
            </a:r>
            <a:r>
              <a:rPr lang="en-GB" sz="800" dirty="0">
                <a:solidFill>
                  <a:schemeClr val="tx1"/>
                </a:solidFill>
              </a:rPr>
              <a:t>Maps 2011</a:t>
            </a:r>
          </a:p>
        </p:txBody>
      </p:sp>
      <p:grpSp>
        <p:nvGrpSpPr>
          <p:cNvPr id="36" name="Gruppieren 22"/>
          <p:cNvGrpSpPr>
            <a:grpSpLocks/>
          </p:cNvGrpSpPr>
          <p:nvPr/>
        </p:nvGrpSpPr>
        <p:grpSpPr bwMode="auto">
          <a:xfrm>
            <a:off x="539751" y="1683279"/>
            <a:ext cx="8012112" cy="4856162"/>
            <a:chOff x="613158" y="1542010"/>
            <a:chExt cx="8011576" cy="4856400"/>
          </a:xfrm>
        </p:grpSpPr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158" y="1542010"/>
              <a:ext cx="8011576" cy="485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Gerade Verbindung mit Pfeil 37"/>
            <p:cNvCxnSpPr>
              <a:cxnSpLocks noChangeShapeType="1"/>
            </p:cNvCxnSpPr>
            <p:nvPr/>
          </p:nvCxnSpPr>
          <p:spPr bwMode="auto">
            <a:xfrm>
              <a:off x="3162512" y="3196266"/>
              <a:ext cx="479393" cy="700121"/>
            </a:xfrm>
            <a:prstGeom prst="straightConnector1">
              <a:avLst/>
            </a:prstGeom>
            <a:noFill/>
            <a:ln w="28575" algn="ctr">
              <a:solidFill>
                <a:schemeClr val="bg1">
                  <a:lumMod val="9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39" name="Textfeld 38"/>
            <p:cNvSpPr txBox="1">
              <a:spLocks noChangeArrowheads="1"/>
            </p:cNvSpPr>
            <p:nvPr/>
          </p:nvSpPr>
          <p:spPr bwMode="auto">
            <a:xfrm>
              <a:off x="2520336" y="2886161"/>
              <a:ext cx="1278149" cy="30779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  <a:ea typeface="Lucida Sans Unicode" pitchFamily="34" charset="0"/>
                </a:rPr>
                <a:t>Cooling tower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  <a:ea typeface="Lucida Sans Unicode" pitchFamily="34" charset="0"/>
              </a:endParaRPr>
            </a:p>
          </p:txBody>
        </p:sp>
        <p:cxnSp>
          <p:nvCxnSpPr>
            <p:cNvPr id="40" name="Gerade Verbindung mit Pfeil 39"/>
            <p:cNvCxnSpPr>
              <a:cxnSpLocks noChangeShapeType="1"/>
              <a:stCxn id="41" idx="3"/>
            </p:cNvCxnSpPr>
            <p:nvPr/>
          </p:nvCxnSpPr>
          <p:spPr bwMode="auto">
            <a:xfrm flipV="1">
              <a:off x="3108613" y="4477444"/>
              <a:ext cx="861882" cy="153894"/>
            </a:xfrm>
            <a:prstGeom prst="straightConnector1">
              <a:avLst/>
            </a:prstGeom>
            <a:noFill/>
            <a:ln w="28575" algn="ctr">
              <a:solidFill>
                <a:schemeClr val="bg1">
                  <a:lumMod val="9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41" name="Textfeld 40"/>
            <p:cNvSpPr txBox="1">
              <a:spLocks noChangeArrowheads="1"/>
            </p:cNvSpPr>
            <p:nvPr/>
          </p:nvSpPr>
          <p:spPr bwMode="auto">
            <a:xfrm>
              <a:off x="1925932" y="4477441"/>
              <a:ext cx="1182681" cy="307792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  <a:ea typeface="Lucida Sans Unicode" pitchFamily="34" charset="0"/>
                </a:rPr>
                <a:t>Power plant 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  <a:ea typeface="Lucida Sans Unicode" pitchFamily="34" charset="0"/>
              </a:endParaRPr>
            </a:p>
          </p:txBody>
        </p:sp>
        <p:cxnSp>
          <p:nvCxnSpPr>
            <p:cNvPr id="42" name="Gerade Verbindung mit Pfeil 41"/>
            <p:cNvCxnSpPr>
              <a:cxnSpLocks noChangeShapeType="1"/>
            </p:cNvCxnSpPr>
            <p:nvPr/>
          </p:nvCxnSpPr>
          <p:spPr bwMode="auto">
            <a:xfrm flipH="1" flipV="1">
              <a:off x="6189672" y="4941014"/>
              <a:ext cx="30161" cy="604868"/>
            </a:xfrm>
            <a:prstGeom prst="straightConnector1">
              <a:avLst/>
            </a:prstGeom>
            <a:noFill/>
            <a:ln w="28575" algn="ctr">
              <a:solidFill>
                <a:schemeClr val="bg1">
                  <a:lumMod val="9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43" name="Textfeld 42"/>
            <p:cNvSpPr txBox="1">
              <a:spLocks noChangeArrowheads="1"/>
            </p:cNvSpPr>
            <p:nvPr/>
          </p:nvSpPr>
          <p:spPr bwMode="auto">
            <a:xfrm>
              <a:off x="5684743" y="5565990"/>
              <a:ext cx="1094522" cy="523246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  <a:ea typeface="Lucida Sans Unicode" pitchFamily="34" charset="0"/>
                </a:rPr>
                <a:t>Production </a:t>
              </a:r>
              <a:br>
                <a:rPr lang="en-US" sz="1400" dirty="0" smtClean="0">
                  <a:solidFill>
                    <a:schemeClr val="bg1">
                      <a:lumMod val="95000"/>
                    </a:schemeClr>
                  </a:solidFill>
                  <a:ea typeface="Lucida Sans Unicode" pitchFamily="34" charset="0"/>
                </a:rPr>
              </a:br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  <a:ea typeface="Lucida Sans Unicode" pitchFamily="34" charset="0"/>
                </a:rPr>
                <a:t>well GB II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  <a:ea typeface="Lucida Sans Unicod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328704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22417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2239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Well system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7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39750" y="1668463"/>
            <a:ext cx="8012113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lipse 15"/>
          <p:cNvSpPr>
            <a:spLocks noChangeArrowheads="1"/>
          </p:cNvSpPr>
          <p:nvPr/>
        </p:nvSpPr>
        <p:spPr bwMode="auto">
          <a:xfrm>
            <a:off x="1947863" y="5373688"/>
            <a:ext cx="658812" cy="660400"/>
          </a:xfrm>
          <a:prstGeom prst="ellipse">
            <a:avLst/>
          </a:prstGeom>
          <a:noFill/>
          <a:ln w="38100" algn="ctr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36000" tIns="0" bIns="0" anchor="b">
            <a:spAutoFit/>
          </a:bodyPr>
          <a:lstStyle/>
          <a:p>
            <a:endParaRPr lang="de-DE"/>
          </a:p>
        </p:txBody>
      </p:sp>
      <p:sp>
        <p:nvSpPr>
          <p:cNvPr id="22" name="Ellipse 16"/>
          <p:cNvSpPr>
            <a:spLocks noChangeArrowheads="1"/>
          </p:cNvSpPr>
          <p:nvPr/>
        </p:nvSpPr>
        <p:spPr bwMode="auto">
          <a:xfrm>
            <a:off x="5965825" y="1703388"/>
            <a:ext cx="539750" cy="539750"/>
          </a:xfrm>
          <a:prstGeom prst="ellipse">
            <a:avLst/>
          </a:prstGeom>
          <a:noFill/>
          <a:ln w="38100" algn="ctr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36000" tIns="0" bIns="0" anchor="b">
            <a:spAutoFit/>
          </a:bodyPr>
          <a:lstStyle/>
          <a:p>
            <a:endParaRPr lang="de-DE"/>
          </a:p>
        </p:txBody>
      </p:sp>
      <p:cxnSp>
        <p:nvCxnSpPr>
          <p:cNvPr id="23" name="Gerade Verbindung mit Pfeil 18"/>
          <p:cNvCxnSpPr>
            <a:cxnSpLocks noChangeShapeType="1"/>
            <a:stCxn id="21" idx="7"/>
            <a:endCxn id="22" idx="3"/>
          </p:cNvCxnSpPr>
          <p:nvPr/>
        </p:nvCxnSpPr>
        <p:spPr bwMode="auto">
          <a:xfrm flipV="1">
            <a:off x="2509838" y="2163763"/>
            <a:ext cx="3535362" cy="3306762"/>
          </a:xfrm>
          <a:prstGeom prst="straightConnector1">
            <a:avLst/>
          </a:prstGeom>
          <a:noFill/>
          <a:ln w="38100" algn="ctr">
            <a:solidFill>
              <a:srgbClr val="000099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24" name="Textfeld 19"/>
          <p:cNvSpPr txBox="1">
            <a:spLocks noChangeArrowheads="1"/>
          </p:cNvSpPr>
          <p:nvPr/>
        </p:nvSpPr>
        <p:spPr bwMode="auto">
          <a:xfrm rot="19080000">
            <a:off x="4741388" y="3348930"/>
            <a:ext cx="721672" cy="307777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>
                <a:solidFill>
                  <a:srgbClr val="DEDEDE"/>
                </a:solidFill>
                <a:ea typeface="Lucida Sans Unicode" pitchFamily="34" charset="0"/>
              </a:rPr>
              <a:t>1,5 km</a:t>
            </a:r>
          </a:p>
        </p:txBody>
      </p:sp>
      <p:sp>
        <p:nvSpPr>
          <p:cNvPr id="25" name="Textfeld 26"/>
          <p:cNvSpPr txBox="1">
            <a:spLocks noChangeArrowheads="1"/>
          </p:cNvSpPr>
          <p:nvPr/>
        </p:nvSpPr>
        <p:spPr bwMode="auto">
          <a:xfrm>
            <a:off x="1042988" y="4581525"/>
            <a:ext cx="1040670" cy="523220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DEDEDE"/>
                </a:solidFill>
                <a:ea typeface="Lucida Sans Unicode" pitchFamily="34" charset="0"/>
              </a:rPr>
              <a:t>Production</a:t>
            </a:r>
            <a:br>
              <a:rPr lang="en-US" sz="1400" dirty="0" smtClean="0">
                <a:solidFill>
                  <a:srgbClr val="DEDEDE"/>
                </a:solidFill>
                <a:ea typeface="Lucida Sans Unicode" pitchFamily="34" charset="0"/>
              </a:rPr>
            </a:br>
            <a:r>
              <a:rPr lang="en-US" sz="1400" dirty="0" smtClean="0">
                <a:solidFill>
                  <a:srgbClr val="DEDEDE"/>
                </a:solidFill>
                <a:ea typeface="Lucida Sans Unicode" pitchFamily="34" charset="0"/>
              </a:rPr>
              <a:t>well GB II</a:t>
            </a:r>
            <a:endParaRPr lang="en-US" sz="1400" dirty="0">
              <a:solidFill>
                <a:srgbClr val="DEDEDE"/>
              </a:solidFill>
              <a:ea typeface="Lucida Sans Unicode" pitchFamily="34" charset="0"/>
            </a:endParaRPr>
          </a:p>
        </p:txBody>
      </p:sp>
      <p:sp>
        <p:nvSpPr>
          <p:cNvPr id="26" name="Textfeld 27"/>
          <p:cNvSpPr txBox="1">
            <a:spLocks noChangeArrowheads="1"/>
          </p:cNvSpPr>
          <p:nvPr/>
        </p:nvSpPr>
        <p:spPr bwMode="auto">
          <a:xfrm>
            <a:off x="6630988" y="2205038"/>
            <a:ext cx="902811" cy="523220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DEDEDE"/>
                </a:solidFill>
                <a:ea typeface="Lucida Sans Unicode" pitchFamily="34" charset="0"/>
              </a:rPr>
              <a:t>Injection</a:t>
            </a:r>
            <a:br>
              <a:rPr lang="en-US" sz="1400" dirty="0" smtClean="0">
                <a:solidFill>
                  <a:srgbClr val="DEDEDE"/>
                </a:solidFill>
                <a:ea typeface="Lucida Sans Unicode" pitchFamily="34" charset="0"/>
              </a:rPr>
            </a:br>
            <a:r>
              <a:rPr lang="en-US" sz="1400" dirty="0" smtClean="0">
                <a:solidFill>
                  <a:srgbClr val="DEDEDE"/>
                </a:solidFill>
                <a:ea typeface="Lucida Sans Unicode" pitchFamily="34" charset="0"/>
              </a:rPr>
              <a:t>well GB I</a:t>
            </a:r>
            <a:endParaRPr lang="en-US" sz="1400" dirty="0">
              <a:solidFill>
                <a:srgbClr val="DEDEDE"/>
              </a:solidFill>
              <a:ea typeface="Lucida Sans Unicode" pitchFamily="34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535738" y="6537201"/>
            <a:ext cx="2016125" cy="17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6800"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GB" sz="800" dirty="0" smtClean="0">
                <a:solidFill>
                  <a:schemeClr val="tx1"/>
                </a:solidFill>
              </a:rPr>
              <a:t>Google </a:t>
            </a:r>
            <a:r>
              <a:rPr lang="en-GB" sz="800" dirty="0">
                <a:solidFill>
                  <a:schemeClr val="tx1"/>
                </a:solidFill>
              </a:rPr>
              <a:t>Maps 2011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50264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798409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3263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Handling of a two phase mixture 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8313" y="1700214"/>
            <a:ext cx="8049154" cy="678919"/>
          </a:xfrm>
        </p:spPr>
        <p:txBody>
          <a:bodyPr/>
          <a:lstStyle/>
          <a:p>
            <a:pPr lvl="2"/>
            <a:r>
              <a:rPr lang="en-US" sz="1400" dirty="0" smtClean="0"/>
              <a:t>General high mineralization of geothermal fluids in the URG (TDS &gt; 100 g/l)</a:t>
            </a:r>
          </a:p>
          <a:p>
            <a:pPr lvl="2"/>
            <a:r>
              <a:rPr lang="en-US" sz="1400" dirty="0" smtClean="0"/>
              <a:t>Gas phase: aqueous phase = 2,2:1 at standard conditions for the Bruchsal fluid</a:t>
            </a:r>
            <a:endParaRPr lang="en-US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8</a:t>
            </a:fld>
            <a:r>
              <a:rPr lang="de-DE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278319" y="2515662"/>
            <a:ext cx="8656783" cy="3852000"/>
            <a:chOff x="395536" y="2852936"/>
            <a:chExt cx="8656783" cy="3852000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395536" y="2852936"/>
              <a:ext cx="8656783" cy="3852000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1403572">
              <a:off x="6556392" y="3503030"/>
              <a:ext cx="433387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1403572">
              <a:off x="6556392" y="3782950"/>
              <a:ext cx="433387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1403572">
              <a:off x="6556392" y="4070982"/>
              <a:ext cx="433387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1403572">
              <a:off x="6556392" y="4431022"/>
              <a:ext cx="433387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1403572">
              <a:off x="6546709" y="4727166"/>
              <a:ext cx="433387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 rot="1403572">
              <a:off x="6546709" y="3206886"/>
              <a:ext cx="433387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521906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15709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4289" name="think-cell Folie" r:id="rId5" imgW="6350000" imgH="635000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40724"/>
            <a:ext cx="6371688" cy="338554"/>
          </a:xfrm>
        </p:spPr>
        <p:txBody>
          <a:bodyPr/>
          <a:lstStyle/>
          <a:p>
            <a:r>
              <a:rPr lang="en-US" dirty="0" smtClean="0"/>
              <a:t>(Radio-) Chemical Monitoring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37CB2-7617-441F-9AE7-178E5C2BEDAE}" type="slidenum">
              <a:rPr lang="de-DE" smtClean="0">
                <a:latin typeface="EnBW DIN Pro"/>
                <a:cs typeface="EnBW DIN Pro"/>
                <a:sym typeface="EnBW DIN Pro"/>
              </a:rPr>
              <a:pPr/>
              <a:t>9</a:t>
            </a:fld>
            <a:r>
              <a:rPr lang="de-DE" dirty="0" smtClean="0">
                <a:latin typeface="EnBW DIN Pro"/>
                <a:cs typeface="EnBW DIN Pro"/>
                <a:sym typeface="EnBW DIN Pro"/>
              </a:rPr>
              <a:t> </a:t>
            </a:r>
            <a:endParaRPr lang="de-DE" dirty="0">
              <a:latin typeface="EnBW DIN Pro"/>
              <a:cs typeface="EnBW DIN Pro"/>
              <a:sym typeface="EnBW DIN Pro"/>
            </a:endParaRPr>
          </a:p>
        </p:txBody>
      </p:sp>
      <p:sp>
        <p:nvSpPr>
          <p:cNvPr id="29" name="Textplatzhalter 6"/>
          <p:cNvSpPr txBox="1">
            <a:spLocks/>
          </p:cNvSpPr>
          <p:nvPr/>
        </p:nvSpPr>
        <p:spPr bwMode="auto">
          <a:xfrm>
            <a:off x="411163" y="1737007"/>
            <a:ext cx="8285162" cy="60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r>
              <a:rPr lang="en-US" sz="1400" kern="0" dirty="0"/>
              <a:t>Best positioning of sampling points depend on sample’s types (water, gas, solid</a:t>
            </a:r>
            <a:r>
              <a:rPr lang="en-US" sz="1400" kern="0" dirty="0" smtClean="0"/>
              <a:t>)</a:t>
            </a:r>
            <a:endParaRPr lang="de-DE" sz="1400" dirty="0" smtClean="0"/>
          </a:p>
          <a:p>
            <a:endParaRPr lang="de-DE" sz="1400" dirty="0" smtClean="0"/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265025" y="2605118"/>
            <a:ext cx="5039869" cy="3564000"/>
            <a:chOff x="1152526" y="2867024"/>
            <a:chExt cx="4340627" cy="3069525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1152526" y="2867024"/>
              <a:ext cx="2952750" cy="306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5" name="Gruppieren 4"/>
            <p:cNvGrpSpPr>
              <a:grpSpLocks noChangeAspect="1"/>
            </p:cNvGrpSpPr>
            <p:nvPr/>
          </p:nvGrpSpPr>
          <p:grpSpPr>
            <a:xfrm>
              <a:off x="4192261" y="2876549"/>
              <a:ext cx="1300892" cy="3060000"/>
              <a:chOff x="4354996" y="2605294"/>
              <a:chExt cx="1454993" cy="3422472"/>
            </a:xfrm>
          </p:grpSpPr>
          <p:pic>
            <p:nvPicPr>
              <p:cNvPr id="12" name="Picture 1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7437" y="2605294"/>
                <a:ext cx="1452551" cy="108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4996" y="4947766"/>
                <a:ext cx="1454993" cy="108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Grafik 11" descr="01_Überblick.JP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5001" y="3775052"/>
                <a:ext cx="1440645" cy="108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5540" name="Picture 4" descr="S:\fe\008_Projekte\803_laufende_Projekte\483-11 ANEMONA\techn. Dokumentationen\Umbau Probenahmestellen\2014 11 03 Dokumentation neue Entnahmestellen\GB2_P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175177" y="2642533"/>
            <a:ext cx="2673000" cy="35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7" name="Eingekerbter Richtungspfeil 6"/>
          <p:cNvSpPr>
            <a:spLocks noChangeAspect="1"/>
          </p:cNvSpPr>
          <p:nvPr/>
        </p:nvSpPr>
        <p:spPr bwMode="auto">
          <a:xfrm>
            <a:off x="5319519" y="3956869"/>
            <a:ext cx="508635" cy="720000"/>
          </a:xfrm>
          <a:prstGeom prst="chevron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8" name="Eingekerbter Richtungspfeil 17"/>
          <p:cNvSpPr>
            <a:spLocks noChangeAspect="1"/>
          </p:cNvSpPr>
          <p:nvPr/>
        </p:nvSpPr>
        <p:spPr bwMode="auto">
          <a:xfrm>
            <a:off x="5634371" y="3956869"/>
            <a:ext cx="508635" cy="720000"/>
          </a:xfrm>
          <a:prstGeom prst="chevron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9" name="Textplatzhalter 6"/>
          <p:cNvSpPr txBox="1">
            <a:spLocks/>
          </p:cNvSpPr>
          <p:nvPr/>
        </p:nvSpPr>
        <p:spPr bwMode="auto">
          <a:xfrm>
            <a:off x="2274243" y="6206533"/>
            <a:ext cx="1169988" cy="17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00000"/>
              <a:buFontTx/>
              <a:buNone/>
              <a:defRPr sz="1600" b="1" baseline="0">
                <a:solidFill>
                  <a:schemeClr val="tx2"/>
                </a:solidFill>
                <a:latin typeface="EnBW DIN Pro"/>
                <a:ea typeface="EnBW DIN Pro"/>
                <a:cs typeface="EnBW DIN Pro"/>
                <a:sym typeface="EnBW DIN Pro"/>
              </a:defRPr>
            </a:lvl1pPr>
            <a:lvl2pPr marL="0" indent="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140000"/>
              <a:buFont typeface="DIN-Medium" panose="020B0600010101020104" pitchFamily="34" charset="0"/>
              <a:buNone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2pPr>
            <a:lvl3pPr marL="162000" indent="-1620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EnBW DIN Pro" panose="020B0504020101020102" pitchFamily="34" charset="0"/>
              <a:buChar char="›"/>
              <a:defRPr sz="1600">
                <a:solidFill>
                  <a:schemeClr val="tx1"/>
                </a:solidFill>
                <a:latin typeface="+mn-lt"/>
                <a:ea typeface="EnBW DIN Pro"/>
              </a:defRPr>
            </a:lvl3pPr>
            <a:lvl4pPr marL="324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lang="de-DE" sz="1400" dirty="0" smtClean="0">
                <a:solidFill>
                  <a:schemeClr val="tx1"/>
                </a:solidFill>
                <a:latin typeface="+mn-lt"/>
                <a:ea typeface="EnBW DIN Pro"/>
              </a:defRPr>
            </a:lvl4pPr>
            <a:lvl5pPr marL="486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  <a:ea typeface="EnBW DIN Pro"/>
              </a:defRPr>
            </a:lvl5pPr>
            <a:lvl6pPr marL="648000" indent="-162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6pPr>
            <a:lvl7pPr marL="25257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9829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440113" indent="-174625" algn="l" rtl="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r">
              <a:buNone/>
            </a:pPr>
            <a:r>
              <a:rPr lang="en-US" sz="800" kern="0" dirty="0" smtClean="0"/>
              <a:t>Related</a:t>
            </a:r>
            <a:r>
              <a:rPr lang="de-DE" sz="800" kern="0" dirty="0" smtClean="0"/>
              <a:t> </a:t>
            </a:r>
            <a:r>
              <a:rPr lang="de-DE" sz="800" kern="0" dirty="0" err="1" smtClean="0"/>
              <a:t>to</a:t>
            </a:r>
            <a:r>
              <a:rPr lang="de-DE" sz="800" kern="0" dirty="0" smtClean="0"/>
              <a:t> GTN, 2013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612077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HINKCELLSHAPEDONOTDELETE" val="thinkcellActiveDocDoNotDelete"/>
</p:tagLst>
</file>

<file path=ppt/theme/theme1.xml><?xml version="1.0" encoding="utf-8"?>
<a:theme xmlns:a="http://schemas.openxmlformats.org/drawingml/2006/main" name="Musterpräsentation_4_3">
  <a:themeElements>
    <a:clrScheme name="EnBW_4zu3_NEU">
      <a:dk1>
        <a:srgbClr val="3B3B3B"/>
      </a:dk1>
      <a:lt1>
        <a:srgbClr val="FFFFFF"/>
      </a:lt1>
      <a:dk2>
        <a:srgbClr val="000099"/>
      </a:dk2>
      <a:lt2>
        <a:srgbClr val="E3E3E3"/>
      </a:lt2>
      <a:accent1>
        <a:srgbClr val="CCCCCC"/>
      </a:accent1>
      <a:accent2>
        <a:srgbClr val="B2B2B2"/>
      </a:accent2>
      <a:accent3>
        <a:srgbClr val="979797"/>
      </a:accent3>
      <a:accent4>
        <a:srgbClr val="838383"/>
      </a:accent4>
      <a:accent5>
        <a:srgbClr val="686868"/>
      </a:accent5>
      <a:accent6>
        <a:srgbClr val="FF9900"/>
      </a:accent6>
      <a:hlink>
        <a:srgbClr val="000099"/>
      </a:hlink>
      <a:folHlink>
        <a:srgbClr val="457CC7"/>
      </a:folHlink>
    </a:clrScheme>
    <a:fontScheme name="f_EineEnBW_PPT">
      <a:majorFont>
        <a:latin typeface="EnBW DIN Pro"/>
        <a:ea typeface=""/>
        <a:cs typeface=""/>
      </a:majorFont>
      <a:minorFont>
        <a:latin typeface="EnBW DIN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108000" tIns="108000" rIns="108000" bIns="108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rgbClr val="F0F0F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gray">
        <a:noFill/>
        <a:ln>
          <a:noFill/>
        </a:ln>
      </a:spPr>
      <a:bodyPr wrap="none" lIns="0" tIns="0" rIns="0" bIns="0" rtlCol="0">
        <a:spAutoFit/>
      </a:bodyPr>
      <a:lstStyle>
        <a:defPPr marL="0" indent="0">
          <a:spcBef>
            <a:spcPts val="0"/>
          </a:spcBef>
          <a:buClr>
            <a:schemeClr val="accent6"/>
          </a:buClr>
          <a:buSzPct val="140000"/>
          <a:buNone/>
          <a:defRPr sz="1400" dirty="0" err="1" smtClean="0">
            <a:latin typeface="+mn-lt"/>
            <a:ea typeface="DIN-Regular" panose="020B0500010101010101" pitchFamily="34" charset="0"/>
          </a:defRPr>
        </a:defPPr>
      </a:lstStyle>
    </a:txDef>
  </a:objectDefaults>
  <a:extraClrSchemeLst/>
  <a:custClrLst>
    <a:custClr name="Mittelblau">
      <a:srgbClr val="374A9A"/>
    </a:custClr>
    <a:custClr name="Dunkelblau">
      <a:srgbClr val="061671"/>
    </a:custClr>
    <a:custClr name="Hellblau">
      <a:srgbClr val="8AADDC"/>
    </a:custClr>
    <a:custClr name="Dunkelorange">
      <a:srgbClr val="EE7700"/>
    </a:custClr>
    <a:custClr name="Signalrot">
      <a:srgbClr val="E2001A"/>
    </a:custClr>
    <a:custClr name="Signalgrün">
      <a:srgbClr val="94C11C"/>
    </a:custClr>
  </a:custClrLst>
</a:theme>
</file>

<file path=ppt/theme/theme2.xml><?xml version="1.0" encoding="utf-8"?>
<a:theme xmlns:a="http://schemas.openxmlformats.org/drawingml/2006/main" name="Larissa">
  <a:themeElements>
    <a:clrScheme name="EnBW_4zu3_NEU">
      <a:dk1>
        <a:srgbClr val="3B3B3B"/>
      </a:dk1>
      <a:lt1>
        <a:srgbClr val="FFFFFF"/>
      </a:lt1>
      <a:dk2>
        <a:srgbClr val="000099"/>
      </a:dk2>
      <a:lt2>
        <a:srgbClr val="E3E3E3"/>
      </a:lt2>
      <a:accent1>
        <a:srgbClr val="CCCCCC"/>
      </a:accent1>
      <a:accent2>
        <a:srgbClr val="B2B2B2"/>
      </a:accent2>
      <a:accent3>
        <a:srgbClr val="979797"/>
      </a:accent3>
      <a:accent4>
        <a:srgbClr val="838383"/>
      </a:accent4>
      <a:accent5>
        <a:srgbClr val="686868"/>
      </a:accent5>
      <a:accent6>
        <a:srgbClr val="FF9900"/>
      </a:accent6>
      <a:hlink>
        <a:srgbClr val="000099"/>
      </a:hlink>
      <a:folHlink>
        <a:srgbClr val="457CC7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nBW_Designfarben">
    <a:dk1>
      <a:srgbClr val="000000"/>
    </a:dk1>
    <a:lt1>
      <a:srgbClr val="FFFFFF"/>
    </a:lt1>
    <a:dk2>
      <a:srgbClr val="000099"/>
    </a:dk2>
    <a:lt2>
      <a:srgbClr val="FFFFFF"/>
    </a:lt2>
    <a:accent1>
      <a:srgbClr val="000099"/>
    </a:accent1>
    <a:accent2>
      <a:srgbClr val="FF9900"/>
    </a:accent2>
    <a:accent3>
      <a:srgbClr val="CCCCCC"/>
    </a:accent3>
    <a:accent4>
      <a:srgbClr val="687DC3"/>
    </a:accent4>
    <a:accent5>
      <a:srgbClr val="DEDEDE"/>
    </a:accent5>
    <a:accent6>
      <a:srgbClr val="BDC6E5"/>
    </a:accent6>
    <a:hlink>
      <a:srgbClr val="061671"/>
    </a:hlink>
    <a:folHlink>
      <a:srgbClr val="EE7700"/>
    </a:folHlink>
  </a:clrScheme>
  <a:fontScheme name="2_Breit">
    <a:majorFont>
      <a:latin typeface="DIN-Medium"/>
      <a:ea typeface=""/>
      <a:cs typeface=""/>
    </a:majorFont>
    <a:minorFont>
      <a:latin typeface="DIN-Medium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nBW_Designfarben">
    <a:dk1>
      <a:srgbClr val="000000"/>
    </a:dk1>
    <a:lt1>
      <a:srgbClr val="FFFFFF"/>
    </a:lt1>
    <a:dk2>
      <a:srgbClr val="000099"/>
    </a:dk2>
    <a:lt2>
      <a:srgbClr val="FFFFFF"/>
    </a:lt2>
    <a:accent1>
      <a:srgbClr val="000099"/>
    </a:accent1>
    <a:accent2>
      <a:srgbClr val="FF9900"/>
    </a:accent2>
    <a:accent3>
      <a:srgbClr val="CCCCCC"/>
    </a:accent3>
    <a:accent4>
      <a:srgbClr val="687DC3"/>
    </a:accent4>
    <a:accent5>
      <a:srgbClr val="DEDEDE"/>
    </a:accent5>
    <a:accent6>
      <a:srgbClr val="BDC6E5"/>
    </a:accent6>
    <a:hlink>
      <a:srgbClr val="061671"/>
    </a:hlink>
    <a:folHlink>
      <a:srgbClr val="EE7700"/>
    </a:folHlink>
  </a:clrScheme>
  <a:fontScheme name="2_Breit">
    <a:majorFont>
      <a:latin typeface="DIN-Medium"/>
      <a:ea typeface=""/>
      <a:cs typeface=""/>
    </a:majorFont>
    <a:minorFont>
      <a:latin typeface="DIN-Medium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Musterpräsentation_4_3</Template>
  <TotalTime>1</TotalTime>
  <Words>1873</Words>
  <Application>Microsoft Office PowerPoint</Application>
  <PresentationFormat>Diavoorstelling (4:3)</PresentationFormat>
  <Paragraphs>347</Paragraphs>
  <Slides>22</Slides>
  <Notes>22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Ontwerpsjabloon</vt:lpstr>
      </vt:variant>
      <vt:variant>
        <vt:i4>1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22</vt:i4>
      </vt:variant>
    </vt:vector>
  </HeadingPairs>
  <TitlesOfParts>
    <vt:vector size="35" baseType="lpstr">
      <vt:lpstr>DIN-Regular</vt:lpstr>
      <vt:lpstr>Calibri</vt:lpstr>
      <vt:lpstr>Times</vt:lpstr>
      <vt:lpstr>Lucida Sans Unicode</vt:lpstr>
      <vt:lpstr>EnBW DIN Pro</vt:lpstr>
      <vt:lpstr>DIN-Light</vt:lpstr>
      <vt:lpstr>DIN-Medium</vt:lpstr>
      <vt:lpstr>EnBW DIN Pro Light</vt:lpstr>
      <vt:lpstr>DIN-Black</vt:lpstr>
      <vt:lpstr>Musterpräsentation_4_3</vt:lpstr>
      <vt:lpstr>think-cell Folie</vt:lpstr>
      <vt:lpstr>Worksheet</vt:lpstr>
      <vt:lpstr>Photo Editor Photo</vt:lpstr>
      <vt:lpstr>Operational experiences at Bruchsal &amp; Soultz-sous-Forêts» </vt:lpstr>
      <vt:lpstr>Temperature distribution at 5.000 m depth</vt:lpstr>
      <vt:lpstr>Geothermal activities in the Upper Rheine Graben</vt:lpstr>
      <vt:lpstr>Bruchsal: Hydrothermal System</vt:lpstr>
      <vt:lpstr>Geothermal gradient</vt:lpstr>
      <vt:lpstr>Power plant &amp; production </vt:lpstr>
      <vt:lpstr>Well system </vt:lpstr>
      <vt:lpstr>Handling of a two phase mixture </vt:lpstr>
      <vt:lpstr>(Radio-) Chemical Monitoring</vt:lpstr>
      <vt:lpstr>Solid material in surface installations</vt:lpstr>
      <vt:lpstr>On site measurements</vt:lpstr>
      <vt:lpstr>Monitoring seismicity </vt:lpstr>
      <vt:lpstr>Monitoring seismicity </vt:lpstr>
      <vt:lpstr>Soultz-sous-Forêts: Enhanced Geothermal System</vt:lpstr>
      <vt:lpstr>Soultz Horst</vt:lpstr>
      <vt:lpstr>Stimulation Measures </vt:lpstr>
      <vt:lpstr>Hydraulic Stimulation</vt:lpstr>
      <vt:lpstr>Chemical Stimulation</vt:lpstr>
      <vt:lpstr>Geothermal Power: Targets 2020</vt:lpstr>
      <vt:lpstr>Evolution of Levelized Cost of Energy (LCoE) : Scenarios</vt:lpstr>
      <vt:lpstr>Evolution of Levelized Cost of Energy (LCoE) : Scenarios</vt:lpstr>
      <vt:lpstr>Dia 22</vt:lpstr>
    </vt:vector>
  </TitlesOfParts>
  <Company>EnBW AG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Lorem und ipsum 42pt Powerpoint »</dc:title>
  <dc:creator>Lena Eggeling</dc:creator>
  <cp:lastModifiedBy>Anne Martine Dortland</cp:lastModifiedBy>
  <cp:revision>24</cp:revision>
  <cp:lastPrinted>2014-06-03T08:46:24Z</cp:lastPrinted>
  <dcterms:created xsi:type="dcterms:W3CDTF">2015-02-24T09:52:22Z</dcterms:created>
  <dcterms:modified xsi:type="dcterms:W3CDTF">2015-02-24T09:53:37Z</dcterms:modified>
</cp:coreProperties>
</file>