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gif" ContentType="image/gif"/>
  <Default Extension="bin" ContentType="application/vnd.openxmlformats-officedocument.oleObject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4"/>
  </p:notesMasterIdLst>
  <p:handoutMasterIdLst>
    <p:handoutMasterId r:id="rId45"/>
  </p:handoutMasterIdLst>
  <p:sldIdLst>
    <p:sldId id="256" r:id="rId2"/>
    <p:sldId id="257" r:id="rId3"/>
    <p:sldId id="263" r:id="rId4"/>
    <p:sldId id="269" r:id="rId5"/>
    <p:sldId id="300" r:id="rId6"/>
    <p:sldId id="311" r:id="rId7"/>
    <p:sldId id="303" r:id="rId8"/>
    <p:sldId id="301" r:id="rId9"/>
    <p:sldId id="302" r:id="rId10"/>
    <p:sldId id="304" r:id="rId11"/>
    <p:sldId id="270" r:id="rId12"/>
    <p:sldId id="271" r:id="rId13"/>
    <p:sldId id="272" r:id="rId14"/>
    <p:sldId id="273" r:id="rId15"/>
    <p:sldId id="274" r:id="rId16"/>
    <p:sldId id="276" r:id="rId17"/>
    <p:sldId id="277" r:id="rId18"/>
    <p:sldId id="278" r:id="rId19"/>
    <p:sldId id="279" r:id="rId20"/>
    <p:sldId id="280" r:id="rId21"/>
    <p:sldId id="310" r:id="rId22"/>
    <p:sldId id="281" r:id="rId23"/>
    <p:sldId id="282" r:id="rId24"/>
    <p:sldId id="299" r:id="rId25"/>
    <p:sldId id="305" r:id="rId26"/>
    <p:sldId id="306" r:id="rId27"/>
    <p:sldId id="307" r:id="rId28"/>
    <p:sldId id="308" r:id="rId29"/>
    <p:sldId id="284" r:id="rId30"/>
    <p:sldId id="285" r:id="rId31"/>
    <p:sldId id="292" r:id="rId32"/>
    <p:sldId id="286" r:id="rId33"/>
    <p:sldId id="287" r:id="rId34"/>
    <p:sldId id="293" r:id="rId35"/>
    <p:sldId id="294" r:id="rId36"/>
    <p:sldId id="295" r:id="rId37"/>
    <p:sldId id="296" r:id="rId38"/>
    <p:sldId id="297" r:id="rId39"/>
    <p:sldId id="288" r:id="rId40"/>
    <p:sldId id="309" r:id="rId41"/>
    <p:sldId id="289" r:id="rId42"/>
    <p:sldId id="290" r:id="rId43"/>
  </p:sldIdLst>
  <p:sldSz cx="9144000" cy="6858000" type="screen4x3"/>
  <p:notesSz cx="6735763" cy="98663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52"/>
  </p:normalViewPr>
  <p:slideViewPr>
    <p:cSldViewPr>
      <p:cViewPr>
        <p:scale>
          <a:sx n="100" d="100"/>
          <a:sy n="100" d="100"/>
        </p:scale>
        <p:origin x="1424" y="-2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presProps" Target="presProps.xml"/><Relationship Id="rId47" Type="http://schemas.openxmlformats.org/officeDocument/2006/relationships/viewProps" Target="viewProps.xml"/><Relationship Id="rId48" Type="http://schemas.openxmlformats.org/officeDocument/2006/relationships/theme" Target="theme/theme1.xml"/><Relationship Id="rId49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notesMaster" Target="notesMasters/notesMaster1.xml"/><Relationship Id="rId45" Type="http://schemas.openxmlformats.org/officeDocument/2006/relationships/handoutMaster" Target="handoutMasters/handout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Relationship Id="rId2" Type="http://schemas.openxmlformats.org/officeDocument/2006/relationships/image" Target="../media/image2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6946C3-B9F5-44D9-99E2-918188480184}" type="datetimeFigureOut">
              <a:rPr lang="de-AT" smtClean="0"/>
              <a:t>13.03.17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15373" y="9371285"/>
            <a:ext cx="2918831" cy="49331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2CE2BA1-9C9F-4587-94BA-65BC27F5088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273823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E60815-1800-415B-9ED1-D23970B94251}" type="datetimeFigureOut">
              <a:rPr lang="fr-FR" smtClean="0"/>
              <a:t>13/03/2017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D53F6-4507-4B2E-A49A-9EEA53F12CFB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5292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1700" y="739775"/>
            <a:ext cx="4932363" cy="3700463"/>
          </a:xfrm>
          <a:ln/>
        </p:spPr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r>
              <a:rPr lang="fr-FR" altLang="fr-FR" smtClean="0"/>
              <a:t>Fabrice Gourdellier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4.png"/><Relationship Id="rId5" Type="http://schemas.openxmlformats.org/officeDocument/2006/relationships/image" Target="../media/image2.jpeg"/><Relationship Id="rId6" Type="http://schemas.openxmlformats.org/officeDocument/2006/relationships/image" Target="../media/image5.jpeg"/><Relationship Id="rId7" Type="http://schemas.microsoft.com/office/2007/relationships/hdphoto" Target="../media/hdphoto1.wdp"/><Relationship Id="rId1" Type="http://schemas.openxmlformats.org/officeDocument/2006/relationships/vmlDrawing" Target="../drawings/vmlDrawing2.vml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132" name="Object 12"/>
          <p:cNvGraphicFramePr>
            <a:graphicFrameLocks noChangeAspect="1"/>
          </p:cNvGraphicFramePr>
          <p:nvPr/>
        </p:nvGraphicFramePr>
        <p:xfrm>
          <a:off x="0" y="0"/>
          <a:ext cx="9144000" cy="685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7" name="Image" r:id="rId3" imgW="12215873" imgH="9155556" progId="Photoshop.Image.7">
                  <p:embed/>
                </p:oleObj>
              </mc:Choice>
              <mc:Fallback>
                <p:oleObj name="Image" r:id="rId3" imgW="12215873" imgH="9155556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84438" y="1916113"/>
            <a:ext cx="6116637" cy="1752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/>
          <a:lstStyle>
            <a:lvl1pPr>
              <a:defRPr sz="4400">
                <a:solidFill>
                  <a:srgbClr val="000000"/>
                </a:solidFill>
              </a:defRPr>
            </a:lvl1pPr>
          </a:lstStyle>
          <a:p>
            <a:pPr lvl="0"/>
            <a:r>
              <a:rPr lang="fr-FR" noProof="0" smtClean="0"/>
              <a:t>Modifiez le style du titre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484438" y="3716338"/>
            <a:ext cx="6116637" cy="1081087"/>
          </a:xfrm>
          <a:ln w="9525"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>
              <a:buFont typeface="Wingdings" pitchFamily="2" charset="2"/>
              <a:buNone/>
              <a:defRPr/>
            </a:lvl1pPr>
          </a:lstStyle>
          <a:p>
            <a:pPr lvl="0"/>
            <a:r>
              <a:rPr lang="fr-FR" noProof="0" smtClean="0"/>
              <a:t>Modifiez le style des sous-titres du masque</a:t>
            </a:r>
          </a:p>
        </p:txBody>
      </p:sp>
      <p:grpSp>
        <p:nvGrpSpPr>
          <p:cNvPr id="5136" name="Group 16"/>
          <p:cNvGrpSpPr>
            <a:grpSpLocks/>
          </p:cNvGrpSpPr>
          <p:nvPr/>
        </p:nvGrpSpPr>
        <p:grpSpPr bwMode="auto">
          <a:xfrm>
            <a:off x="107950" y="2095500"/>
            <a:ext cx="2016125" cy="504825"/>
            <a:chOff x="0" y="618"/>
            <a:chExt cx="725" cy="181"/>
          </a:xfrm>
        </p:grpSpPr>
        <p:sp>
          <p:nvSpPr>
            <p:cNvPr id="5137" name="Rectangle 17"/>
            <p:cNvSpPr>
              <a:spLocks noChangeArrowheads="1"/>
            </p:cNvSpPr>
            <p:nvPr userDrawn="1"/>
          </p:nvSpPr>
          <p:spPr bwMode="auto">
            <a:xfrm>
              <a:off x="0" y="618"/>
              <a:ext cx="181" cy="18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38" name="Rectangle 18"/>
            <p:cNvSpPr>
              <a:spLocks noChangeArrowheads="1"/>
            </p:cNvSpPr>
            <p:nvPr userDrawn="1"/>
          </p:nvSpPr>
          <p:spPr bwMode="auto">
            <a:xfrm>
              <a:off x="544" y="618"/>
              <a:ext cx="181" cy="181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139" name="Rectangle 19"/>
            <p:cNvSpPr>
              <a:spLocks noChangeArrowheads="1"/>
            </p:cNvSpPr>
            <p:nvPr userDrawn="1"/>
          </p:nvSpPr>
          <p:spPr bwMode="auto">
            <a:xfrm>
              <a:off x="272" y="618"/>
              <a:ext cx="181" cy="1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10" name="Picture 32" descr="N:\F_GEOTHERMIE\Commun\03 - COMMUNICATION\11 - Logos\es_nouveau.jp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731179"/>
            <a:ext cx="1152128" cy="110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/>
          <p:cNvPicPr>
            <a:picLocks noChangeAspect="1"/>
          </p:cNvPicPr>
          <p:nvPr userDrawn="1"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708919"/>
            <a:ext cx="2124075" cy="3170631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481763" y="620689"/>
            <a:ext cx="2076450" cy="5410224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250825" y="620687"/>
            <a:ext cx="6078538" cy="54102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3404FE-B88B-4037-B74D-8242756F08B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39122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813" y="188913"/>
            <a:ext cx="7010400" cy="71755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50825" y="1412875"/>
            <a:ext cx="4065588" cy="46180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468813" y="1412875"/>
            <a:ext cx="4065587" cy="46180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0" y="6545263"/>
            <a:ext cx="1295400" cy="312737"/>
          </a:xfrm>
        </p:spPr>
        <p:txBody>
          <a:bodyPr/>
          <a:lstStyle>
            <a:lvl1pPr>
              <a:defRPr/>
            </a:lvl1pPr>
          </a:lstStyle>
          <a:p>
            <a:fld id="{B23404FE-B88B-4037-B74D-8242756F08B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97887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re. Contenu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813" y="188913"/>
            <a:ext cx="7010400" cy="71755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50825" y="1412875"/>
            <a:ext cx="4065588" cy="46180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468813" y="1412875"/>
            <a:ext cx="4065587" cy="46180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0" y="6545263"/>
            <a:ext cx="1295400" cy="312737"/>
          </a:xfrm>
        </p:spPr>
        <p:txBody>
          <a:bodyPr/>
          <a:lstStyle>
            <a:lvl1pPr>
              <a:defRPr/>
            </a:lvl1pPr>
          </a:lstStyle>
          <a:p>
            <a:fld id="{B23404FE-B88B-4037-B74D-8242756F08B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308352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813" y="188913"/>
            <a:ext cx="7010400" cy="71755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50825" y="1412875"/>
            <a:ext cx="8283575" cy="22320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250825" y="3797300"/>
            <a:ext cx="8283575" cy="223361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0" y="6545263"/>
            <a:ext cx="1295400" cy="312737"/>
          </a:xfrm>
        </p:spPr>
        <p:txBody>
          <a:bodyPr/>
          <a:lstStyle>
            <a:lvl1pPr>
              <a:defRPr/>
            </a:lvl1pPr>
          </a:lstStyle>
          <a:p>
            <a:fld id="{B23404FE-B88B-4037-B74D-8242756F08B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22605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re et contenu sur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813" y="188913"/>
            <a:ext cx="7010400" cy="71755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50825" y="1412875"/>
            <a:ext cx="8283575" cy="22320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50825" y="3797300"/>
            <a:ext cx="8283575" cy="223361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0" y="6545263"/>
            <a:ext cx="1295400" cy="312737"/>
          </a:xfrm>
        </p:spPr>
        <p:txBody>
          <a:bodyPr/>
          <a:lstStyle>
            <a:lvl1pPr>
              <a:defRPr/>
            </a:lvl1pPr>
          </a:lstStyle>
          <a:p>
            <a:fld id="{B23404FE-B88B-4037-B74D-8242756F08B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9790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re et 2 contenus sur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813" y="188913"/>
            <a:ext cx="7010400" cy="71755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250825" y="1412875"/>
            <a:ext cx="4065588" cy="22320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468813" y="1412875"/>
            <a:ext cx="4065587" cy="2232025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half" idx="3"/>
          </p:nvPr>
        </p:nvSpPr>
        <p:spPr>
          <a:xfrm>
            <a:off x="250825" y="3797300"/>
            <a:ext cx="8283575" cy="2233613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0"/>
          </p:nvPr>
        </p:nvSpPr>
        <p:spPr>
          <a:xfrm>
            <a:off x="0" y="6545263"/>
            <a:ext cx="1295400" cy="312737"/>
          </a:xfrm>
        </p:spPr>
        <p:txBody>
          <a:bodyPr/>
          <a:lstStyle>
            <a:lvl1pPr>
              <a:defRPr/>
            </a:lvl1pPr>
          </a:lstStyle>
          <a:p>
            <a:fld id="{B23404FE-B88B-4037-B74D-8242756F08B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45304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re. Image de la bibliothèqu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813" y="188913"/>
            <a:ext cx="7010400" cy="71755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'image de la bibliothèque 2"/>
          <p:cNvSpPr>
            <a:spLocks noGrp="1"/>
          </p:cNvSpPr>
          <p:nvPr>
            <p:ph type="clipArt" sz="half" idx="1"/>
          </p:nvPr>
        </p:nvSpPr>
        <p:spPr>
          <a:xfrm>
            <a:off x="250825" y="1412875"/>
            <a:ext cx="4065588" cy="4618038"/>
          </a:xfrm>
        </p:spPr>
        <p:txBody>
          <a:bodyPr/>
          <a:lstStyle/>
          <a:p>
            <a:r>
              <a:rPr lang="fr-FR" smtClean="0"/>
              <a:t>Cliquez sur l'icône pour ajouter une image de la bibliothèque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468813" y="1412875"/>
            <a:ext cx="4065587" cy="46180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0" y="6545263"/>
            <a:ext cx="1295400" cy="312737"/>
          </a:xfrm>
        </p:spPr>
        <p:txBody>
          <a:bodyPr/>
          <a:lstStyle>
            <a:lvl1pPr>
              <a:defRPr/>
            </a:lvl1pPr>
          </a:lstStyle>
          <a:p>
            <a:fld id="{B23404FE-B88B-4037-B74D-8242756F08B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2019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re. Texte et image de la bibliothè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813" y="188913"/>
            <a:ext cx="7010400" cy="71755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50825" y="1412875"/>
            <a:ext cx="4065588" cy="46180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'image de la bibliothèque 3"/>
          <p:cNvSpPr>
            <a:spLocks noGrp="1"/>
          </p:cNvSpPr>
          <p:nvPr>
            <p:ph type="clipArt" sz="half" idx="2"/>
          </p:nvPr>
        </p:nvSpPr>
        <p:spPr>
          <a:xfrm>
            <a:off x="4468813" y="1412875"/>
            <a:ext cx="4065587" cy="4618038"/>
          </a:xfrm>
        </p:spPr>
        <p:txBody>
          <a:bodyPr/>
          <a:lstStyle/>
          <a:p>
            <a:r>
              <a:rPr lang="fr-FR" smtClean="0"/>
              <a:t>Cliquez sur l'icône pour ajouter une image de la bibliothèque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0" y="6545263"/>
            <a:ext cx="1295400" cy="312737"/>
          </a:xfrm>
        </p:spPr>
        <p:txBody>
          <a:bodyPr/>
          <a:lstStyle>
            <a:lvl1pPr>
              <a:defRPr/>
            </a:lvl1pPr>
          </a:lstStyle>
          <a:p>
            <a:fld id="{B23404FE-B88B-4037-B74D-8242756F08B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29382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813" y="188913"/>
            <a:ext cx="7010400" cy="71755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250825" y="1412875"/>
            <a:ext cx="4065588" cy="46180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graphique 3"/>
          <p:cNvSpPr>
            <a:spLocks noGrp="1"/>
          </p:cNvSpPr>
          <p:nvPr>
            <p:ph type="chart" sz="half" idx="2"/>
          </p:nvPr>
        </p:nvSpPr>
        <p:spPr>
          <a:xfrm>
            <a:off x="4468813" y="1412875"/>
            <a:ext cx="4065587" cy="4618038"/>
          </a:xfrm>
        </p:spPr>
        <p:txBody>
          <a:bodyPr/>
          <a:lstStyle/>
          <a:p>
            <a:r>
              <a:rPr lang="fr-FR" smtClean="0"/>
              <a:t>Cliquez sur l'icône pour ajouter un graphique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0" y="6545263"/>
            <a:ext cx="1295400" cy="312737"/>
          </a:xfrm>
        </p:spPr>
        <p:txBody>
          <a:bodyPr/>
          <a:lstStyle>
            <a:lvl1pPr>
              <a:defRPr/>
            </a:lvl1pPr>
          </a:lstStyle>
          <a:p>
            <a:fld id="{B23404FE-B88B-4037-B74D-8242756F08B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07516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AndTx" preserve="1">
  <p:cSld name="Titre. Diagramme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813" y="188913"/>
            <a:ext cx="7010400" cy="71755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sz="half" idx="1"/>
          </p:nvPr>
        </p:nvSpPr>
        <p:spPr>
          <a:xfrm>
            <a:off x="250825" y="1412875"/>
            <a:ext cx="4065588" cy="4618038"/>
          </a:xfrm>
        </p:spPr>
        <p:txBody>
          <a:bodyPr/>
          <a:lstStyle/>
          <a:p>
            <a:r>
              <a:rPr lang="fr-FR" smtClean="0"/>
              <a:t>Cliquez sur l'icône pour ajouter un graphique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468813" y="1412875"/>
            <a:ext cx="4065587" cy="46180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>
          <a:xfrm>
            <a:off x="0" y="6545263"/>
            <a:ext cx="1295400" cy="312737"/>
          </a:xfrm>
        </p:spPr>
        <p:txBody>
          <a:bodyPr/>
          <a:lstStyle>
            <a:lvl1pPr>
              <a:defRPr/>
            </a:lvl1pPr>
          </a:lstStyle>
          <a:p>
            <a:fld id="{B23404FE-B88B-4037-B74D-8242756F08B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38673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gradFill>
            <a:gsLst>
              <a:gs pos="53000">
                <a:schemeClr val="tx1"/>
              </a:gs>
              <a:gs pos="100000">
                <a:schemeClr val="bg2"/>
              </a:gs>
            </a:gsLst>
          </a:gradFill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3404FE-B88B-4037-B74D-8242756F08B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06392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813" y="188913"/>
            <a:ext cx="7010400" cy="71755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250825" y="1412875"/>
            <a:ext cx="8283575" cy="4618038"/>
          </a:xfrm>
        </p:spPr>
        <p:txBody>
          <a:bodyPr/>
          <a:lstStyle/>
          <a:p>
            <a:r>
              <a:rPr lang="fr-FR" smtClean="0"/>
              <a:t>Cliquez sur l'icône pour ajouter un tableau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0" y="6545263"/>
            <a:ext cx="1295400" cy="312737"/>
          </a:xfrm>
        </p:spPr>
        <p:txBody>
          <a:bodyPr/>
          <a:lstStyle>
            <a:lvl1pPr>
              <a:defRPr/>
            </a:lvl1pPr>
          </a:lstStyle>
          <a:p>
            <a:fld id="{B23404FE-B88B-4037-B74D-8242756F08B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44079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re et diagramme ou organi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813" y="188913"/>
            <a:ext cx="7010400" cy="71755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graphique SmartArt 2"/>
          <p:cNvSpPr>
            <a:spLocks noGrp="1"/>
          </p:cNvSpPr>
          <p:nvPr>
            <p:ph type="dgm" idx="1"/>
          </p:nvPr>
        </p:nvSpPr>
        <p:spPr>
          <a:xfrm>
            <a:off x="250825" y="1412875"/>
            <a:ext cx="8283575" cy="4618038"/>
          </a:xfrm>
        </p:spPr>
        <p:txBody>
          <a:bodyPr/>
          <a:lstStyle/>
          <a:p>
            <a:r>
              <a:rPr lang="fr-FR" smtClean="0"/>
              <a:t>Cliquez sur l'icône pour ajouter un graphique SmartArt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0" y="6545263"/>
            <a:ext cx="1295400" cy="312737"/>
          </a:xfrm>
        </p:spPr>
        <p:txBody>
          <a:bodyPr/>
          <a:lstStyle>
            <a:lvl1pPr>
              <a:defRPr/>
            </a:lvl1pPr>
          </a:lstStyle>
          <a:p>
            <a:fld id="{B23404FE-B88B-4037-B74D-8242756F08B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283034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r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813" y="188913"/>
            <a:ext cx="7010400" cy="71755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graphique 2"/>
          <p:cNvSpPr>
            <a:spLocks noGrp="1"/>
          </p:cNvSpPr>
          <p:nvPr>
            <p:ph type="chart" idx="1"/>
          </p:nvPr>
        </p:nvSpPr>
        <p:spPr>
          <a:xfrm>
            <a:off x="250825" y="1412875"/>
            <a:ext cx="8283575" cy="4618038"/>
          </a:xfrm>
        </p:spPr>
        <p:txBody>
          <a:bodyPr/>
          <a:lstStyle/>
          <a:p>
            <a:r>
              <a:rPr lang="fr-FR" smtClean="0"/>
              <a:t>Cliquez sur l'icône pour ajouter un graphique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0" y="6545263"/>
            <a:ext cx="1295400" cy="312737"/>
          </a:xfrm>
        </p:spPr>
        <p:txBody>
          <a:bodyPr/>
          <a:lstStyle>
            <a:lvl1pPr>
              <a:defRPr/>
            </a:lvl1pPr>
          </a:lstStyle>
          <a:p>
            <a:fld id="{B23404FE-B88B-4037-B74D-8242756F08B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85716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3993307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B4405A3-D5F0-4F5D-9811-262C6FBCAA5B}" type="datetimeFigureOut">
              <a:rPr lang="en-GB" smtClean="0"/>
              <a:t>13/03/2017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A760B8-FAB3-4A92-A83F-CC8DF95383D2}" type="slidenum">
              <a:rPr lang="en-GB" smtClean="0"/>
              <a:t>‹#›</a:t>
            </a:fld>
            <a:endParaRPr lang="en-GB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68312" y="1484784"/>
            <a:ext cx="8207375" cy="503238"/>
          </a:xfrm>
        </p:spPr>
        <p:txBody>
          <a:bodyPr/>
          <a:lstStyle>
            <a:lvl1pPr marL="0" indent="0">
              <a:buNone/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nl-NL" dirty="0" smtClean="0"/>
              <a:t>SUBHEADING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00578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3404FE-B88B-4037-B74D-8242756F08B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32845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250825" y="1412875"/>
            <a:ext cx="4065588" cy="4618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468813" y="1412875"/>
            <a:ext cx="4065587" cy="46180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3404FE-B88B-4037-B74D-8242756F08B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18536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gradFill>
            <a:gsLst>
              <a:gs pos="32000">
                <a:schemeClr val="tx1"/>
              </a:gs>
              <a:gs pos="89000">
                <a:schemeClr val="accent3"/>
              </a:gs>
            </a:gsLst>
          </a:gradFill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fr-FR" smtClean="0"/>
              <a:t>Modifiez le style du titre</a:t>
            </a:r>
            <a:endParaRPr lang="fr-FR" dirty="0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3404FE-B88B-4037-B74D-8242756F08B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8136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3404FE-B88B-4037-B74D-8242756F08B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93755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512" y="620688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512" y="1916832"/>
            <a:ext cx="3008313" cy="417646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3404FE-B88B-4037-B74D-8242756F08B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1975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3404FE-B88B-4037-B74D-8242756F08B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132079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B23404FE-B88B-4037-B74D-8242756F08B1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26029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2.xml"/><Relationship Id="rId23" Type="http://schemas.openxmlformats.org/officeDocument/2006/relationships/slideLayout" Target="../slideLayouts/slideLayout23.xml"/><Relationship Id="rId24" Type="http://schemas.openxmlformats.org/officeDocument/2006/relationships/theme" Target="../theme/theme1.xml"/><Relationship Id="rId25" Type="http://schemas.openxmlformats.org/officeDocument/2006/relationships/vmlDrawing" Target="../drawings/vmlDrawing1.vml"/><Relationship Id="rId26" Type="http://schemas.openxmlformats.org/officeDocument/2006/relationships/oleObject" Target="../embeddings/oleObject1.bin"/><Relationship Id="rId27" Type="http://schemas.openxmlformats.org/officeDocument/2006/relationships/image" Target="../media/image1.png"/><Relationship Id="rId28" Type="http://schemas.openxmlformats.org/officeDocument/2006/relationships/image" Target="../media/image2.jpeg"/><Relationship Id="rId29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10" name="Object 14"/>
          <p:cNvGraphicFramePr>
            <a:graphicFrameLocks noChangeAspect="1"/>
          </p:cNvGraphicFramePr>
          <p:nvPr/>
        </p:nvGraphicFramePr>
        <p:xfrm>
          <a:off x="0" y="0"/>
          <a:ext cx="9144000" cy="685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95" name="Image" r:id="rId26" imgW="12215873" imgH="9155556" progId="Photoshop.Image.7">
                  <p:embed/>
                </p:oleObj>
              </mc:Choice>
              <mc:Fallback>
                <p:oleObj name="Image" r:id="rId26" imgW="12215873" imgH="9155556" progId="Photoshop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3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547813" y="188913"/>
            <a:ext cx="7010400" cy="717550"/>
          </a:xfrm>
          <a:prstGeom prst="rect">
            <a:avLst/>
          </a:prstGeom>
          <a:gradFill rotWithShape="1">
            <a:gsLst>
              <a:gs pos="32000">
                <a:schemeClr val="tx1"/>
              </a:gs>
              <a:gs pos="87000">
                <a:schemeClr val="accent3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le style du titre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0" y="6545263"/>
            <a:ext cx="1295400" cy="312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B23404FE-B88B-4037-B74D-8242756F08B1}" type="slidenum">
              <a:rPr lang="fr-FR" smtClean="0"/>
              <a:t>‹#›</a:t>
            </a:fld>
            <a:endParaRPr lang="fr-FR"/>
          </a:p>
        </p:txBody>
      </p:sp>
      <p:grpSp>
        <p:nvGrpSpPr>
          <p:cNvPr id="4116" name="Group 20"/>
          <p:cNvGrpSpPr>
            <a:grpSpLocks/>
          </p:cNvGrpSpPr>
          <p:nvPr/>
        </p:nvGrpSpPr>
        <p:grpSpPr bwMode="auto">
          <a:xfrm>
            <a:off x="179388" y="188913"/>
            <a:ext cx="1150937" cy="287337"/>
            <a:chOff x="0" y="618"/>
            <a:chExt cx="725" cy="181"/>
          </a:xfrm>
        </p:grpSpPr>
        <p:sp>
          <p:nvSpPr>
            <p:cNvPr id="4111" name="Rectangle 15"/>
            <p:cNvSpPr>
              <a:spLocks noChangeArrowheads="1"/>
            </p:cNvSpPr>
            <p:nvPr userDrawn="1"/>
          </p:nvSpPr>
          <p:spPr bwMode="auto">
            <a:xfrm>
              <a:off x="0" y="618"/>
              <a:ext cx="181" cy="181"/>
            </a:xfrm>
            <a:prstGeom prst="rect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113" name="Rectangle 17"/>
            <p:cNvSpPr>
              <a:spLocks noChangeArrowheads="1"/>
            </p:cNvSpPr>
            <p:nvPr userDrawn="1"/>
          </p:nvSpPr>
          <p:spPr bwMode="auto">
            <a:xfrm>
              <a:off x="544" y="618"/>
              <a:ext cx="181" cy="181"/>
            </a:xfrm>
            <a:prstGeom prst="rect">
              <a:avLst/>
            </a:prstGeom>
            <a:solidFill>
              <a:schemeClr val="hlink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4114" name="Rectangle 18"/>
            <p:cNvSpPr>
              <a:spLocks noChangeArrowheads="1"/>
            </p:cNvSpPr>
            <p:nvPr userDrawn="1"/>
          </p:nvSpPr>
          <p:spPr bwMode="auto">
            <a:xfrm>
              <a:off x="272" y="618"/>
              <a:ext cx="181" cy="18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  <p:pic>
        <p:nvPicPr>
          <p:cNvPr id="2080" name="Picture 32" descr="N:\F_GEOTHERMIE\Commun\03 - COMMUNICATION\11 - Logos\es_nouveau.jpg"/>
          <p:cNvPicPr>
            <a:picLocks noChangeAspect="1" noChangeArrowheads="1"/>
          </p:cNvPicPr>
          <p:nvPr userDrawn="1"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368" y="5731179"/>
            <a:ext cx="1152128" cy="1103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412875"/>
            <a:ext cx="8283575" cy="4618038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dirty="0" smtClean="0"/>
              <a:t>Cliquez pour modifier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</p:sldLayoutIdLst>
  <p:timing>
    <p:tnLst>
      <p:par>
        <p:cTn id="1" dur="indefinite" restart="never" nodeType="tmRoot"/>
      </p:par>
    </p:tnLst>
  </p:timing>
  <p:txStyles>
    <p:titleStyle>
      <a:lvl1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QuaySans_Med" pitchFamily="18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QuaySans_Med" pitchFamily="18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QuaySans_Med" pitchFamily="18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QuaySans_Med" pitchFamily="18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QuaySans_Med" pitchFamily="18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QuaySans_Med" pitchFamily="18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QuaySans_Med" pitchFamily="18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QuaySans_Med" pitchFamily="18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Blip>
          <a:blip r:embed="rId29"/>
        </a:buBlip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120000"/>
        <a:buFont typeface="Wingdings" pitchFamily="2" charset="2"/>
        <a:buChar char="§"/>
        <a:defRPr sz="2400">
          <a:solidFill>
            <a:srgbClr val="000000"/>
          </a:solidFill>
          <a:latin typeface="+mn-lt"/>
          <a:cs typeface="+mn-cs"/>
        </a:defRPr>
      </a:lvl2pPr>
      <a:lvl3pPr marL="1200150" indent="-28575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SzPct val="100000"/>
        <a:buFont typeface="Wingdings" pitchFamily="2" charset="2"/>
        <a:buChar char="§"/>
        <a:defRPr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1600">
          <a:solidFill>
            <a:schemeClr val="accent2"/>
          </a:solidFill>
          <a:latin typeface="Arial" charset="0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1400">
          <a:solidFill>
            <a:schemeClr val="tx2"/>
          </a:solidFill>
          <a:latin typeface="Arial" charset="0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2"/>
          </a:solidFill>
          <a:latin typeface="Arial" charset="0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2"/>
          </a:solidFill>
          <a:latin typeface="Arial" charset="0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2"/>
          </a:solidFill>
          <a:latin typeface="Arial" charset="0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1400">
          <a:solidFill>
            <a:schemeClr val="tx2"/>
          </a:solidFill>
          <a:latin typeface="Arial" charset="0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4" Type="http://schemas.openxmlformats.org/officeDocument/2006/relationships/image" Target="../media/image33.gif"/><Relationship Id="rId5" Type="http://schemas.openxmlformats.org/officeDocument/2006/relationships/image" Target="../media/image34.jpeg"/><Relationship Id="rId6" Type="http://schemas.openxmlformats.org/officeDocument/2006/relationships/image" Target="../media/image35.png"/><Relationship Id="rId7" Type="http://schemas.openxmlformats.org/officeDocument/2006/relationships/image" Target="../media/image2.jpeg"/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hyperlink" Target="roquette_HD_long.mp4" TargetMode="External"/><Relationship Id="rId3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1.jpeg"/><Relationship Id="rId3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53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4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Relationship Id="rId3" Type="http://schemas.openxmlformats.org/officeDocument/2006/relationships/image" Target="../media/image70.em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1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jpeg"/><Relationship Id="rId5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emf"/><Relationship Id="rId4" Type="http://schemas.openxmlformats.org/officeDocument/2006/relationships/image" Target="../media/image87.emf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Relationship Id="rId3" Type="http://schemas.openxmlformats.org/officeDocument/2006/relationships/image" Target="../media/image90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4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jpeg"/><Relationship Id="rId5" Type="http://schemas.openxmlformats.org/officeDocument/2006/relationships/image" Target="../media/image11.png"/><Relationship Id="rId6" Type="http://schemas.openxmlformats.org/officeDocument/2006/relationships/image" Target="../media/image12.jpeg"/><Relationship Id="rId7" Type="http://schemas.openxmlformats.org/officeDocument/2006/relationships/image" Target="../media/image13.png"/><Relationship Id="rId8" Type="http://schemas.openxmlformats.org/officeDocument/2006/relationships/image" Target="../media/image14.png"/><Relationship Id="rId9" Type="http://schemas.openxmlformats.org/officeDocument/2006/relationships/image" Target="../media/image15.jpeg"/><Relationship Id="rId10" Type="http://schemas.openxmlformats.org/officeDocument/2006/relationships/image" Target="../media/image16.png"/><Relationship Id="rId11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oleObject" Target="../embeddings/oleObject3.bin"/><Relationship Id="rId5" Type="http://schemas.openxmlformats.org/officeDocument/2006/relationships/image" Target="../media/image20.emf"/><Relationship Id="rId6" Type="http://schemas.openxmlformats.org/officeDocument/2006/relationships/oleObject" Target="../embeddings/oleObject4.bin"/><Relationship Id="rId7" Type="http://schemas.openxmlformats.org/officeDocument/2006/relationships/image" Target="../media/image21.e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4" Type="http://schemas.openxmlformats.org/officeDocument/2006/relationships/image" Target="../media/image25.jpeg"/><Relationship Id="rId5" Type="http://schemas.openxmlformats.org/officeDocument/2006/relationships/image" Target="../media/image26.jpeg"/><Relationship Id="rId6" Type="http://schemas.openxmlformats.org/officeDocument/2006/relationships/image" Target="../media/image27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30.jpe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2484438" y="2756520"/>
            <a:ext cx="6116637" cy="2472680"/>
          </a:xfrm>
        </p:spPr>
        <p:txBody>
          <a:bodyPr/>
          <a:lstStyle/>
          <a:p>
            <a:r>
              <a:rPr lang="en-US" dirty="0"/>
              <a:t>Geothermal Project </a:t>
            </a:r>
            <a:r>
              <a:rPr lang="en-US" dirty="0" smtClean="0"/>
              <a:t>“ECOGI“ in </a:t>
            </a:r>
            <a:r>
              <a:rPr lang="en-US" dirty="0" err="1" smtClean="0"/>
              <a:t>Rittershoffen</a:t>
            </a:r>
            <a:r>
              <a:rPr lang="en-US" dirty="0" smtClean="0"/>
              <a:t>, France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Clément </a:t>
            </a:r>
            <a:r>
              <a:rPr lang="en-US" sz="2800" dirty="0" err="1" smtClean="0"/>
              <a:t>Baujard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Reservoir Engineer, ES-</a:t>
            </a:r>
            <a:r>
              <a:rPr lang="en-US" sz="2800" dirty="0" err="1" smtClean="0"/>
              <a:t>Geothermie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59914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Hydro-thermal</a:t>
            </a:r>
            <a:r>
              <a:rPr lang="fr-FR" dirty="0" smtClean="0"/>
              <a:t> </a:t>
            </a:r>
            <a:r>
              <a:rPr lang="fr-FR" dirty="0" err="1" smtClean="0"/>
              <a:t>conceptual</a:t>
            </a:r>
            <a:r>
              <a:rPr lang="fr-FR" dirty="0" smtClean="0"/>
              <a:t> model</a:t>
            </a:r>
            <a:endParaRPr lang="fr-FR" dirty="0"/>
          </a:p>
        </p:txBody>
      </p:sp>
      <p:sp>
        <p:nvSpPr>
          <p:cNvPr id="4" name="Freeform 10"/>
          <p:cNvSpPr>
            <a:spLocks/>
          </p:cNvSpPr>
          <p:nvPr/>
        </p:nvSpPr>
        <p:spPr bwMode="auto">
          <a:xfrm>
            <a:off x="3133968" y="1444626"/>
            <a:ext cx="334962" cy="700087"/>
          </a:xfrm>
          <a:custGeom>
            <a:avLst/>
            <a:gdLst>
              <a:gd name="T0" fmla="*/ 2147483647 w 274"/>
              <a:gd name="T1" fmla="*/ 0 h 538"/>
              <a:gd name="T2" fmla="*/ 2147483647 w 274"/>
              <a:gd name="T3" fmla="*/ 0 h 538"/>
              <a:gd name="T4" fmla="*/ 2147483647 w 274"/>
              <a:gd name="T5" fmla="*/ 0 h 538"/>
              <a:gd name="T6" fmla="*/ 2147483647 w 274"/>
              <a:gd name="T7" fmla="*/ 0 h 538"/>
              <a:gd name="T8" fmla="*/ 2147483647 w 274"/>
              <a:gd name="T9" fmla="*/ 0 h 538"/>
              <a:gd name="T10" fmla="*/ 0 w 274"/>
              <a:gd name="T11" fmla="*/ 0 h 538"/>
              <a:gd name="T12" fmla="*/ 2147483647 w 274"/>
              <a:gd name="T13" fmla="*/ 0 h 538"/>
              <a:gd name="T14" fmla="*/ 2147483647 w 274"/>
              <a:gd name="T15" fmla="*/ 0 h 53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74"/>
              <a:gd name="T25" fmla="*/ 0 h 538"/>
              <a:gd name="T26" fmla="*/ 274 w 274"/>
              <a:gd name="T27" fmla="*/ 538 h 53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74" h="538">
                <a:moveTo>
                  <a:pt x="137" y="29"/>
                </a:moveTo>
                <a:cubicBezTo>
                  <a:pt x="122" y="26"/>
                  <a:pt x="106" y="25"/>
                  <a:pt x="91" y="20"/>
                </a:cubicBezTo>
                <a:cubicBezTo>
                  <a:pt x="81" y="16"/>
                  <a:pt x="75" y="0"/>
                  <a:pt x="64" y="2"/>
                </a:cubicBezTo>
                <a:cubicBezTo>
                  <a:pt x="53" y="4"/>
                  <a:pt x="52" y="20"/>
                  <a:pt x="46" y="29"/>
                </a:cubicBezTo>
                <a:cubicBezTo>
                  <a:pt x="16" y="150"/>
                  <a:pt x="45" y="21"/>
                  <a:pt x="27" y="311"/>
                </a:cubicBezTo>
                <a:cubicBezTo>
                  <a:pt x="24" y="356"/>
                  <a:pt x="9" y="403"/>
                  <a:pt x="0" y="447"/>
                </a:cubicBezTo>
                <a:cubicBezTo>
                  <a:pt x="8" y="498"/>
                  <a:pt x="5" y="522"/>
                  <a:pt x="55" y="538"/>
                </a:cubicBezTo>
                <a:cubicBezTo>
                  <a:pt x="274" y="507"/>
                  <a:pt x="141" y="229"/>
                  <a:pt x="137" y="2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endParaRPr lang="fr-FR"/>
          </a:p>
        </p:txBody>
      </p:sp>
      <p:sp>
        <p:nvSpPr>
          <p:cNvPr id="5" name="Freeform 11"/>
          <p:cNvSpPr>
            <a:spLocks/>
          </p:cNvSpPr>
          <p:nvPr/>
        </p:nvSpPr>
        <p:spPr bwMode="auto">
          <a:xfrm>
            <a:off x="2822818" y="1703388"/>
            <a:ext cx="177800" cy="114300"/>
          </a:xfrm>
          <a:custGeom>
            <a:avLst/>
            <a:gdLst>
              <a:gd name="T0" fmla="*/ 2147483647 w 144"/>
              <a:gd name="T1" fmla="*/ 0 h 88"/>
              <a:gd name="T2" fmla="*/ 2147483647 w 144"/>
              <a:gd name="T3" fmla="*/ 0 h 88"/>
              <a:gd name="T4" fmla="*/ 2147483647 w 144"/>
              <a:gd name="T5" fmla="*/ 0 h 88"/>
              <a:gd name="T6" fmla="*/ 2147483647 w 144"/>
              <a:gd name="T7" fmla="*/ 0 h 88"/>
              <a:gd name="T8" fmla="*/ 2147483647 w 144"/>
              <a:gd name="T9" fmla="*/ 0 h 88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44"/>
              <a:gd name="T16" fmla="*/ 0 h 88"/>
              <a:gd name="T17" fmla="*/ 144 w 144"/>
              <a:gd name="T18" fmla="*/ 88 h 88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44" h="88">
                <a:moveTo>
                  <a:pt x="117" y="21"/>
                </a:moveTo>
                <a:cubicBezTo>
                  <a:pt x="85" y="15"/>
                  <a:pt x="39" y="0"/>
                  <a:pt x="8" y="21"/>
                </a:cubicBezTo>
                <a:cubicBezTo>
                  <a:pt x="0" y="26"/>
                  <a:pt x="12" y="40"/>
                  <a:pt x="17" y="48"/>
                </a:cubicBezTo>
                <a:cubicBezTo>
                  <a:pt x="31" y="72"/>
                  <a:pt x="90" y="85"/>
                  <a:pt x="90" y="85"/>
                </a:cubicBezTo>
                <a:cubicBezTo>
                  <a:pt x="144" y="71"/>
                  <a:pt x="128" y="88"/>
                  <a:pt x="117" y="2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endParaRPr lang="fr-FR"/>
          </a:p>
        </p:txBody>
      </p:sp>
      <p:sp>
        <p:nvSpPr>
          <p:cNvPr id="6" name="Freeform 12"/>
          <p:cNvSpPr>
            <a:spLocks/>
          </p:cNvSpPr>
          <p:nvPr/>
        </p:nvSpPr>
        <p:spPr bwMode="auto">
          <a:xfrm>
            <a:off x="3294305" y="1674813"/>
            <a:ext cx="331788" cy="457200"/>
          </a:xfrm>
          <a:custGeom>
            <a:avLst/>
            <a:gdLst>
              <a:gd name="T0" fmla="*/ 2147483647 w 269"/>
              <a:gd name="T1" fmla="*/ 0 h 352"/>
              <a:gd name="T2" fmla="*/ 2147483647 w 269"/>
              <a:gd name="T3" fmla="*/ 0 h 352"/>
              <a:gd name="T4" fmla="*/ 2147483647 w 269"/>
              <a:gd name="T5" fmla="*/ 0 h 352"/>
              <a:gd name="T6" fmla="*/ 2147483647 w 269"/>
              <a:gd name="T7" fmla="*/ 0 h 352"/>
              <a:gd name="T8" fmla="*/ 2147483647 w 269"/>
              <a:gd name="T9" fmla="*/ 0 h 352"/>
              <a:gd name="T10" fmla="*/ 2147483647 w 269"/>
              <a:gd name="T11" fmla="*/ 0 h 352"/>
              <a:gd name="T12" fmla="*/ 2147483647 w 269"/>
              <a:gd name="T13" fmla="*/ 0 h 35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69"/>
              <a:gd name="T22" fmla="*/ 0 h 352"/>
              <a:gd name="T23" fmla="*/ 269 w 269"/>
              <a:gd name="T24" fmla="*/ 352 h 35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69" h="352">
                <a:moveTo>
                  <a:pt x="95" y="15"/>
                </a:moveTo>
                <a:cubicBezTo>
                  <a:pt x="256" y="26"/>
                  <a:pt x="221" y="0"/>
                  <a:pt x="259" y="115"/>
                </a:cubicBezTo>
                <a:cubicBezTo>
                  <a:pt x="254" y="200"/>
                  <a:pt x="269" y="289"/>
                  <a:pt x="204" y="351"/>
                </a:cubicBezTo>
                <a:cubicBezTo>
                  <a:pt x="159" y="348"/>
                  <a:pt x="112" y="352"/>
                  <a:pt x="68" y="342"/>
                </a:cubicBezTo>
                <a:cubicBezTo>
                  <a:pt x="47" y="337"/>
                  <a:pt x="13" y="247"/>
                  <a:pt x="5" y="224"/>
                </a:cubicBezTo>
                <a:cubicBezTo>
                  <a:pt x="13" y="153"/>
                  <a:pt x="0" y="88"/>
                  <a:pt x="77" y="69"/>
                </a:cubicBezTo>
                <a:cubicBezTo>
                  <a:pt x="83" y="51"/>
                  <a:pt x="89" y="33"/>
                  <a:pt x="95" y="1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4" tIns="45712" rIns="91424" bIns="45712" anchor="ctr"/>
          <a:lstStyle/>
          <a:p>
            <a:endParaRPr lang="fr-FR"/>
          </a:p>
        </p:txBody>
      </p:sp>
      <p:sp>
        <p:nvSpPr>
          <p:cNvPr id="7" name="Text Box 18"/>
          <p:cNvSpPr txBox="1">
            <a:spLocks noChangeArrowheads="1"/>
          </p:cNvSpPr>
          <p:nvPr/>
        </p:nvSpPr>
        <p:spPr bwMode="auto">
          <a:xfrm>
            <a:off x="2105268" y="1444626"/>
            <a:ext cx="966787" cy="23018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24" tIns="45712" rIns="91424" bIns="45712">
            <a:spAutoFit/>
          </a:bodyPr>
          <a:lstStyle>
            <a:lvl1pPr defTabSz="8001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8001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8001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8001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8001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800100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endParaRPr lang="en-US" sz="900" b="1"/>
          </a:p>
        </p:txBody>
      </p: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019418" y="1704384"/>
            <a:ext cx="6191250" cy="4117975"/>
            <a:chOff x="158" y="1007"/>
            <a:chExt cx="3167" cy="1642"/>
          </a:xfrm>
        </p:grpSpPr>
        <p:pic>
          <p:nvPicPr>
            <p:cNvPr id="9" name="Picture 8"/>
            <p:cNvPicPr>
              <a:picLocks noChangeAspect="1" noChangeArrowheads="1"/>
            </p:cNvPicPr>
            <p:nvPr/>
          </p:nvPicPr>
          <p:blipFill>
            <a:blip r:embed="rId2"/>
            <a:srcRect t="24521"/>
            <a:stretch>
              <a:fillRect/>
            </a:stretch>
          </p:blipFill>
          <p:spPr bwMode="auto">
            <a:xfrm>
              <a:off x="219" y="1431"/>
              <a:ext cx="2933" cy="11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1019" y="1262"/>
              <a:ext cx="105" cy="138"/>
            </a:xfrm>
            <a:custGeom>
              <a:avLst/>
              <a:gdLst>
                <a:gd name="T0" fmla="*/ 1 w 195"/>
                <a:gd name="T1" fmla="*/ 0 h 286"/>
                <a:gd name="T2" fmla="*/ 1 w 195"/>
                <a:gd name="T3" fmla="*/ 0 h 286"/>
                <a:gd name="T4" fmla="*/ 1 w 195"/>
                <a:gd name="T5" fmla="*/ 0 h 286"/>
                <a:gd name="T6" fmla="*/ 1 w 195"/>
                <a:gd name="T7" fmla="*/ 0 h 286"/>
                <a:gd name="T8" fmla="*/ 1 w 195"/>
                <a:gd name="T9" fmla="*/ 0 h 286"/>
                <a:gd name="T10" fmla="*/ 1 w 195"/>
                <a:gd name="T11" fmla="*/ 0 h 286"/>
                <a:gd name="T12" fmla="*/ 1 w 195"/>
                <a:gd name="T13" fmla="*/ 0 h 2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5" h="286">
                  <a:moveTo>
                    <a:pt x="159" y="22"/>
                  </a:moveTo>
                  <a:cubicBezTo>
                    <a:pt x="122" y="12"/>
                    <a:pt x="104" y="0"/>
                    <a:pt x="68" y="12"/>
                  </a:cubicBezTo>
                  <a:cubicBezTo>
                    <a:pt x="0" y="83"/>
                    <a:pt x="9" y="65"/>
                    <a:pt x="59" y="267"/>
                  </a:cubicBezTo>
                  <a:cubicBezTo>
                    <a:pt x="64" y="285"/>
                    <a:pt x="113" y="285"/>
                    <a:pt x="113" y="285"/>
                  </a:cubicBezTo>
                  <a:cubicBezTo>
                    <a:pt x="128" y="282"/>
                    <a:pt x="147" y="286"/>
                    <a:pt x="159" y="276"/>
                  </a:cubicBezTo>
                  <a:cubicBezTo>
                    <a:pt x="176" y="263"/>
                    <a:pt x="195" y="222"/>
                    <a:pt x="195" y="222"/>
                  </a:cubicBezTo>
                  <a:cubicBezTo>
                    <a:pt x="186" y="153"/>
                    <a:pt x="168" y="91"/>
                    <a:pt x="159" y="22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1188" y="1142"/>
              <a:ext cx="148" cy="263"/>
            </a:xfrm>
            <a:custGeom>
              <a:avLst/>
              <a:gdLst>
                <a:gd name="T0" fmla="*/ 1 w 274"/>
                <a:gd name="T1" fmla="*/ 0 h 538"/>
                <a:gd name="T2" fmla="*/ 1 w 274"/>
                <a:gd name="T3" fmla="*/ 0 h 538"/>
                <a:gd name="T4" fmla="*/ 1 w 274"/>
                <a:gd name="T5" fmla="*/ 0 h 538"/>
                <a:gd name="T6" fmla="*/ 1 w 274"/>
                <a:gd name="T7" fmla="*/ 0 h 538"/>
                <a:gd name="T8" fmla="*/ 1 w 274"/>
                <a:gd name="T9" fmla="*/ 0 h 538"/>
                <a:gd name="T10" fmla="*/ 0 w 274"/>
                <a:gd name="T11" fmla="*/ 0 h 538"/>
                <a:gd name="T12" fmla="*/ 1 w 274"/>
                <a:gd name="T13" fmla="*/ 0 h 538"/>
                <a:gd name="T14" fmla="*/ 1 w 274"/>
                <a:gd name="T15" fmla="*/ 0 h 53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4" h="538">
                  <a:moveTo>
                    <a:pt x="137" y="29"/>
                  </a:moveTo>
                  <a:cubicBezTo>
                    <a:pt x="122" y="26"/>
                    <a:pt x="106" y="25"/>
                    <a:pt x="91" y="20"/>
                  </a:cubicBezTo>
                  <a:cubicBezTo>
                    <a:pt x="81" y="16"/>
                    <a:pt x="75" y="0"/>
                    <a:pt x="64" y="2"/>
                  </a:cubicBezTo>
                  <a:cubicBezTo>
                    <a:pt x="53" y="4"/>
                    <a:pt x="52" y="20"/>
                    <a:pt x="46" y="29"/>
                  </a:cubicBezTo>
                  <a:cubicBezTo>
                    <a:pt x="16" y="150"/>
                    <a:pt x="45" y="21"/>
                    <a:pt x="27" y="311"/>
                  </a:cubicBezTo>
                  <a:cubicBezTo>
                    <a:pt x="24" y="356"/>
                    <a:pt x="9" y="403"/>
                    <a:pt x="0" y="447"/>
                  </a:cubicBezTo>
                  <a:cubicBezTo>
                    <a:pt x="8" y="498"/>
                    <a:pt x="5" y="522"/>
                    <a:pt x="55" y="538"/>
                  </a:cubicBezTo>
                  <a:cubicBezTo>
                    <a:pt x="274" y="507"/>
                    <a:pt x="141" y="229"/>
                    <a:pt x="137" y="2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" name="Freeform 11"/>
            <p:cNvSpPr>
              <a:spLocks/>
            </p:cNvSpPr>
            <p:nvPr/>
          </p:nvSpPr>
          <p:spPr bwMode="auto">
            <a:xfrm>
              <a:off x="1051" y="1239"/>
              <a:ext cx="78" cy="43"/>
            </a:xfrm>
            <a:custGeom>
              <a:avLst/>
              <a:gdLst>
                <a:gd name="T0" fmla="*/ 1 w 144"/>
                <a:gd name="T1" fmla="*/ 0 h 88"/>
                <a:gd name="T2" fmla="*/ 1 w 144"/>
                <a:gd name="T3" fmla="*/ 0 h 88"/>
                <a:gd name="T4" fmla="*/ 1 w 144"/>
                <a:gd name="T5" fmla="*/ 0 h 88"/>
                <a:gd name="T6" fmla="*/ 1 w 144"/>
                <a:gd name="T7" fmla="*/ 0 h 88"/>
                <a:gd name="T8" fmla="*/ 1 w 144"/>
                <a:gd name="T9" fmla="*/ 0 h 8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4" h="88">
                  <a:moveTo>
                    <a:pt x="117" y="21"/>
                  </a:moveTo>
                  <a:cubicBezTo>
                    <a:pt x="85" y="15"/>
                    <a:pt x="39" y="0"/>
                    <a:pt x="8" y="21"/>
                  </a:cubicBezTo>
                  <a:cubicBezTo>
                    <a:pt x="0" y="26"/>
                    <a:pt x="12" y="40"/>
                    <a:pt x="17" y="48"/>
                  </a:cubicBezTo>
                  <a:cubicBezTo>
                    <a:pt x="31" y="72"/>
                    <a:pt x="90" y="85"/>
                    <a:pt x="90" y="85"/>
                  </a:cubicBezTo>
                  <a:cubicBezTo>
                    <a:pt x="144" y="71"/>
                    <a:pt x="128" y="88"/>
                    <a:pt x="117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1259" y="1229"/>
              <a:ext cx="146" cy="171"/>
            </a:xfrm>
            <a:custGeom>
              <a:avLst/>
              <a:gdLst>
                <a:gd name="T0" fmla="*/ 1 w 269"/>
                <a:gd name="T1" fmla="*/ 0 h 352"/>
                <a:gd name="T2" fmla="*/ 1 w 269"/>
                <a:gd name="T3" fmla="*/ 0 h 352"/>
                <a:gd name="T4" fmla="*/ 1 w 269"/>
                <a:gd name="T5" fmla="*/ 0 h 352"/>
                <a:gd name="T6" fmla="*/ 1 w 269"/>
                <a:gd name="T7" fmla="*/ 0 h 352"/>
                <a:gd name="T8" fmla="*/ 1 w 269"/>
                <a:gd name="T9" fmla="*/ 0 h 352"/>
                <a:gd name="T10" fmla="*/ 1 w 269"/>
                <a:gd name="T11" fmla="*/ 0 h 352"/>
                <a:gd name="T12" fmla="*/ 1 w 269"/>
                <a:gd name="T13" fmla="*/ 0 h 3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9" h="352">
                  <a:moveTo>
                    <a:pt x="95" y="15"/>
                  </a:moveTo>
                  <a:cubicBezTo>
                    <a:pt x="256" y="26"/>
                    <a:pt x="221" y="0"/>
                    <a:pt x="259" y="115"/>
                  </a:cubicBezTo>
                  <a:cubicBezTo>
                    <a:pt x="254" y="200"/>
                    <a:pt x="269" y="289"/>
                    <a:pt x="204" y="351"/>
                  </a:cubicBezTo>
                  <a:cubicBezTo>
                    <a:pt x="159" y="348"/>
                    <a:pt x="112" y="352"/>
                    <a:pt x="68" y="342"/>
                  </a:cubicBezTo>
                  <a:cubicBezTo>
                    <a:pt x="47" y="337"/>
                    <a:pt x="13" y="247"/>
                    <a:pt x="5" y="224"/>
                  </a:cubicBezTo>
                  <a:cubicBezTo>
                    <a:pt x="13" y="153"/>
                    <a:pt x="0" y="88"/>
                    <a:pt x="77" y="69"/>
                  </a:cubicBezTo>
                  <a:cubicBezTo>
                    <a:pt x="83" y="51"/>
                    <a:pt x="89" y="33"/>
                    <a:pt x="95" y="1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1935" y="1252"/>
              <a:ext cx="151" cy="166"/>
            </a:xfrm>
            <a:custGeom>
              <a:avLst/>
              <a:gdLst>
                <a:gd name="T0" fmla="*/ 1 w 278"/>
                <a:gd name="T1" fmla="*/ 0 h 339"/>
                <a:gd name="T2" fmla="*/ 1 w 278"/>
                <a:gd name="T3" fmla="*/ 0 h 339"/>
                <a:gd name="T4" fmla="*/ 1 w 278"/>
                <a:gd name="T5" fmla="*/ 0 h 339"/>
                <a:gd name="T6" fmla="*/ 1 w 278"/>
                <a:gd name="T7" fmla="*/ 0 h 339"/>
                <a:gd name="T8" fmla="*/ 1 w 278"/>
                <a:gd name="T9" fmla="*/ 0 h 339"/>
                <a:gd name="T10" fmla="*/ 1 w 278"/>
                <a:gd name="T11" fmla="*/ 0 h 339"/>
                <a:gd name="T12" fmla="*/ 1 w 278"/>
                <a:gd name="T13" fmla="*/ 0 h 339"/>
                <a:gd name="T14" fmla="*/ 1 w 278"/>
                <a:gd name="T15" fmla="*/ 0 h 339"/>
                <a:gd name="T16" fmla="*/ 1 w 278"/>
                <a:gd name="T17" fmla="*/ 0 h 3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78" h="339">
                  <a:moveTo>
                    <a:pt x="72" y="20"/>
                  </a:moveTo>
                  <a:cubicBezTo>
                    <a:pt x="207" y="29"/>
                    <a:pt x="216" y="0"/>
                    <a:pt x="253" y="111"/>
                  </a:cubicBezTo>
                  <a:cubicBezTo>
                    <a:pt x="257" y="149"/>
                    <a:pt x="278" y="291"/>
                    <a:pt x="217" y="311"/>
                  </a:cubicBezTo>
                  <a:cubicBezTo>
                    <a:pt x="153" y="332"/>
                    <a:pt x="180" y="322"/>
                    <a:pt x="135" y="339"/>
                  </a:cubicBezTo>
                  <a:cubicBezTo>
                    <a:pt x="118" y="327"/>
                    <a:pt x="79" y="305"/>
                    <a:pt x="62" y="284"/>
                  </a:cubicBezTo>
                  <a:cubicBezTo>
                    <a:pt x="26" y="240"/>
                    <a:pt x="65" y="271"/>
                    <a:pt x="17" y="239"/>
                  </a:cubicBezTo>
                  <a:cubicBezTo>
                    <a:pt x="10" y="197"/>
                    <a:pt x="0" y="132"/>
                    <a:pt x="26" y="93"/>
                  </a:cubicBezTo>
                  <a:cubicBezTo>
                    <a:pt x="37" y="77"/>
                    <a:pt x="58" y="70"/>
                    <a:pt x="72" y="57"/>
                  </a:cubicBezTo>
                  <a:cubicBezTo>
                    <a:pt x="82" y="17"/>
                    <a:pt x="94" y="20"/>
                    <a:pt x="72" y="2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1975" y="1252"/>
              <a:ext cx="73" cy="32"/>
            </a:xfrm>
            <a:custGeom>
              <a:avLst/>
              <a:gdLst>
                <a:gd name="T0" fmla="*/ 0 w 136"/>
                <a:gd name="T1" fmla="*/ 0 h 66"/>
                <a:gd name="T2" fmla="*/ 1 w 136"/>
                <a:gd name="T3" fmla="*/ 0 h 66"/>
                <a:gd name="T4" fmla="*/ 1 w 136"/>
                <a:gd name="T5" fmla="*/ 0 h 66"/>
                <a:gd name="T6" fmla="*/ 1 w 136"/>
                <a:gd name="T7" fmla="*/ 0 h 66"/>
                <a:gd name="T8" fmla="*/ 1 w 136"/>
                <a:gd name="T9" fmla="*/ 0 h 66"/>
                <a:gd name="T10" fmla="*/ 0 w 136"/>
                <a:gd name="T11" fmla="*/ 0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6" h="66">
                  <a:moveTo>
                    <a:pt x="0" y="14"/>
                  </a:moveTo>
                  <a:cubicBezTo>
                    <a:pt x="36" y="11"/>
                    <a:pt x="73" y="0"/>
                    <a:pt x="109" y="5"/>
                  </a:cubicBezTo>
                  <a:cubicBezTo>
                    <a:pt x="122" y="7"/>
                    <a:pt x="136" y="19"/>
                    <a:pt x="136" y="32"/>
                  </a:cubicBezTo>
                  <a:cubicBezTo>
                    <a:pt x="136" y="42"/>
                    <a:pt x="118" y="40"/>
                    <a:pt x="109" y="42"/>
                  </a:cubicBezTo>
                  <a:cubicBezTo>
                    <a:pt x="91" y="46"/>
                    <a:pt x="72" y="48"/>
                    <a:pt x="54" y="51"/>
                  </a:cubicBezTo>
                  <a:cubicBezTo>
                    <a:pt x="9" y="66"/>
                    <a:pt x="19" y="52"/>
                    <a:pt x="0" y="1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2252" y="1317"/>
              <a:ext cx="147" cy="85"/>
            </a:xfrm>
            <a:custGeom>
              <a:avLst/>
              <a:gdLst>
                <a:gd name="T0" fmla="*/ 1 w 272"/>
                <a:gd name="T1" fmla="*/ 0 h 178"/>
                <a:gd name="T2" fmla="*/ 1 w 272"/>
                <a:gd name="T3" fmla="*/ 0 h 178"/>
                <a:gd name="T4" fmla="*/ 1 w 272"/>
                <a:gd name="T5" fmla="*/ 0 h 178"/>
                <a:gd name="T6" fmla="*/ 1 w 272"/>
                <a:gd name="T7" fmla="*/ 0 h 178"/>
                <a:gd name="T8" fmla="*/ 1 w 272"/>
                <a:gd name="T9" fmla="*/ 0 h 178"/>
                <a:gd name="T10" fmla="*/ 1 w 272"/>
                <a:gd name="T11" fmla="*/ 0 h 178"/>
                <a:gd name="T12" fmla="*/ 1 w 272"/>
                <a:gd name="T13" fmla="*/ 0 h 178"/>
                <a:gd name="T14" fmla="*/ 1 w 272"/>
                <a:gd name="T15" fmla="*/ 0 h 17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178">
                  <a:moveTo>
                    <a:pt x="96" y="0"/>
                  </a:moveTo>
                  <a:cubicBezTo>
                    <a:pt x="182" y="15"/>
                    <a:pt x="215" y="6"/>
                    <a:pt x="259" y="73"/>
                  </a:cubicBezTo>
                  <a:cubicBezTo>
                    <a:pt x="256" y="100"/>
                    <a:pt x="272" y="139"/>
                    <a:pt x="250" y="155"/>
                  </a:cubicBezTo>
                  <a:cubicBezTo>
                    <a:pt x="217" y="178"/>
                    <a:pt x="93" y="160"/>
                    <a:pt x="50" y="155"/>
                  </a:cubicBezTo>
                  <a:cubicBezTo>
                    <a:pt x="41" y="143"/>
                    <a:pt x="30" y="132"/>
                    <a:pt x="23" y="119"/>
                  </a:cubicBezTo>
                  <a:cubicBezTo>
                    <a:pt x="14" y="102"/>
                    <a:pt x="5" y="64"/>
                    <a:pt x="5" y="64"/>
                  </a:cubicBezTo>
                  <a:cubicBezTo>
                    <a:pt x="40" y="11"/>
                    <a:pt x="0" y="58"/>
                    <a:pt x="59" y="28"/>
                  </a:cubicBezTo>
                  <a:cubicBezTo>
                    <a:pt x="73" y="21"/>
                    <a:pt x="84" y="9"/>
                    <a:pt x="9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2980" y="2311"/>
              <a:ext cx="147" cy="130"/>
            </a:xfrm>
            <a:custGeom>
              <a:avLst/>
              <a:gdLst>
                <a:gd name="T0" fmla="*/ 1 w 273"/>
                <a:gd name="T1" fmla="*/ 0 h 266"/>
                <a:gd name="T2" fmla="*/ 1 w 273"/>
                <a:gd name="T3" fmla="*/ 0 h 266"/>
                <a:gd name="T4" fmla="*/ 1 w 273"/>
                <a:gd name="T5" fmla="*/ 0 h 266"/>
                <a:gd name="T6" fmla="*/ 1 w 273"/>
                <a:gd name="T7" fmla="*/ 0 h 266"/>
                <a:gd name="T8" fmla="*/ 1 w 273"/>
                <a:gd name="T9" fmla="*/ 0 h 266"/>
                <a:gd name="T10" fmla="*/ 1 w 273"/>
                <a:gd name="T11" fmla="*/ 0 h 266"/>
                <a:gd name="T12" fmla="*/ 1 w 273"/>
                <a:gd name="T13" fmla="*/ 0 h 266"/>
                <a:gd name="T14" fmla="*/ 1 w 273"/>
                <a:gd name="T15" fmla="*/ 0 h 26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3" h="266">
                  <a:moveTo>
                    <a:pt x="2" y="73"/>
                  </a:moveTo>
                  <a:cubicBezTo>
                    <a:pt x="13" y="130"/>
                    <a:pt x="5" y="190"/>
                    <a:pt x="20" y="246"/>
                  </a:cubicBezTo>
                  <a:cubicBezTo>
                    <a:pt x="21" y="249"/>
                    <a:pt x="66" y="260"/>
                    <a:pt x="84" y="264"/>
                  </a:cubicBezTo>
                  <a:cubicBezTo>
                    <a:pt x="185" y="256"/>
                    <a:pt x="197" y="266"/>
                    <a:pt x="257" y="209"/>
                  </a:cubicBezTo>
                  <a:cubicBezTo>
                    <a:pt x="273" y="161"/>
                    <a:pt x="265" y="94"/>
                    <a:pt x="247" y="46"/>
                  </a:cubicBezTo>
                  <a:cubicBezTo>
                    <a:pt x="240" y="28"/>
                    <a:pt x="222" y="16"/>
                    <a:pt x="211" y="0"/>
                  </a:cubicBezTo>
                  <a:cubicBezTo>
                    <a:pt x="116" y="10"/>
                    <a:pt x="142" y="6"/>
                    <a:pt x="75" y="36"/>
                  </a:cubicBezTo>
                  <a:cubicBezTo>
                    <a:pt x="0" y="70"/>
                    <a:pt x="39" y="36"/>
                    <a:pt x="2" y="73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8" name="Text Box 17"/>
            <p:cNvSpPr txBox="1">
              <a:spLocks noChangeArrowheads="1"/>
            </p:cNvSpPr>
            <p:nvPr/>
          </p:nvSpPr>
          <p:spPr bwMode="auto">
            <a:xfrm>
              <a:off x="2809" y="1384"/>
              <a:ext cx="321" cy="2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fr-FR" b="1" smtClean="0">
                  <a:ea typeface="MS PGothic" pitchFamily="34" charset="-128"/>
                </a:rPr>
                <a:t>°C</a:t>
              </a:r>
            </a:p>
          </p:txBody>
        </p:sp>
        <p:sp>
          <p:nvSpPr>
            <p:cNvPr id="19" name="Text Box 18"/>
            <p:cNvSpPr txBox="1">
              <a:spLocks noChangeArrowheads="1"/>
            </p:cNvSpPr>
            <p:nvPr/>
          </p:nvSpPr>
          <p:spPr bwMode="auto">
            <a:xfrm>
              <a:off x="735" y="1142"/>
              <a:ext cx="426" cy="1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endParaRPr lang="en-US" sz="900" b="1" smtClean="0"/>
            </a:p>
          </p:txBody>
        </p:sp>
        <p:sp>
          <p:nvSpPr>
            <p:cNvPr id="20" name="Text Box 19"/>
            <p:cNvSpPr txBox="1">
              <a:spLocks noChangeArrowheads="1"/>
            </p:cNvSpPr>
            <p:nvPr/>
          </p:nvSpPr>
          <p:spPr bwMode="auto">
            <a:xfrm>
              <a:off x="990" y="1007"/>
              <a:ext cx="982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fr-FR" sz="900" b="1" smtClean="0"/>
                <a:t>Pechelbronn</a:t>
              </a:r>
            </a:p>
          </p:txBody>
        </p:sp>
        <p:sp>
          <p:nvSpPr>
            <p:cNvPr id="21" name="Text Box 20"/>
            <p:cNvSpPr txBox="1">
              <a:spLocks noChangeArrowheads="1"/>
            </p:cNvSpPr>
            <p:nvPr/>
          </p:nvSpPr>
          <p:spPr bwMode="auto">
            <a:xfrm>
              <a:off x="1228" y="1119"/>
              <a:ext cx="330" cy="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fr-FR" sz="900" b="1" smtClean="0"/>
                <a:t>Soultz</a:t>
              </a:r>
            </a:p>
          </p:txBody>
        </p:sp>
        <p:sp>
          <p:nvSpPr>
            <p:cNvPr id="22" name="Text Box 22"/>
            <p:cNvSpPr txBox="1">
              <a:spLocks noChangeArrowheads="1"/>
            </p:cNvSpPr>
            <p:nvPr/>
          </p:nvSpPr>
          <p:spPr bwMode="auto">
            <a:xfrm>
              <a:off x="2136" y="1027"/>
              <a:ext cx="796" cy="1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fr-FR" sz="900" b="1" smtClean="0"/>
                <a:t>Baden-Baden</a:t>
              </a:r>
            </a:p>
          </p:txBody>
        </p:sp>
        <p:sp>
          <p:nvSpPr>
            <p:cNvPr id="23" name="Text Box 23"/>
            <p:cNvSpPr txBox="1">
              <a:spLocks noChangeArrowheads="1"/>
            </p:cNvSpPr>
            <p:nvPr/>
          </p:nvSpPr>
          <p:spPr bwMode="auto">
            <a:xfrm>
              <a:off x="2555" y="1182"/>
              <a:ext cx="364" cy="20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fr-FR" b="1" smtClean="0"/>
                <a:t>SE</a:t>
              </a:r>
            </a:p>
          </p:txBody>
        </p:sp>
        <p:sp>
          <p:nvSpPr>
            <p:cNvPr id="24" name="Text Box 24"/>
            <p:cNvSpPr txBox="1">
              <a:spLocks noChangeArrowheads="1"/>
            </p:cNvSpPr>
            <p:nvPr/>
          </p:nvSpPr>
          <p:spPr bwMode="auto">
            <a:xfrm>
              <a:off x="340" y="1207"/>
              <a:ext cx="378" cy="1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fr-FR" b="1" smtClean="0"/>
                <a:t>NW</a:t>
              </a:r>
            </a:p>
          </p:txBody>
        </p:sp>
        <p:sp>
          <p:nvSpPr>
            <p:cNvPr id="25" name="AutoShape 25"/>
            <p:cNvSpPr>
              <a:spLocks noChangeArrowheads="1"/>
            </p:cNvSpPr>
            <p:nvPr/>
          </p:nvSpPr>
          <p:spPr bwMode="auto">
            <a:xfrm>
              <a:off x="1179" y="1135"/>
              <a:ext cx="80" cy="255"/>
            </a:xfrm>
            <a:prstGeom prst="downArrow">
              <a:avLst>
                <a:gd name="adj1" fmla="val 50000"/>
                <a:gd name="adj2" fmla="val 81329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ea typeface="ＭＳ Ｐゴシック" charset="0"/>
              </a:endParaRPr>
            </a:p>
          </p:txBody>
        </p:sp>
        <p:sp>
          <p:nvSpPr>
            <p:cNvPr id="26" name="AutoShape 26"/>
            <p:cNvSpPr>
              <a:spLocks noChangeArrowheads="1"/>
            </p:cNvSpPr>
            <p:nvPr/>
          </p:nvSpPr>
          <p:spPr bwMode="auto">
            <a:xfrm>
              <a:off x="1334" y="1228"/>
              <a:ext cx="79" cy="162"/>
            </a:xfrm>
            <a:prstGeom prst="downArrow">
              <a:avLst>
                <a:gd name="adj1" fmla="val 50000"/>
                <a:gd name="adj2" fmla="val 51899"/>
              </a:avLst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ea typeface="ＭＳ Ｐゴシック" charset="0"/>
              </a:endParaRPr>
            </a:p>
          </p:txBody>
        </p:sp>
        <p:sp>
          <p:nvSpPr>
            <p:cNvPr id="27" name="AutoShape 27"/>
            <p:cNvSpPr>
              <a:spLocks noChangeArrowheads="1"/>
            </p:cNvSpPr>
            <p:nvPr/>
          </p:nvSpPr>
          <p:spPr bwMode="auto">
            <a:xfrm>
              <a:off x="1985" y="1251"/>
              <a:ext cx="79" cy="124"/>
            </a:xfrm>
            <a:prstGeom prst="downArrow">
              <a:avLst>
                <a:gd name="adj1" fmla="val 50000"/>
                <a:gd name="adj2" fmla="val 37500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ea typeface="ＭＳ Ｐゴシック" charset="0"/>
              </a:endParaRPr>
            </a:p>
          </p:txBody>
        </p:sp>
        <p:sp>
          <p:nvSpPr>
            <p:cNvPr id="28" name="AutoShape 28"/>
            <p:cNvSpPr>
              <a:spLocks noChangeArrowheads="1"/>
            </p:cNvSpPr>
            <p:nvPr/>
          </p:nvSpPr>
          <p:spPr bwMode="auto">
            <a:xfrm>
              <a:off x="2244" y="1321"/>
              <a:ext cx="75" cy="94"/>
            </a:xfrm>
            <a:prstGeom prst="downArrow">
              <a:avLst>
                <a:gd name="adj1" fmla="val 50000"/>
                <a:gd name="adj2" fmla="val 30128"/>
              </a:avLst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fr-FR">
                <a:ea typeface="ＭＳ Ｐゴシック" charset="0"/>
              </a:endParaRPr>
            </a:p>
          </p:txBody>
        </p:sp>
        <p:sp>
          <p:nvSpPr>
            <p:cNvPr id="29" name="Text Box 29"/>
            <p:cNvSpPr txBox="1">
              <a:spLocks noChangeArrowheads="1"/>
            </p:cNvSpPr>
            <p:nvPr/>
          </p:nvSpPr>
          <p:spPr bwMode="auto">
            <a:xfrm>
              <a:off x="2970" y="1533"/>
              <a:ext cx="316" cy="2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fr-FR" b="1" smtClean="0"/>
                <a:t>10</a:t>
              </a:r>
            </a:p>
          </p:txBody>
        </p:sp>
        <p:sp>
          <p:nvSpPr>
            <p:cNvPr id="30" name="Text Box 30"/>
            <p:cNvSpPr txBox="1">
              <a:spLocks noChangeArrowheads="1"/>
            </p:cNvSpPr>
            <p:nvPr/>
          </p:nvSpPr>
          <p:spPr bwMode="auto">
            <a:xfrm>
              <a:off x="2979" y="2287"/>
              <a:ext cx="346" cy="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fr-FR" b="1" smtClean="0"/>
                <a:t>225</a:t>
              </a:r>
            </a:p>
          </p:txBody>
        </p:sp>
        <p:sp>
          <p:nvSpPr>
            <p:cNvPr id="31" name="Text Box 31"/>
            <p:cNvSpPr txBox="1">
              <a:spLocks noChangeArrowheads="1"/>
            </p:cNvSpPr>
            <p:nvPr/>
          </p:nvSpPr>
          <p:spPr bwMode="auto">
            <a:xfrm>
              <a:off x="324" y="2490"/>
              <a:ext cx="129" cy="15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fr-FR" b="1" smtClean="0"/>
                <a:t>0</a:t>
              </a:r>
            </a:p>
          </p:txBody>
        </p:sp>
        <p:sp>
          <p:nvSpPr>
            <p:cNvPr id="32" name="Text Box 32"/>
            <p:cNvSpPr txBox="1">
              <a:spLocks noChangeArrowheads="1"/>
            </p:cNvSpPr>
            <p:nvPr/>
          </p:nvSpPr>
          <p:spPr bwMode="auto">
            <a:xfrm>
              <a:off x="608" y="2490"/>
              <a:ext cx="211" cy="15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fr-FR" b="1" smtClean="0"/>
                <a:t>10</a:t>
              </a:r>
            </a:p>
          </p:txBody>
        </p:sp>
        <p:sp>
          <p:nvSpPr>
            <p:cNvPr id="33" name="Text Box 33"/>
            <p:cNvSpPr txBox="1">
              <a:spLocks noChangeArrowheads="1"/>
            </p:cNvSpPr>
            <p:nvPr/>
          </p:nvSpPr>
          <p:spPr bwMode="auto">
            <a:xfrm>
              <a:off x="922" y="2490"/>
              <a:ext cx="208" cy="15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fr-FR" b="1" smtClean="0"/>
                <a:t>20</a:t>
              </a:r>
            </a:p>
          </p:txBody>
        </p:sp>
        <p:sp>
          <p:nvSpPr>
            <p:cNvPr id="34" name="Text Box 34"/>
            <p:cNvSpPr txBox="1">
              <a:spLocks noChangeArrowheads="1"/>
            </p:cNvSpPr>
            <p:nvPr/>
          </p:nvSpPr>
          <p:spPr bwMode="auto">
            <a:xfrm>
              <a:off x="1232" y="2490"/>
              <a:ext cx="208" cy="15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fr-FR" b="1" smtClean="0"/>
                <a:t>30</a:t>
              </a:r>
            </a:p>
          </p:txBody>
        </p:sp>
        <p:sp>
          <p:nvSpPr>
            <p:cNvPr id="35" name="Text Box 35"/>
            <p:cNvSpPr txBox="1">
              <a:spLocks noChangeArrowheads="1"/>
            </p:cNvSpPr>
            <p:nvPr/>
          </p:nvSpPr>
          <p:spPr bwMode="auto">
            <a:xfrm>
              <a:off x="1543" y="2490"/>
              <a:ext cx="210" cy="15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fr-FR" b="1" smtClean="0"/>
                <a:t>40</a:t>
              </a:r>
            </a:p>
          </p:txBody>
        </p:sp>
        <p:sp>
          <p:nvSpPr>
            <p:cNvPr id="36" name="Text Box 36"/>
            <p:cNvSpPr txBox="1">
              <a:spLocks noChangeArrowheads="1"/>
            </p:cNvSpPr>
            <p:nvPr/>
          </p:nvSpPr>
          <p:spPr bwMode="auto">
            <a:xfrm>
              <a:off x="1881" y="2490"/>
              <a:ext cx="211" cy="15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fr-FR" b="1" smtClean="0"/>
                <a:t>50</a:t>
              </a:r>
            </a:p>
          </p:txBody>
        </p:sp>
        <p:sp>
          <p:nvSpPr>
            <p:cNvPr id="37" name="Text Box 37"/>
            <p:cNvSpPr txBox="1">
              <a:spLocks noChangeArrowheads="1"/>
            </p:cNvSpPr>
            <p:nvPr/>
          </p:nvSpPr>
          <p:spPr bwMode="auto">
            <a:xfrm>
              <a:off x="2217" y="2490"/>
              <a:ext cx="210" cy="15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fr-FR" b="1" smtClean="0"/>
                <a:t>60</a:t>
              </a:r>
            </a:p>
          </p:txBody>
        </p:sp>
        <p:sp>
          <p:nvSpPr>
            <p:cNvPr id="38" name="Text Box 38"/>
            <p:cNvSpPr txBox="1">
              <a:spLocks noChangeArrowheads="1"/>
            </p:cNvSpPr>
            <p:nvPr/>
          </p:nvSpPr>
          <p:spPr bwMode="auto">
            <a:xfrm>
              <a:off x="2503" y="2490"/>
              <a:ext cx="208" cy="15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fr-FR" b="1" smtClean="0"/>
                <a:t>70</a:t>
              </a:r>
            </a:p>
          </p:txBody>
        </p:sp>
        <p:sp>
          <p:nvSpPr>
            <p:cNvPr id="39" name="Text Box 39"/>
            <p:cNvSpPr txBox="1">
              <a:spLocks noChangeArrowheads="1"/>
            </p:cNvSpPr>
            <p:nvPr/>
          </p:nvSpPr>
          <p:spPr bwMode="auto">
            <a:xfrm>
              <a:off x="2710" y="2490"/>
              <a:ext cx="238" cy="15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fr-FR" b="1" smtClean="0"/>
                <a:t>km</a:t>
              </a:r>
            </a:p>
          </p:txBody>
        </p:sp>
        <p:sp>
          <p:nvSpPr>
            <p:cNvPr id="40" name="Text Box 40"/>
            <p:cNvSpPr txBox="1">
              <a:spLocks noChangeArrowheads="1"/>
            </p:cNvSpPr>
            <p:nvPr/>
          </p:nvSpPr>
          <p:spPr bwMode="auto">
            <a:xfrm>
              <a:off x="158" y="2350"/>
              <a:ext cx="166" cy="15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fr-FR" b="1" smtClean="0"/>
                <a:t>6</a:t>
              </a:r>
            </a:p>
          </p:txBody>
        </p:sp>
        <p:sp>
          <p:nvSpPr>
            <p:cNvPr id="41" name="Text Box 41"/>
            <p:cNvSpPr txBox="1">
              <a:spLocks noChangeArrowheads="1"/>
            </p:cNvSpPr>
            <p:nvPr/>
          </p:nvSpPr>
          <p:spPr bwMode="auto">
            <a:xfrm>
              <a:off x="158" y="2069"/>
              <a:ext cx="166" cy="15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fr-FR" b="1" smtClean="0"/>
                <a:t>4</a:t>
              </a:r>
            </a:p>
          </p:txBody>
        </p:sp>
        <p:sp>
          <p:nvSpPr>
            <p:cNvPr id="42" name="Text Box 42"/>
            <p:cNvSpPr txBox="1">
              <a:spLocks noChangeArrowheads="1"/>
            </p:cNvSpPr>
            <p:nvPr/>
          </p:nvSpPr>
          <p:spPr bwMode="auto">
            <a:xfrm>
              <a:off x="158" y="1789"/>
              <a:ext cx="166" cy="16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fr-FR" b="1" smtClean="0"/>
                <a:t>2</a:t>
              </a:r>
            </a:p>
          </p:txBody>
        </p:sp>
        <p:sp>
          <p:nvSpPr>
            <p:cNvPr id="43" name="Text Box 43"/>
            <p:cNvSpPr txBox="1">
              <a:spLocks noChangeArrowheads="1"/>
            </p:cNvSpPr>
            <p:nvPr/>
          </p:nvSpPr>
          <p:spPr bwMode="auto">
            <a:xfrm>
              <a:off x="158" y="1508"/>
              <a:ext cx="166" cy="16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fr-FR" b="1" smtClean="0"/>
                <a:t>0</a:t>
              </a:r>
            </a:p>
          </p:txBody>
        </p:sp>
        <p:sp>
          <p:nvSpPr>
            <p:cNvPr id="44" name="Freeform 44"/>
            <p:cNvSpPr>
              <a:spLocks/>
            </p:cNvSpPr>
            <p:nvPr/>
          </p:nvSpPr>
          <p:spPr bwMode="auto">
            <a:xfrm>
              <a:off x="1376" y="1721"/>
              <a:ext cx="102" cy="86"/>
            </a:xfrm>
            <a:custGeom>
              <a:avLst/>
              <a:gdLst>
                <a:gd name="T0" fmla="*/ 0 w 1080"/>
                <a:gd name="T1" fmla="*/ 0 h 180"/>
                <a:gd name="T2" fmla="*/ 0 w 1080"/>
                <a:gd name="T3" fmla="*/ 0 h 180"/>
                <a:gd name="T4" fmla="*/ 0 w 1080"/>
                <a:gd name="T5" fmla="*/ 0 h 1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80" h="180">
                  <a:moveTo>
                    <a:pt x="0" y="180"/>
                  </a:moveTo>
                  <a:cubicBezTo>
                    <a:pt x="180" y="90"/>
                    <a:pt x="360" y="0"/>
                    <a:pt x="540" y="0"/>
                  </a:cubicBezTo>
                  <a:cubicBezTo>
                    <a:pt x="720" y="0"/>
                    <a:pt x="990" y="150"/>
                    <a:pt x="1080" y="180"/>
                  </a:cubicBezTo>
                </a:path>
              </a:pathLst>
            </a:custGeom>
            <a:noFill/>
            <a:ln w="22225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Freeform 45"/>
            <p:cNvSpPr>
              <a:spLocks/>
            </p:cNvSpPr>
            <p:nvPr/>
          </p:nvSpPr>
          <p:spPr bwMode="auto">
            <a:xfrm rot="-10048010">
              <a:off x="1370" y="1835"/>
              <a:ext cx="102" cy="87"/>
            </a:xfrm>
            <a:custGeom>
              <a:avLst/>
              <a:gdLst>
                <a:gd name="T0" fmla="*/ 0 w 1080"/>
                <a:gd name="T1" fmla="*/ 0 h 180"/>
                <a:gd name="T2" fmla="*/ 0 w 1080"/>
                <a:gd name="T3" fmla="*/ 0 h 180"/>
                <a:gd name="T4" fmla="*/ 0 w 1080"/>
                <a:gd name="T5" fmla="*/ 0 h 1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80" h="180">
                  <a:moveTo>
                    <a:pt x="0" y="180"/>
                  </a:moveTo>
                  <a:cubicBezTo>
                    <a:pt x="180" y="90"/>
                    <a:pt x="360" y="0"/>
                    <a:pt x="540" y="0"/>
                  </a:cubicBezTo>
                  <a:cubicBezTo>
                    <a:pt x="720" y="0"/>
                    <a:pt x="990" y="150"/>
                    <a:pt x="1080" y="180"/>
                  </a:cubicBezTo>
                </a:path>
              </a:pathLst>
            </a:custGeom>
            <a:noFill/>
            <a:ln w="22225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Freeform 46"/>
            <p:cNvSpPr>
              <a:spLocks/>
            </p:cNvSpPr>
            <p:nvPr/>
          </p:nvSpPr>
          <p:spPr bwMode="auto">
            <a:xfrm>
              <a:off x="1610" y="1772"/>
              <a:ext cx="102" cy="87"/>
            </a:xfrm>
            <a:custGeom>
              <a:avLst/>
              <a:gdLst>
                <a:gd name="T0" fmla="*/ 0 w 1080"/>
                <a:gd name="T1" fmla="*/ 0 h 180"/>
                <a:gd name="T2" fmla="*/ 0 w 1080"/>
                <a:gd name="T3" fmla="*/ 0 h 180"/>
                <a:gd name="T4" fmla="*/ 0 w 1080"/>
                <a:gd name="T5" fmla="*/ 0 h 1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80" h="180">
                  <a:moveTo>
                    <a:pt x="0" y="180"/>
                  </a:moveTo>
                  <a:cubicBezTo>
                    <a:pt x="180" y="90"/>
                    <a:pt x="360" y="0"/>
                    <a:pt x="540" y="0"/>
                  </a:cubicBezTo>
                  <a:cubicBezTo>
                    <a:pt x="720" y="0"/>
                    <a:pt x="990" y="150"/>
                    <a:pt x="1080" y="180"/>
                  </a:cubicBezTo>
                </a:path>
              </a:pathLst>
            </a:custGeom>
            <a:noFill/>
            <a:ln w="22225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Freeform 47"/>
            <p:cNvSpPr>
              <a:spLocks/>
            </p:cNvSpPr>
            <p:nvPr/>
          </p:nvSpPr>
          <p:spPr bwMode="auto">
            <a:xfrm flipV="1">
              <a:off x="893" y="1679"/>
              <a:ext cx="80" cy="85"/>
            </a:xfrm>
            <a:custGeom>
              <a:avLst/>
              <a:gdLst>
                <a:gd name="T0" fmla="*/ 0 w 1080"/>
                <a:gd name="T1" fmla="*/ 0 h 180"/>
                <a:gd name="T2" fmla="*/ 0 w 1080"/>
                <a:gd name="T3" fmla="*/ 0 h 180"/>
                <a:gd name="T4" fmla="*/ 0 w 1080"/>
                <a:gd name="T5" fmla="*/ 0 h 1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80" h="180">
                  <a:moveTo>
                    <a:pt x="0" y="180"/>
                  </a:moveTo>
                  <a:cubicBezTo>
                    <a:pt x="180" y="90"/>
                    <a:pt x="360" y="0"/>
                    <a:pt x="540" y="0"/>
                  </a:cubicBezTo>
                  <a:cubicBezTo>
                    <a:pt x="720" y="0"/>
                    <a:pt x="990" y="150"/>
                    <a:pt x="1080" y="180"/>
                  </a:cubicBezTo>
                </a:path>
              </a:pathLst>
            </a:custGeom>
            <a:noFill/>
            <a:ln w="222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8" name="Freeform 48"/>
            <p:cNvSpPr>
              <a:spLocks/>
            </p:cNvSpPr>
            <p:nvPr/>
          </p:nvSpPr>
          <p:spPr bwMode="auto">
            <a:xfrm rot="-10048010">
              <a:off x="1194" y="1760"/>
              <a:ext cx="102" cy="86"/>
            </a:xfrm>
            <a:custGeom>
              <a:avLst/>
              <a:gdLst>
                <a:gd name="T0" fmla="*/ 0 w 1080"/>
                <a:gd name="T1" fmla="*/ 0 h 180"/>
                <a:gd name="T2" fmla="*/ 0 w 1080"/>
                <a:gd name="T3" fmla="*/ 0 h 180"/>
                <a:gd name="T4" fmla="*/ 0 w 1080"/>
                <a:gd name="T5" fmla="*/ 0 h 1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80" h="180">
                  <a:moveTo>
                    <a:pt x="0" y="180"/>
                  </a:moveTo>
                  <a:cubicBezTo>
                    <a:pt x="180" y="90"/>
                    <a:pt x="360" y="0"/>
                    <a:pt x="540" y="0"/>
                  </a:cubicBezTo>
                  <a:cubicBezTo>
                    <a:pt x="720" y="0"/>
                    <a:pt x="990" y="150"/>
                    <a:pt x="1080" y="180"/>
                  </a:cubicBezTo>
                </a:path>
              </a:pathLst>
            </a:custGeom>
            <a:noFill/>
            <a:ln w="22225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49" name="Freeform 49"/>
            <p:cNvSpPr>
              <a:spLocks/>
            </p:cNvSpPr>
            <p:nvPr/>
          </p:nvSpPr>
          <p:spPr bwMode="auto">
            <a:xfrm rot="-10048010">
              <a:off x="1620" y="1886"/>
              <a:ext cx="102" cy="87"/>
            </a:xfrm>
            <a:custGeom>
              <a:avLst/>
              <a:gdLst>
                <a:gd name="T0" fmla="*/ 0 w 1080"/>
                <a:gd name="T1" fmla="*/ 0 h 180"/>
                <a:gd name="T2" fmla="*/ 0 w 1080"/>
                <a:gd name="T3" fmla="*/ 0 h 180"/>
                <a:gd name="T4" fmla="*/ 0 w 1080"/>
                <a:gd name="T5" fmla="*/ 0 h 1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80" h="180">
                  <a:moveTo>
                    <a:pt x="0" y="180"/>
                  </a:moveTo>
                  <a:cubicBezTo>
                    <a:pt x="180" y="90"/>
                    <a:pt x="360" y="0"/>
                    <a:pt x="540" y="0"/>
                  </a:cubicBezTo>
                  <a:cubicBezTo>
                    <a:pt x="720" y="0"/>
                    <a:pt x="990" y="150"/>
                    <a:pt x="1080" y="180"/>
                  </a:cubicBezTo>
                </a:path>
              </a:pathLst>
            </a:custGeom>
            <a:noFill/>
            <a:ln w="22225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0" name="Freeform 50"/>
            <p:cNvSpPr>
              <a:spLocks/>
            </p:cNvSpPr>
            <p:nvPr/>
          </p:nvSpPr>
          <p:spPr bwMode="auto">
            <a:xfrm flipH="1">
              <a:off x="882" y="1552"/>
              <a:ext cx="115" cy="92"/>
            </a:xfrm>
            <a:custGeom>
              <a:avLst/>
              <a:gdLst>
                <a:gd name="T0" fmla="*/ 0 w 1080"/>
                <a:gd name="T1" fmla="*/ 1 h 180"/>
                <a:gd name="T2" fmla="*/ 0 w 1080"/>
                <a:gd name="T3" fmla="*/ 0 h 180"/>
                <a:gd name="T4" fmla="*/ 0 w 1080"/>
                <a:gd name="T5" fmla="*/ 1 h 1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80" h="180">
                  <a:moveTo>
                    <a:pt x="0" y="180"/>
                  </a:moveTo>
                  <a:cubicBezTo>
                    <a:pt x="180" y="90"/>
                    <a:pt x="360" y="0"/>
                    <a:pt x="540" y="0"/>
                  </a:cubicBezTo>
                  <a:cubicBezTo>
                    <a:pt x="720" y="0"/>
                    <a:pt x="990" y="150"/>
                    <a:pt x="1080" y="180"/>
                  </a:cubicBezTo>
                </a:path>
              </a:pathLst>
            </a:custGeom>
            <a:noFill/>
            <a:ln w="222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1" name="Freeform 51"/>
            <p:cNvSpPr>
              <a:spLocks/>
            </p:cNvSpPr>
            <p:nvPr/>
          </p:nvSpPr>
          <p:spPr bwMode="auto">
            <a:xfrm>
              <a:off x="1876" y="1886"/>
              <a:ext cx="101" cy="87"/>
            </a:xfrm>
            <a:custGeom>
              <a:avLst/>
              <a:gdLst>
                <a:gd name="T0" fmla="*/ 0 w 1080"/>
                <a:gd name="T1" fmla="*/ 0 h 180"/>
                <a:gd name="T2" fmla="*/ 0 w 1080"/>
                <a:gd name="T3" fmla="*/ 0 h 180"/>
                <a:gd name="T4" fmla="*/ 0 w 1080"/>
                <a:gd name="T5" fmla="*/ 0 h 1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80" h="180">
                  <a:moveTo>
                    <a:pt x="0" y="180"/>
                  </a:moveTo>
                  <a:cubicBezTo>
                    <a:pt x="180" y="90"/>
                    <a:pt x="360" y="0"/>
                    <a:pt x="540" y="0"/>
                  </a:cubicBezTo>
                  <a:cubicBezTo>
                    <a:pt x="720" y="0"/>
                    <a:pt x="990" y="150"/>
                    <a:pt x="1080" y="180"/>
                  </a:cubicBezTo>
                </a:path>
              </a:pathLst>
            </a:custGeom>
            <a:noFill/>
            <a:ln w="22225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2" name="Freeform 52"/>
            <p:cNvSpPr>
              <a:spLocks/>
            </p:cNvSpPr>
            <p:nvPr/>
          </p:nvSpPr>
          <p:spPr bwMode="auto">
            <a:xfrm rot="-10048010">
              <a:off x="1881" y="2035"/>
              <a:ext cx="102" cy="85"/>
            </a:xfrm>
            <a:custGeom>
              <a:avLst/>
              <a:gdLst>
                <a:gd name="T0" fmla="*/ 0 w 1080"/>
                <a:gd name="T1" fmla="*/ 0 h 180"/>
                <a:gd name="T2" fmla="*/ 0 w 1080"/>
                <a:gd name="T3" fmla="*/ 0 h 180"/>
                <a:gd name="T4" fmla="*/ 0 w 1080"/>
                <a:gd name="T5" fmla="*/ 0 h 1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80" h="180">
                  <a:moveTo>
                    <a:pt x="0" y="180"/>
                  </a:moveTo>
                  <a:cubicBezTo>
                    <a:pt x="180" y="90"/>
                    <a:pt x="360" y="0"/>
                    <a:pt x="540" y="0"/>
                  </a:cubicBezTo>
                  <a:cubicBezTo>
                    <a:pt x="720" y="0"/>
                    <a:pt x="990" y="150"/>
                    <a:pt x="1080" y="180"/>
                  </a:cubicBezTo>
                </a:path>
              </a:pathLst>
            </a:custGeom>
            <a:noFill/>
            <a:ln w="22225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Freeform 53"/>
            <p:cNvSpPr>
              <a:spLocks/>
            </p:cNvSpPr>
            <p:nvPr/>
          </p:nvSpPr>
          <p:spPr bwMode="auto">
            <a:xfrm>
              <a:off x="1199" y="1612"/>
              <a:ext cx="107" cy="120"/>
            </a:xfrm>
            <a:custGeom>
              <a:avLst/>
              <a:gdLst>
                <a:gd name="T0" fmla="*/ 0 w 1080"/>
                <a:gd name="T1" fmla="*/ 1 h 180"/>
                <a:gd name="T2" fmla="*/ 0 w 1080"/>
                <a:gd name="T3" fmla="*/ 0 h 180"/>
                <a:gd name="T4" fmla="*/ 0 w 1080"/>
                <a:gd name="T5" fmla="*/ 1 h 1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80" h="180">
                  <a:moveTo>
                    <a:pt x="0" y="180"/>
                  </a:moveTo>
                  <a:cubicBezTo>
                    <a:pt x="180" y="90"/>
                    <a:pt x="360" y="0"/>
                    <a:pt x="540" y="0"/>
                  </a:cubicBezTo>
                  <a:cubicBezTo>
                    <a:pt x="720" y="0"/>
                    <a:pt x="990" y="150"/>
                    <a:pt x="1080" y="180"/>
                  </a:cubicBezTo>
                </a:path>
              </a:pathLst>
            </a:custGeom>
            <a:noFill/>
            <a:ln w="22225" cap="flat" cmpd="sng">
              <a:solidFill>
                <a:srgbClr val="FFFFFF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4" name="Freeform 54"/>
            <p:cNvSpPr>
              <a:spLocks/>
            </p:cNvSpPr>
            <p:nvPr/>
          </p:nvSpPr>
          <p:spPr bwMode="auto">
            <a:xfrm rot="17683420" flipH="1">
              <a:off x="2093" y="1608"/>
              <a:ext cx="148" cy="82"/>
            </a:xfrm>
            <a:custGeom>
              <a:avLst/>
              <a:gdLst>
                <a:gd name="T0" fmla="*/ 0 w 1080"/>
                <a:gd name="T1" fmla="*/ 0 h 180"/>
                <a:gd name="T2" fmla="*/ 0 w 1080"/>
                <a:gd name="T3" fmla="*/ 0 h 180"/>
                <a:gd name="T4" fmla="*/ 0 w 1080"/>
                <a:gd name="T5" fmla="*/ 0 h 1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80" h="180">
                  <a:moveTo>
                    <a:pt x="0" y="180"/>
                  </a:moveTo>
                  <a:cubicBezTo>
                    <a:pt x="180" y="90"/>
                    <a:pt x="360" y="0"/>
                    <a:pt x="540" y="0"/>
                  </a:cubicBezTo>
                  <a:cubicBezTo>
                    <a:pt x="720" y="0"/>
                    <a:pt x="990" y="150"/>
                    <a:pt x="1080" y="180"/>
                  </a:cubicBezTo>
                </a:path>
              </a:pathLst>
            </a:custGeom>
            <a:noFill/>
            <a:ln w="222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" name="Freeform 55"/>
            <p:cNvSpPr>
              <a:spLocks/>
            </p:cNvSpPr>
            <p:nvPr/>
          </p:nvSpPr>
          <p:spPr bwMode="auto">
            <a:xfrm rot="17683420" flipH="1">
              <a:off x="1997" y="1768"/>
              <a:ext cx="173" cy="81"/>
            </a:xfrm>
            <a:custGeom>
              <a:avLst/>
              <a:gdLst>
                <a:gd name="T0" fmla="*/ 0 w 1080"/>
                <a:gd name="T1" fmla="*/ 0 h 180"/>
                <a:gd name="T2" fmla="*/ 0 w 1080"/>
                <a:gd name="T3" fmla="*/ 0 h 180"/>
                <a:gd name="T4" fmla="*/ 0 w 1080"/>
                <a:gd name="T5" fmla="*/ 0 h 1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80" h="180">
                  <a:moveTo>
                    <a:pt x="0" y="180"/>
                  </a:moveTo>
                  <a:cubicBezTo>
                    <a:pt x="180" y="90"/>
                    <a:pt x="360" y="0"/>
                    <a:pt x="540" y="0"/>
                  </a:cubicBezTo>
                  <a:cubicBezTo>
                    <a:pt x="720" y="0"/>
                    <a:pt x="990" y="150"/>
                    <a:pt x="1080" y="180"/>
                  </a:cubicBezTo>
                </a:path>
              </a:pathLst>
            </a:custGeom>
            <a:noFill/>
            <a:ln w="222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Freeform 56"/>
            <p:cNvSpPr>
              <a:spLocks/>
            </p:cNvSpPr>
            <p:nvPr/>
          </p:nvSpPr>
          <p:spPr bwMode="auto">
            <a:xfrm rot="17683420" flipH="1">
              <a:off x="1937" y="1933"/>
              <a:ext cx="183" cy="85"/>
            </a:xfrm>
            <a:custGeom>
              <a:avLst/>
              <a:gdLst>
                <a:gd name="T0" fmla="*/ 0 w 1080"/>
                <a:gd name="T1" fmla="*/ 0 h 180"/>
                <a:gd name="T2" fmla="*/ 0 w 1080"/>
                <a:gd name="T3" fmla="*/ 0 h 180"/>
                <a:gd name="T4" fmla="*/ 0 w 1080"/>
                <a:gd name="T5" fmla="*/ 0 h 1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80" h="180">
                  <a:moveTo>
                    <a:pt x="0" y="180"/>
                  </a:moveTo>
                  <a:cubicBezTo>
                    <a:pt x="180" y="90"/>
                    <a:pt x="360" y="0"/>
                    <a:pt x="540" y="0"/>
                  </a:cubicBezTo>
                  <a:cubicBezTo>
                    <a:pt x="720" y="0"/>
                    <a:pt x="990" y="150"/>
                    <a:pt x="1080" y="180"/>
                  </a:cubicBezTo>
                </a:path>
              </a:pathLst>
            </a:custGeom>
            <a:noFill/>
            <a:ln w="222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7" name="Freeform 57"/>
            <p:cNvSpPr>
              <a:spLocks/>
            </p:cNvSpPr>
            <p:nvPr/>
          </p:nvSpPr>
          <p:spPr bwMode="auto">
            <a:xfrm rot="17683420" flipV="1">
              <a:off x="2225" y="1673"/>
              <a:ext cx="145" cy="80"/>
            </a:xfrm>
            <a:custGeom>
              <a:avLst/>
              <a:gdLst>
                <a:gd name="T0" fmla="*/ 0 w 1080"/>
                <a:gd name="T1" fmla="*/ 0 h 180"/>
                <a:gd name="T2" fmla="*/ 0 w 1080"/>
                <a:gd name="T3" fmla="*/ 0 h 180"/>
                <a:gd name="T4" fmla="*/ 0 w 1080"/>
                <a:gd name="T5" fmla="*/ 0 h 1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80" h="180">
                  <a:moveTo>
                    <a:pt x="0" y="180"/>
                  </a:moveTo>
                  <a:cubicBezTo>
                    <a:pt x="180" y="90"/>
                    <a:pt x="360" y="0"/>
                    <a:pt x="540" y="0"/>
                  </a:cubicBezTo>
                  <a:cubicBezTo>
                    <a:pt x="720" y="0"/>
                    <a:pt x="990" y="150"/>
                    <a:pt x="1080" y="180"/>
                  </a:cubicBezTo>
                </a:path>
              </a:pathLst>
            </a:custGeom>
            <a:noFill/>
            <a:ln w="222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8" name="Freeform 58"/>
            <p:cNvSpPr>
              <a:spLocks/>
            </p:cNvSpPr>
            <p:nvPr/>
          </p:nvSpPr>
          <p:spPr bwMode="auto">
            <a:xfrm rot="17683420" flipV="1">
              <a:off x="2198" y="1811"/>
              <a:ext cx="146" cy="80"/>
            </a:xfrm>
            <a:custGeom>
              <a:avLst/>
              <a:gdLst>
                <a:gd name="T0" fmla="*/ 0 w 1080"/>
                <a:gd name="T1" fmla="*/ 0 h 180"/>
                <a:gd name="T2" fmla="*/ 0 w 1080"/>
                <a:gd name="T3" fmla="*/ 0 h 180"/>
                <a:gd name="T4" fmla="*/ 0 w 1080"/>
                <a:gd name="T5" fmla="*/ 0 h 1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80" h="180">
                  <a:moveTo>
                    <a:pt x="0" y="180"/>
                  </a:moveTo>
                  <a:cubicBezTo>
                    <a:pt x="180" y="90"/>
                    <a:pt x="360" y="0"/>
                    <a:pt x="540" y="0"/>
                  </a:cubicBezTo>
                  <a:cubicBezTo>
                    <a:pt x="720" y="0"/>
                    <a:pt x="990" y="150"/>
                    <a:pt x="1080" y="180"/>
                  </a:cubicBezTo>
                </a:path>
              </a:pathLst>
            </a:custGeom>
            <a:noFill/>
            <a:ln w="222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Freeform 59"/>
            <p:cNvSpPr>
              <a:spLocks/>
            </p:cNvSpPr>
            <p:nvPr/>
          </p:nvSpPr>
          <p:spPr bwMode="auto">
            <a:xfrm rot="17683420" flipV="1">
              <a:off x="2086" y="1997"/>
              <a:ext cx="190" cy="79"/>
            </a:xfrm>
            <a:custGeom>
              <a:avLst/>
              <a:gdLst>
                <a:gd name="T0" fmla="*/ 0 w 1080"/>
                <a:gd name="T1" fmla="*/ 0 h 180"/>
                <a:gd name="T2" fmla="*/ 0 w 1080"/>
                <a:gd name="T3" fmla="*/ 0 h 180"/>
                <a:gd name="T4" fmla="*/ 0 w 1080"/>
                <a:gd name="T5" fmla="*/ 0 h 1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80" h="180">
                  <a:moveTo>
                    <a:pt x="0" y="180"/>
                  </a:moveTo>
                  <a:cubicBezTo>
                    <a:pt x="180" y="90"/>
                    <a:pt x="360" y="0"/>
                    <a:pt x="540" y="0"/>
                  </a:cubicBezTo>
                  <a:cubicBezTo>
                    <a:pt x="720" y="0"/>
                    <a:pt x="990" y="150"/>
                    <a:pt x="1080" y="180"/>
                  </a:cubicBezTo>
                </a:path>
              </a:pathLst>
            </a:custGeom>
            <a:noFill/>
            <a:ln w="222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0" name="Freeform 60"/>
            <p:cNvSpPr>
              <a:spLocks/>
            </p:cNvSpPr>
            <p:nvPr/>
          </p:nvSpPr>
          <p:spPr bwMode="auto">
            <a:xfrm rot="1572640" flipV="1">
              <a:off x="989" y="1759"/>
              <a:ext cx="132" cy="87"/>
            </a:xfrm>
            <a:custGeom>
              <a:avLst/>
              <a:gdLst>
                <a:gd name="T0" fmla="*/ 0 w 1080"/>
                <a:gd name="T1" fmla="*/ 0 h 180"/>
                <a:gd name="T2" fmla="*/ 0 w 1080"/>
                <a:gd name="T3" fmla="*/ 0 h 180"/>
                <a:gd name="T4" fmla="*/ 0 w 1080"/>
                <a:gd name="T5" fmla="*/ 0 h 1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80" h="180">
                  <a:moveTo>
                    <a:pt x="0" y="180"/>
                  </a:moveTo>
                  <a:cubicBezTo>
                    <a:pt x="180" y="90"/>
                    <a:pt x="360" y="0"/>
                    <a:pt x="540" y="0"/>
                  </a:cubicBezTo>
                  <a:cubicBezTo>
                    <a:pt x="720" y="0"/>
                    <a:pt x="990" y="150"/>
                    <a:pt x="1080" y="180"/>
                  </a:cubicBezTo>
                </a:path>
              </a:pathLst>
            </a:custGeom>
            <a:noFill/>
            <a:ln w="222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1" name="Freeform 61"/>
            <p:cNvSpPr>
              <a:spLocks/>
            </p:cNvSpPr>
            <p:nvPr/>
          </p:nvSpPr>
          <p:spPr bwMode="auto">
            <a:xfrm rot="1197622" flipH="1">
              <a:off x="1029" y="1596"/>
              <a:ext cx="132" cy="122"/>
            </a:xfrm>
            <a:custGeom>
              <a:avLst/>
              <a:gdLst>
                <a:gd name="T0" fmla="*/ 0 w 1080"/>
                <a:gd name="T1" fmla="*/ 1 h 180"/>
                <a:gd name="T2" fmla="*/ 0 w 1080"/>
                <a:gd name="T3" fmla="*/ 0 h 180"/>
                <a:gd name="T4" fmla="*/ 0 w 1080"/>
                <a:gd name="T5" fmla="*/ 1 h 18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80" h="180">
                  <a:moveTo>
                    <a:pt x="0" y="180"/>
                  </a:moveTo>
                  <a:cubicBezTo>
                    <a:pt x="180" y="90"/>
                    <a:pt x="360" y="0"/>
                    <a:pt x="540" y="0"/>
                  </a:cubicBezTo>
                  <a:cubicBezTo>
                    <a:pt x="720" y="0"/>
                    <a:pt x="990" y="150"/>
                    <a:pt x="1080" y="180"/>
                  </a:cubicBezTo>
                </a:path>
              </a:pathLst>
            </a:custGeom>
            <a:noFill/>
            <a:ln w="222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62" name="Text Box 21"/>
            <p:cNvSpPr txBox="1">
              <a:spLocks noChangeArrowheads="1"/>
            </p:cNvSpPr>
            <p:nvPr/>
          </p:nvSpPr>
          <p:spPr bwMode="auto">
            <a:xfrm>
              <a:off x="1877" y="1041"/>
              <a:ext cx="462" cy="19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10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fr-FR" sz="900" b="1" smtClean="0"/>
                <a:t>Rhin</a:t>
              </a:r>
            </a:p>
          </p:txBody>
        </p:sp>
      </p:grpSp>
      <p:sp>
        <p:nvSpPr>
          <p:cNvPr id="63" name="Flèche vers le bas 62"/>
          <p:cNvSpPr/>
          <p:nvPr/>
        </p:nvSpPr>
        <p:spPr>
          <a:xfrm>
            <a:off x="3862630" y="1671638"/>
            <a:ext cx="142875" cy="873125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" name="ZoneTexte 3"/>
          <p:cNvSpPr txBox="1">
            <a:spLocks noChangeArrowheads="1"/>
          </p:cNvSpPr>
          <p:nvPr/>
        </p:nvSpPr>
        <p:spPr bwMode="auto">
          <a:xfrm>
            <a:off x="3311768" y="1250951"/>
            <a:ext cx="12969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b="1"/>
              <a:t>Rittershoffen</a:t>
            </a:r>
          </a:p>
        </p:txBody>
      </p:sp>
      <p:sp>
        <p:nvSpPr>
          <p:cNvPr id="65" name="Text Box 28"/>
          <p:cNvSpPr txBox="1">
            <a:spLocks noChangeArrowheads="1"/>
          </p:cNvSpPr>
          <p:nvPr/>
        </p:nvSpPr>
        <p:spPr bwMode="auto">
          <a:xfrm>
            <a:off x="2306880" y="5889626"/>
            <a:ext cx="2684463" cy="33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1600" i="1"/>
              <a:t>From Le Carlier et al., 1994</a:t>
            </a:r>
          </a:p>
        </p:txBody>
      </p:sp>
    </p:spTree>
    <p:extLst>
      <p:ext uri="{BB962C8B-B14F-4D97-AF65-F5344CB8AC3E}">
        <p14:creationId xmlns:p14="http://schemas.microsoft.com/office/powerpoint/2010/main" val="86495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 smtClean="0"/>
              <a:t>ECOGI Project: </a:t>
            </a:r>
            <a:r>
              <a:rPr lang="fr-FR" altLang="fr-FR" dirty="0" err="1" smtClean="0"/>
              <a:t>overview</a:t>
            </a:r>
            <a:endParaRPr lang="en-US" alt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3"/>
          </p:nvPr>
        </p:nvSpPr>
        <p:spPr>
          <a:xfrm>
            <a:off x="323528" y="1197569"/>
            <a:ext cx="8207375" cy="992161"/>
          </a:xfrm>
          <a:ln>
            <a:noFill/>
          </a:ln>
        </p:spPr>
        <p:txBody>
          <a:bodyPr>
            <a:normAutofit fontScale="70000" lnSpcReduction="20000"/>
          </a:bodyPr>
          <a:lstStyle/>
          <a:p>
            <a:r>
              <a:rPr lang="fr-FR" b="1" dirty="0"/>
              <a:t>ECOGI</a:t>
            </a:r>
            <a:r>
              <a:rPr lang="fr-FR" dirty="0"/>
              <a:t>: Exploitation de la Chaleur d’Origine Géothermale pour </a:t>
            </a:r>
            <a:r>
              <a:rPr lang="fr-FR" dirty="0" smtClean="0"/>
              <a:t>l’Industrie</a:t>
            </a:r>
          </a:p>
          <a:p>
            <a:r>
              <a:rPr lang="fr-FR" dirty="0" err="1" smtClean="0"/>
              <a:t>Located</a:t>
            </a:r>
            <a:r>
              <a:rPr lang="fr-FR" dirty="0" smtClean="0"/>
              <a:t> in </a:t>
            </a:r>
            <a:r>
              <a:rPr lang="fr-FR" b="1" dirty="0" err="1" smtClean="0"/>
              <a:t>Rittershoffen</a:t>
            </a:r>
            <a:r>
              <a:rPr lang="fr-FR" dirty="0" smtClean="0"/>
              <a:t>, France</a:t>
            </a:r>
            <a:endParaRPr lang="fr-FR" dirty="0"/>
          </a:p>
          <a:p>
            <a:r>
              <a:rPr lang="fr-FR" b="1" dirty="0"/>
              <a:t>Joint venture</a:t>
            </a:r>
            <a:r>
              <a:rPr lang="fr-FR" dirty="0"/>
              <a:t>: ES </a:t>
            </a:r>
            <a:r>
              <a:rPr lang="fr-FR" dirty="0" smtClean="0"/>
              <a:t>(</a:t>
            </a:r>
            <a:r>
              <a:rPr lang="fr-FR" dirty="0"/>
              <a:t>40%), Roquette Frères (40%), Caisses dépôts (20%)</a:t>
            </a:r>
          </a:p>
          <a:p>
            <a:endParaRPr lang="fr-FR" dirty="0"/>
          </a:p>
        </p:txBody>
      </p:sp>
      <p:pic>
        <p:nvPicPr>
          <p:cNvPr id="6" name="Picture 5" descr="N:\F_GEOTHERMIE\Commun\3-COMMUNICATION\Logos\logo-roquette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979" y="2257025"/>
            <a:ext cx="1765649" cy="60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N:\F_GEOTHERMIE\Commun\3-COMMUNICATION\Logos\logo-caisses-des-depots.gif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89"/>
          <a:stretch/>
        </p:blipFill>
        <p:spPr bwMode="auto">
          <a:xfrm>
            <a:off x="3186195" y="2189731"/>
            <a:ext cx="604418" cy="66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ZoneTexte 1"/>
          <p:cNvSpPr txBox="1">
            <a:spLocks noChangeArrowheads="1"/>
          </p:cNvSpPr>
          <p:nvPr/>
        </p:nvSpPr>
        <p:spPr bwMode="auto">
          <a:xfrm>
            <a:off x="4191502" y="2257025"/>
            <a:ext cx="4810934" cy="6349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47" tIns="40074" rIns="80147" bIns="40074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fr-FR" sz="1800" dirty="0" smtClean="0"/>
              <a:t>55 M€ total investment</a:t>
            </a:r>
          </a:p>
          <a:p>
            <a:pPr eaLnBrk="1" hangingPunct="1"/>
            <a:r>
              <a:rPr lang="en-US" altLang="fr-FR" sz="1800" dirty="0" smtClean="0"/>
              <a:t>25 M€ French incentive from </a:t>
            </a:r>
            <a:r>
              <a:rPr lang="en-US" altLang="fr-FR" sz="1800" dirty="0" err="1" smtClean="0"/>
              <a:t>Fonds</a:t>
            </a:r>
            <a:r>
              <a:rPr lang="en-US" altLang="fr-FR" sz="1800" dirty="0" smtClean="0"/>
              <a:t> Chaleur</a:t>
            </a:r>
            <a:endParaRPr lang="en-US" altLang="fr-FR" sz="1800" dirty="0"/>
          </a:p>
        </p:txBody>
      </p:sp>
      <p:sp>
        <p:nvSpPr>
          <p:cNvPr id="14" name="AutoShape 20"/>
          <p:cNvSpPr>
            <a:spLocks noChangeArrowheads="1"/>
          </p:cNvSpPr>
          <p:nvPr/>
        </p:nvSpPr>
        <p:spPr bwMode="auto">
          <a:xfrm>
            <a:off x="731525" y="6154324"/>
            <a:ext cx="920359" cy="523905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15" name="ZoneTexte 1"/>
          <p:cNvSpPr txBox="1">
            <a:spLocks noChangeArrowheads="1"/>
          </p:cNvSpPr>
          <p:nvPr/>
        </p:nvSpPr>
        <p:spPr bwMode="auto">
          <a:xfrm>
            <a:off x="1825418" y="6237312"/>
            <a:ext cx="497847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fr-FR"/>
            </a:defPPr>
            <a:lvl1pPr fontAlgn="base">
              <a:spcBef>
                <a:spcPct val="0"/>
              </a:spcBef>
              <a:spcAft>
                <a:spcPct val="0"/>
              </a:spcAft>
              <a:buSzPct val="160000"/>
              <a:buFontTx/>
              <a:buNone/>
              <a:defRPr sz="2000" b="1" i="1">
                <a:solidFill>
                  <a:srgbClr val="000000"/>
                </a:solidFill>
                <a:latin typeface="Calibri" panose="020F0502020204030204" pitchFamily="34" charset="0"/>
                <a:ea typeface="MS PGothic" pitchFamily="34" charset="-128"/>
                <a:cs typeface="Arial" charset="0"/>
              </a:defRPr>
            </a:lvl1pPr>
            <a:lvl2pPr marL="742950" indent="-285750" fontAlgn="base">
              <a:spcBef>
                <a:spcPct val="20000"/>
              </a:spcBef>
              <a:spcAft>
                <a:spcPct val="0"/>
              </a:spcAft>
              <a:buSzPct val="160000"/>
              <a:buFont typeface="Arial" pitchFamily="34" charset="0"/>
              <a:buChar char="•"/>
              <a:defRPr sz="2800">
                <a:latin typeface="Calibri" pitchFamily="34" charset="0"/>
                <a:ea typeface="MS PGothic" pitchFamily="34" charset="-128"/>
                <a:cs typeface="Arial" charset="0"/>
              </a:defRPr>
            </a:lvl2pPr>
            <a:lvl3pPr marL="1143000" indent="-228600" fontAlgn="base">
              <a:spcBef>
                <a:spcPct val="20000"/>
              </a:spcBef>
              <a:spcAft>
                <a:spcPct val="0"/>
              </a:spcAft>
              <a:buSzPct val="160000"/>
              <a:buFont typeface="Arial" pitchFamily="34" charset="0"/>
              <a:buChar char="–"/>
              <a:defRPr sz="2400">
                <a:latin typeface="Calibri" pitchFamily="34" charset="0"/>
                <a:ea typeface="MS PGothic" pitchFamily="34" charset="-128"/>
                <a:cs typeface="Arial" charset="0"/>
              </a:defRPr>
            </a:lvl3pPr>
            <a:lvl4pPr marL="1600200" indent="-228600" fontAlgn="base">
              <a:spcBef>
                <a:spcPct val="20000"/>
              </a:spcBef>
              <a:spcAft>
                <a:spcPct val="0"/>
              </a:spcAft>
              <a:buSzPct val="160000"/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  <a:cs typeface="Arial" charset="0"/>
              </a:defRPr>
            </a:lvl4pPr>
            <a:lvl5pPr marL="2057400" indent="-228600" fontAlgn="base">
              <a:spcBef>
                <a:spcPct val="20000"/>
              </a:spcBef>
              <a:spcAft>
                <a:spcPct val="0"/>
              </a:spcAft>
              <a:buSzPct val="160000"/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  <a:cs typeface="Arial" charset="0"/>
              </a:defRPr>
            </a:lvl9pPr>
          </a:lstStyle>
          <a:p>
            <a:r>
              <a:rPr lang="en-US" altLang="fr-FR" dirty="0"/>
              <a:t>Geothermal project: </a:t>
            </a:r>
            <a:r>
              <a:rPr lang="en-US" altLang="fr-FR" dirty="0" smtClean="0"/>
              <a:t>25MWth over 100MWth</a:t>
            </a:r>
            <a:endParaRPr lang="en-US" altLang="fr-FR" dirty="0"/>
          </a:p>
        </p:txBody>
      </p:sp>
      <p:pic>
        <p:nvPicPr>
          <p:cNvPr id="17" name="Picture 4" descr="ROQUETTE  0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4904" y="3001264"/>
            <a:ext cx="4099918" cy="26018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7" descr="C:\Donnees\Donnees_chiffrees\GIS\QGIS Projets\Rittershoffen\Rittershoffen_situation3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22" y="2886953"/>
            <a:ext cx="4038722" cy="2850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2" descr="N:\F_GEOTHERMIE\Commun\03 - COMMUNICATION\11 - Logos\es_nouveau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224034"/>
            <a:ext cx="731525" cy="700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ZoneTexte 1"/>
          <p:cNvSpPr txBox="1">
            <a:spLocks noChangeArrowheads="1"/>
          </p:cNvSpPr>
          <p:nvPr/>
        </p:nvSpPr>
        <p:spPr bwMode="auto">
          <a:xfrm>
            <a:off x="4211960" y="5591350"/>
            <a:ext cx="3082742" cy="357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47" tIns="40074" rIns="80147" bIns="40074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fr-FR" sz="1800" dirty="0" err="1" smtClean="0"/>
              <a:t>Beinheim</a:t>
            </a:r>
            <a:r>
              <a:rPr lang="en-US" altLang="fr-FR" sz="1800" dirty="0" smtClean="0"/>
              <a:t> </a:t>
            </a:r>
            <a:r>
              <a:rPr lang="en-US" altLang="fr-FR" sz="1800" dirty="0" err="1" smtClean="0"/>
              <a:t>Biorefinery</a:t>
            </a:r>
            <a:endParaRPr lang="en-US" altLang="fr-FR" sz="1800" dirty="0"/>
          </a:p>
        </p:txBody>
      </p:sp>
    </p:spTree>
    <p:extLst>
      <p:ext uri="{BB962C8B-B14F-4D97-AF65-F5344CB8AC3E}">
        <p14:creationId xmlns:p14="http://schemas.microsoft.com/office/powerpoint/2010/main" val="37020043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 smtClean="0"/>
              <a:t>ECOGI Project: </a:t>
            </a:r>
            <a:r>
              <a:rPr lang="fr-FR" altLang="fr-FR" dirty="0" err="1" smtClean="0"/>
              <a:t>overview</a:t>
            </a:r>
            <a:endParaRPr lang="fr-FR" dirty="0" smtClean="0"/>
          </a:p>
        </p:txBody>
      </p:sp>
      <p:sp>
        <p:nvSpPr>
          <p:cNvPr id="11" name="Espace réservé du texte 10"/>
          <p:cNvSpPr>
            <a:spLocks noGrp="1"/>
          </p:cNvSpPr>
          <p:nvPr>
            <p:ph type="body" sz="quarter" idx="13"/>
          </p:nvPr>
        </p:nvSpPr>
        <p:spPr>
          <a:xfrm>
            <a:off x="468312" y="1124744"/>
            <a:ext cx="8207375" cy="863278"/>
          </a:xfr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70000" lnSpcReduction="20000"/>
          </a:bodyPr>
          <a:lstStyle/>
          <a:p>
            <a:r>
              <a:rPr lang="en-GB" dirty="0"/>
              <a:t>Construction of a geothermal station (</a:t>
            </a:r>
            <a:r>
              <a:rPr lang="en-GB" dirty="0" err="1"/>
              <a:t>Rittershoffen</a:t>
            </a:r>
            <a:r>
              <a:rPr lang="en-GB" dirty="0"/>
              <a:t>), a heat transport and exploitation loop destined to supply overheated hot water to the industrial facility of </a:t>
            </a:r>
            <a:r>
              <a:rPr lang="en-GB" dirty="0" err="1"/>
              <a:t>Roquette</a:t>
            </a:r>
            <a:r>
              <a:rPr lang="en-GB" dirty="0"/>
              <a:t> Frères in </a:t>
            </a:r>
            <a:r>
              <a:rPr lang="en-GB" dirty="0" err="1"/>
              <a:t>Beinheim</a:t>
            </a:r>
            <a:endParaRPr lang="en-GB" dirty="0"/>
          </a:p>
          <a:p>
            <a:endParaRPr lang="fr-FR" b="1" dirty="0"/>
          </a:p>
        </p:txBody>
      </p:sp>
      <p:pic>
        <p:nvPicPr>
          <p:cNvPr id="4" name="Picture 4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1600" y="2348880"/>
            <a:ext cx="6909470" cy="34947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35799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600" dirty="0" smtClean="0"/>
              <a:t>ECOGI Project: main </a:t>
            </a:r>
            <a:r>
              <a:rPr lang="fr-FR" sz="3600" dirty="0" err="1" smtClean="0"/>
              <a:t>technical</a:t>
            </a:r>
            <a:r>
              <a:rPr lang="fr-FR" sz="3600" dirty="0" smtClean="0"/>
              <a:t> phases </a:t>
            </a:r>
            <a:endParaRPr lang="fr-FR" sz="3600" dirty="0"/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4197843"/>
              </p:ext>
            </p:extLst>
          </p:nvPr>
        </p:nvGraphicFramePr>
        <p:xfrm>
          <a:off x="250825" y="1556792"/>
          <a:ext cx="8283576" cy="4213137"/>
        </p:xfrm>
        <a:graphic>
          <a:graphicData uri="http://schemas.openxmlformats.org/drawingml/2006/table">
            <a:tbl>
              <a:tblPr/>
              <a:tblGrid>
                <a:gridCol w="690298"/>
                <a:gridCol w="690298"/>
                <a:gridCol w="690298"/>
                <a:gridCol w="690298"/>
                <a:gridCol w="690298"/>
                <a:gridCol w="690298"/>
                <a:gridCol w="690298"/>
                <a:gridCol w="690298"/>
                <a:gridCol w="690298"/>
                <a:gridCol w="690298"/>
                <a:gridCol w="690298"/>
                <a:gridCol w="690298"/>
              </a:tblGrid>
              <a:tr h="35738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2011</a:t>
                      </a:r>
                    </a:p>
                  </a:txBody>
                  <a:tcPr marL="8629" marR="8629" marT="86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2012</a:t>
                      </a:r>
                    </a:p>
                  </a:txBody>
                  <a:tcPr marL="8629" marR="8629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2013</a:t>
                      </a:r>
                    </a:p>
                  </a:txBody>
                  <a:tcPr marL="8629" marR="8629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2014</a:t>
                      </a:r>
                    </a:p>
                  </a:txBody>
                  <a:tcPr marL="8629" marR="8629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2015</a:t>
                      </a:r>
                    </a:p>
                  </a:txBody>
                  <a:tcPr marL="8629" marR="8629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2016</a:t>
                      </a:r>
                    </a:p>
                  </a:txBody>
                  <a:tcPr marL="8629" marR="8629" marT="86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172574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172574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ECOGI</a:t>
                      </a:r>
                    </a:p>
                  </a:txBody>
                  <a:tcPr marL="8629" marR="8629" marT="86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574">
                <a:tc>
                  <a:txBody>
                    <a:bodyPr/>
                    <a:lstStyle/>
                    <a:p>
                      <a:pPr algn="l" fontAlgn="ctr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JV 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creation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574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Drilling</a:t>
                      </a: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574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Platform construction</a:t>
                      </a: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574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574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GRT1 </a:t>
                      </a: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574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3"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Drilling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and 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well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development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574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574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Seismic </a:t>
                      </a: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574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Survey</a:t>
                      </a: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574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574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GRT2</a:t>
                      </a: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 </a:t>
                      </a: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9CC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574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Drilling</a:t>
                      </a:r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and tracer tests</a:t>
                      </a: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574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574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Surface 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loop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EEEA5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574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Thermal plant</a:t>
                      </a: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574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Thermal 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loop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574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Bio-</a:t>
                      </a:r>
                      <a:r>
                        <a:rPr lang="fr-FR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reffinery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574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574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ECOGI</a:t>
                      </a: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574"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0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l" fontAlgn="b"/>
                      <a:r>
                        <a:rPr lang="fr-FR" sz="11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Commissioning</a:t>
                      </a:r>
                      <a:endParaRPr lang="fr-F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8629" marR="8629" marT="862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6553" y="2060848"/>
            <a:ext cx="2325876" cy="17768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28"/>
          <p:cNvSpPr txBox="1">
            <a:spLocks noChangeArrowheads="1"/>
          </p:cNvSpPr>
          <p:nvPr/>
        </p:nvSpPr>
        <p:spPr bwMode="auto">
          <a:xfrm>
            <a:off x="7812360" y="3960740"/>
            <a:ext cx="72006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buNone/>
            </a:pPr>
            <a:r>
              <a:rPr lang="fr-FR" sz="1200" b="1" i="1" dirty="0" smtClean="0">
                <a:solidFill>
                  <a:schemeClr val="bg2">
                    <a:lumMod val="10000"/>
                  </a:schemeClr>
                </a:solidFill>
                <a:latin typeface="+mj-lt"/>
              </a:rPr>
              <a:t>© ECOGI</a:t>
            </a:r>
            <a:endParaRPr lang="fr-FR" sz="1200" b="1" i="1" dirty="0">
              <a:solidFill>
                <a:schemeClr val="bg2">
                  <a:lumMod val="10000"/>
                </a:schemeClr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360329"/>
            <a:ext cx="3455987" cy="226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2559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C:\Donnees\Donnees_chiffrees\Geothermics\v02\Figure 03\Rittershoffen_ED_CB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547190"/>
            <a:ext cx="6300185" cy="429551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err="1" smtClean="0"/>
              <a:t>Geothermal</a:t>
            </a:r>
            <a:r>
              <a:rPr lang="fr-FR" sz="3200" dirty="0" smtClean="0"/>
              <a:t> and </a:t>
            </a:r>
            <a:r>
              <a:rPr lang="fr-FR" sz="3200" dirty="0" err="1" smtClean="0"/>
              <a:t>geological</a:t>
            </a:r>
            <a:r>
              <a:rPr lang="fr-FR" sz="3200" dirty="0" smtClean="0"/>
              <a:t> </a:t>
            </a:r>
            <a:r>
              <a:rPr lang="fr-FR" sz="3200" dirty="0" err="1" smtClean="0"/>
              <a:t>context</a:t>
            </a:r>
            <a:endParaRPr lang="fr-FR" sz="320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611560" y="1222013"/>
            <a:ext cx="6263928" cy="1584176"/>
          </a:xfrm>
          <a:ln>
            <a:noFill/>
          </a:ln>
        </p:spPr>
        <p:txBody>
          <a:bodyPr>
            <a:noAutofit/>
          </a:bodyPr>
          <a:lstStyle/>
          <a:p>
            <a:r>
              <a:rPr lang="fr-FR" sz="1200" dirty="0" smtClean="0"/>
              <a:t>Offset </a:t>
            </a:r>
            <a:r>
              <a:rPr lang="fr-FR" sz="1200" dirty="0" err="1" smtClean="0"/>
              <a:t>wells</a:t>
            </a:r>
            <a:endParaRPr lang="fr-FR" sz="12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1200" dirty="0" err="1" smtClean="0"/>
              <a:t>Oil</a:t>
            </a:r>
            <a:r>
              <a:rPr lang="fr-FR" sz="1200" dirty="0" smtClean="0"/>
              <a:t> exploration </a:t>
            </a:r>
            <a:r>
              <a:rPr lang="fr-FR" sz="1200" dirty="0" err="1" smtClean="0"/>
              <a:t>wells</a:t>
            </a:r>
            <a:r>
              <a:rPr lang="fr-FR" sz="1200" dirty="0" smtClean="0"/>
              <a:t> </a:t>
            </a:r>
            <a:r>
              <a:rPr lang="fr-FR" sz="1200" dirty="0" err="1" smtClean="0"/>
              <a:t>from</a:t>
            </a:r>
            <a:r>
              <a:rPr lang="fr-FR" sz="1200" dirty="0" smtClean="0"/>
              <a:t> the 80’s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1200" dirty="0" err="1" smtClean="0"/>
              <a:t>Soultz-sous-Forêts</a:t>
            </a:r>
            <a:r>
              <a:rPr lang="fr-FR" sz="1200" dirty="0" smtClean="0"/>
              <a:t> </a:t>
            </a:r>
            <a:r>
              <a:rPr lang="fr-FR" sz="1200" dirty="0" err="1" smtClean="0"/>
              <a:t>geothermal</a:t>
            </a:r>
            <a:r>
              <a:rPr lang="fr-FR" sz="1200" dirty="0" smtClean="0"/>
              <a:t> </a:t>
            </a:r>
            <a:r>
              <a:rPr lang="fr-FR" sz="1200" dirty="0" err="1" smtClean="0"/>
              <a:t>wells</a:t>
            </a:r>
            <a:r>
              <a:rPr lang="fr-FR" sz="1200" dirty="0" smtClean="0"/>
              <a:t> </a:t>
            </a:r>
          </a:p>
          <a:p>
            <a:r>
              <a:rPr lang="fr-FR" sz="1200" dirty="0" err="1" smtClean="0"/>
              <a:t>Seismic</a:t>
            </a:r>
            <a:r>
              <a:rPr lang="fr-FR" sz="1200" dirty="0" smtClean="0"/>
              <a:t> data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1200" dirty="0" smtClean="0"/>
              <a:t>Vintage </a:t>
            </a:r>
            <a:r>
              <a:rPr lang="fr-FR" sz="1200" dirty="0" err="1" smtClean="0"/>
              <a:t>seismic</a:t>
            </a:r>
            <a:r>
              <a:rPr lang="fr-FR" sz="1200" dirty="0" smtClean="0"/>
              <a:t> </a:t>
            </a:r>
            <a:r>
              <a:rPr lang="fr-FR" sz="1200" dirty="0" err="1" smtClean="0"/>
              <a:t>lines</a:t>
            </a:r>
            <a:r>
              <a:rPr lang="fr-FR" sz="1200" dirty="0" smtClean="0"/>
              <a:t> </a:t>
            </a:r>
            <a:r>
              <a:rPr lang="fr-FR" sz="1200" dirty="0" err="1" smtClean="0"/>
              <a:t>from</a:t>
            </a:r>
            <a:r>
              <a:rPr lang="fr-FR" sz="1200" dirty="0" smtClean="0"/>
              <a:t> the 80’s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1200" dirty="0" smtClean="0"/>
              <a:t>2 </a:t>
            </a:r>
            <a:r>
              <a:rPr lang="fr-FR" sz="1200" dirty="0" err="1" smtClean="0"/>
              <a:t>seismic</a:t>
            </a:r>
            <a:r>
              <a:rPr lang="fr-FR" sz="1200" dirty="0" smtClean="0"/>
              <a:t> profiles in the </a:t>
            </a:r>
            <a:r>
              <a:rPr lang="fr-FR" sz="1200" dirty="0" err="1" smtClean="0"/>
              <a:t>framework</a:t>
            </a:r>
            <a:r>
              <a:rPr lang="fr-FR" sz="1200" dirty="0" smtClean="0"/>
              <a:t> of the </a:t>
            </a:r>
            <a:r>
              <a:rPr lang="fr-FR" sz="1200" dirty="0" err="1" smtClean="0"/>
              <a:t>project</a:t>
            </a:r>
            <a:endParaRPr lang="fr-FR" sz="1200" dirty="0"/>
          </a:p>
          <a:p>
            <a:endParaRPr lang="fr-FR" sz="1200" dirty="0"/>
          </a:p>
        </p:txBody>
      </p:sp>
      <p:sp>
        <p:nvSpPr>
          <p:cNvPr id="10" name="ZoneTexte 9"/>
          <p:cNvSpPr txBox="1"/>
          <p:nvPr/>
        </p:nvSpPr>
        <p:spPr>
          <a:xfrm>
            <a:off x="5334465" y="1475492"/>
            <a:ext cx="3774039" cy="10772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3200">
                <a:solidFill>
                  <a:schemeClr val="accent3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Tw Cen MT" panose="020B06020201040206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w Cen MT" panose="020B06020201040206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w Cen MT" panose="020B06020201040206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w Cen MT" panose="020B0602020104020603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>
              <a:lnSpc>
                <a:spcPct val="80000"/>
              </a:lnSpc>
            </a:pPr>
            <a:r>
              <a:rPr lang="fr-FR" sz="1200" dirty="0" smtClean="0"/>
              <a:t>-&gt; Thermal </a:t>
            </a:r>
            <a:r>
              <a:rPr lang="fr-FR" sz="1200" dirty="0" err="1" smtClean="0"/>
              <a:t>anomaly</a:t>
            </a:r>
            <a:endParaRPr lang="fr-FR" sz="1200" dirty="0" smtClean="0"/>
          </a:p>
          <a:p>
            <a:pPr>
              <a:lnSpc>
                <a:spcPct val="80000"/>
              </a:lnSpc>
            </a:pPr>
            <a:r>
              <a:rPr lang="fr-FR" sz="1200" dirty="0" smtClean="0"/>
              <a:t>-&gt; </a:t>
            </a:r>
            <a:r>
              <a:rPr lang="fr-FR" sz="1200" dirty="0" err="1" smtClean="0"/>
              <a:t>Regional</a:t>
            </a:r>
            <a:r>
              <a:rPr lang="fr-FR" sz="1200" dirty="0" smtClean="0"/>
              <a:t> </a:t>
            </a:r>
            <a:r>
              <a:rPr lang="fr-FR" sz="1200" dirty="0" err="1" smtClean="0"/>
              <a:t>fault</a:t>
            </a:r>
            <a:r>
              <a:rPr lang="fr-FR" sz="1200" dirty="0" smtClean="0"/>
              <a:t> zone</a:t>
            </a:r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902479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94966" y="116632"/>
            <a:ext cx="7010400" cy="717550"/>
          </a:xfrm>
        </p:spPr>
        <p:txBody>
          <a:bodyPr/>
          <a:lstStyle/>
          <a:p>
            <a:r>
              <a:rPr lang="fr-FR" sz="3200" dirty="0" err="1" smtClean="0"/>
              <a:t>Well</a:t>
            </a:r>
            <a:r>
              <a:rPr lang="fr-FR" sz="3200" dirty="0" smtClean="0"/>
              <a:t> </a:t>
            </a:r>
            <a:r>
              <a:rPr lang="fr-FR" sz="3200" dirty="0" err="1" smtClean="0"/>
              <a:t>targets</a:t>
            </a:r>
            <a:endParaRPr lang="fr-FR" sz="3200" dirty="0"/>
          </a:p>
        </p:txBody>
      </p:sp>
      <p:sp>
        <p:nvSpPr>
          <p:cNvPr id="3" name="ZoneTexte 2"/>
          <p:cNvSpPr txBox="1"/>
          <p:nvPr/>
        </p:nvSpPr>
        <p:spPr>
          <a:xfrm>
            <a:off x="5652120" y="1484784"/>
            <a:ext cx="4206087" cy="1736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3200">
                <a:solidFill>
                  <a:schemeClr val="accent3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Tw Cen MT" panose="020B06020201040206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w Cen MT" panose="020B06020201040206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w Cen MT" panose="020B06020201040206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w Cen MT" panose="020B0602020104020603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 sz="1200" dirty="0"/>
              <a:t>GRT-1 </a:t>
            </a:r>
            <a:r>
              <a:rPr lang="fr-FR" sz="1200" dirty="0" smtClean="0"/>
              <a:t>(vertical): </a:t>
            </a:r>
            <a:r>
              <a:rPr lang="fr-FR" sz="1200" dirty="0"/>
              <a:t>2600m MD</a:t>
            </a:r>
          </a:p>
          <a:p>
            <a:r>
              <a:rPr lang="fr-FR" sz="1200" dirty="0"/>
              <a:t>GRT-2 </a:t>
            </a:r>
            <a:r>
              <a:rPr lang="fr-FR" sz="1200" dirty="0" smtClean="0"/>
              <a:t>(</a:t>
            </a:r>
            <a:r>
              <a:rPr lang="fr-FR" sz="1200" dirty="0" err="1" smtClean="0"/>
              <a:t>deviated</a:t>
            </a:r>
            <a:r>
              <a:rPr lang="fr-FR" sz="1200" dirty="0" smtClean="0"/>
              <a:t>): 3200m </a:t>
            </a:r>
            <a:r>
              <a:rPr lang="fr-FR" sz="1200" dirty="0"/>
              <a:t>MD</a:t>
            </a:r>
          </a:p>
        </p:txBody>
      </p:sp>
      <p:pic>
        <p:nvPicPr>
          <p:cNvPr id="5" name="Picture 2" descr="C:\Donnees\Donnees_chiffrees\ECOGI\dgeo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0" y="2031341"/>
            <a:ext cx="7220602" cy="434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texte 4"/>
          <p:cNvSpPr txBox="1">
            <a:spLocks/>
          </p:cNvSpPr>
          <p:nvPr/>
        </p:nvSpPr>
        <p:spPr>
          <a:xfrm>
            <a:off x="468312" y="1484784"/>
            <a:ext cx="4823768" cy="158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3200">
                <a:solidFill>
                  <a:schemeClr val="accent3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Tw Cen MT" panose="020B06020201040206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w Cen MT" panose="020B06020201040206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w Cen MT" panose="020B06020201040206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w Cen MT" panose="020B0602020104020603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 sz="1200" dirty="0" err="1" smtClean="0"/>
              <a:t>Both</a:t>
            </a:r>
            <a:r>
              <a:rPr lang="fr-FR" sz="1200" dirty="0" smtClean="0"/>
              <a:t> </a:t>
            </a:r>
            <a:r>
              <a:rPr lang="fr-FR" sz="1200" dirty="0" err="1" smtClean="0"/>
              <a:t>wells</a:t>
            </a:r>
            <a:r>
              <a:rPr lang="fr-FR" sz="1200" dirty="0" smtClean="0"/>
              <a:t> </a:t>
            </a:r>
            <a:r>
              <a:rPr lang="fr-FR" sz="1200" dirty="0" err="1" smtClean="0"/>
              <a:t>target</a:t>
            </a:r>
            <a:r>
              <a:rPr lang="fr-FR" sz="1200" dirty="0" smtClean="0"/>
              <a:t> the </a:t>
            </a:r>
            <a:r>
              <a:rPr lang="fr-FR" sz="1200" dirty="0" err="1" smtClean="0"/>
              <a:t>fault</a:t>
            </a:r>
            <a:r>
              <a:rPr lang="fr-FR" sz="1200" dirty="0" smtClean="0"/>
              <a:t> zone in the </a:t>
            </a:r>
            <a:r>
              <a:rPr lang="fr-FR" sz="1200" dirty="0" err="1" smtClean="0"/>
              <a:t>basement</a:t>
            </a:r>
            <a:endParaRPr lang="fr-FR" sz="1200" dirty="0"/>
          </a:p>
          <a:p>
            <a:endParaRPr lang="fr-FR" sz="1200" dirty="0"/>
          </a:p>
        </p:txBody>
      </p:sp>
    </p:spTree>
    <p:extLst>
      <p:ext uri="{BB962C8B-B14F-4D97-AF65-F5344CB8AC3E}">
        <p14:creationId xmlns:p14="http://schemas.microsoft.com/office/powerpoint/2010/main" val="12747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smtClean="0"/>
              <a:t>GRT-1: </a:t>
            </a:r>
            <a:r>
              <a:rPr lang="fr-FR" dirty="0" err="1" smtClean="0"/>
              <a:t>drilling</a:t>
            </a:r>
            <a:r>
              <a:rPr lang="fr-FR" dirty="0" smtClean="0"/>
              <a:t> and </a:t>
            </a:r>
            <a:r>
              <a:rPr lang="fr-FR" dirty="0" err="1" smtClean="0"/>
              <a:t>completion</a:t>
            </a:r>
            <a:endParaRPr lang="fr-FR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76"/>
          <a:stretch/>
        </p:blipFill>
        <p:spPr bwMode="auto">
          <a:xfrm>
            <a:off x="4572000" y="1340768"/>
            <a:ext cx="3591263" cy="50655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018" y="2243960"/>
            <a:ext cx="3180926" cy="4441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881221" y="1484784"/>
            <a:ext cx="3186723" cy="72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Tw Cen MT" panose="020B06020201040206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w Cen MT" panose="020B06020201040206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w Cen MT" panose="020B06020201040206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w Cen MT" panose="020B0602020104020603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 dirty="0" err="1"/>
              <a:t>Rig</a:t>
            </a:r>
            <a:r>
              <a:rPr lang="fr-FR" dirty="0"/>
              <a:t>: </a:t>
            </a:r>
            <a:r>
              <a:rPr lang="fr-FR" dirty="0" err="1"/>
              <a:t>Cofor</a:t>
            </a:r>
            <a:r>
              <a:rPr lang="fr-FR" dirty="0"/>
              <a:t> </a:t>
            </a:r>
            <a:r>
              <a:rPr lang="fr-FR" dirty="0" smtClean="0"/>
              <a:t>Entrepose </a:t>
            </a:r>
            <a:r>
              <a:rPr lang="fr-FR" dirty="0" err="1" smtClean="0"/>
              <a:t>drilling</a:t>
            </a:r>
            <a:r>
              <a:rPr lang="fr-FR" dirty="0" smtClean="0"/>
              <a:t> MAS </a:t>
            </a:r>
            <a:r>
              <a:rPr lang="fr-FR" dirty="0"/>
              <a:t>8000</a:t>
            </a:r>
          </a:p>
          <a:p>
            <a:r>
              <a:rPr lang="fr-FR" dirty="0" err="1" smtClean="0"/>
              <a:t>Drilled</a:t>
            </a:r>
            <a:r>
              <a:rPr lang="fr-FR" dirty="0" smtClean="0"/>
              <a:t> in 2012 </a:t>
            </a:r>
            <a:endParaRPr lang="fr-FR" dirty="0"/>
          </a:p>
          <a:p>
            <a:r>
              <a:rPr lang="fr-FR" dirty="0" smtClean="0"/>
              <a:t>Duration: </a:t>
            </a:r>
            <a:r>
              <a:rPr lang="fr-FR" dirty="0"/>
              <a:t>3 </a:t>
            </a:r>
            <a:r>
              <a:rPr lang="fr-FR" dirty="0" err="1" smtClean="0"/>
              <a:t>months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82524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/>
              <a:t>GRT-1 </a:t>
            </a:r>
            <a:r>
              <a:rPr lang="fr-FR" sz="3200" dirty="0" err="1" smtClean="0"/>
              <a:t>Well</a:t>
            </a:r>
            <a:r>
              <a:rPr lang="fr-FR" sz="3200" dirty="0" smtClean="0"/>
              <a:t> </a:t>
            </a:r>
            <a:r>
              <a:rPr lang="fr-FR" sz="3200" dirty="0" err="1" smtClean="0"/>
              <a:t>testing</a:t>
            </a:r>
            <a:r>
              <a:rPr lang="fr-FR" sz="3200" dirty="0" smtClean="0"/>
              <a:t> and </a:t>
            </a:r>
            <a:r>
              <a:rPr lang="fr-FR" sz="3200" dirty="0" err="1" smtClean="0"/>
              <a:t>development</a:t>
            </a:r>
            <a:r>
              <a:rPr lang="fr-FR" sz="3200" dirty="0" smtClean="0"/>
              <a:t> </a:t>
            </a:r>
            <a:r>
              <a:rPr lang="fr-FR" sz="3200" dirty="0" err="1" smtClean="0"/>
              <a:t>strategy</a:t>
            </a:r>
            <a:endParaRPr lang="fr-FR" sz="3200" dirty="0"/>
          </a:p>
        </p:txBody>
      </p:sp>
      <p:sp>
        <p:nvSpPr>
          <p:cNvPr id="8" name="Rectangle 7"/>
          <p:cNvSpPr/>
          <p:nvPr/>
        </p:nvSpPr>
        <p:spPr>
          <a:xfrm>
            <a:off x="5508104" y="3433411"/>
            <a:ext cx="3456384" cy="11633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fr-FR" sz="1400" b="1" dirty="0" smtClean="0">
                <a:solidFill>
                  <a:schemeClr val="accent3"/>
                </a:solidFill>
                <a:latin typeface="Tw Cen MT" panose="020B0602020104020603" pitchFamily="34" charset="0"/>
              </a:rPr>
              <a:t>GRT-1 </a:t>
            </a:r>
            <a:r>
              <a:rPr lang="fr-FR" sz="1400" b="1" dirty="0" err="1" smtClean="0">
                <a:solidFill>
                  <a:schemeClr val="accent3"/>
                </a:solidFill>
                <a:latin typeface="Tw Cen MT" panose="020B0602020104020603" pitchFamily="34" charset="0"/>
              </a:rPr>
              <a:t>Well</a:t>
            </a:r>
            <a:r>
              <a:rPr lang="fr-FR" sz="1400" b="1" dirty="0" smtClean="0">
                <a:solidFill>
                  <a:schemeClr val="accent3"/>
                </a:solidFill>
                <a:latin typeface="Tw Cen MT" panose="020B0602020104020603" pitchFamily="34" charset="0"/>
              </a:rPr>
              <a:t> </a:t>
            </a:r>
            <a:r>
              <a:rPr lang="fr-FR" sz="1400" b="1" dirty="0" err="1" smtClean="0">
                <a:solidFill>
                  <a:schemeClr val="accent3"/>
                </a:solidFill>
                <a:latin typeface="Tw Cen MT" panose="020B0602020104020603" pitchFamily="34" charset="0"/>
              </a:rPr>
              <a:t>development</a:t>
            </a:r>
            <a:endParaRPr lang="fr-FR" sz="1400" b="1" dirty="0">
              <a:solidFill>
                <a:schemeClr val="accent3"/>
              </a:solidFill>
              <a:latin typeface="Tw Cen MT" panose="020B0602020104020603" pitchFamily="34" charset="0"/>
            </a:endParaRPr>
          </a:p>
          <a:p>
            <a:pPr marL="1714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chemeClr val="accent3"/>
                </a:solidFill>
                <a:latin typeface="Tw Cen MT" panose="020B0602020104020603" pitchFamily="34" charset="0"/>
              </a:rPr>
              <a:t>Thermal stimulation</a:t>
            </a:r>
            <a:endParaRPr lang="fr-FR" sz="1400" dirty="0">
              <a:solidFill>
                <a:schemeClr val="accent3"/>
              </a:solidFill>
              <a:latin typeface="Tw Cen MT" panose="020B0602020104020603" pitchFamily="34" charset="0"/>
            </a:endParaRPr>
          </a:p>
          <a:p>
            <a:pPr marL="1714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1400" dirty="0" smtClean="0">
                <a:solidFill>
                  <a:schemeClr val="accent3"/>
                </a:solidFill>
                <a:latin typeface="Tw Cen MT" panose="020B0602020104020603" pitchFamily="34" charset="0"/>
              </a:rPr>
              <a:t>Chemical stimulation</a:t>
            </a:r>
            <a:endParaRPr lang="fr-FR" sz="1400" dirty="0">
              <a:solidFill>
                <a:schemeClr val="accent3"/>
              </a:solidFill>
              <a:latin typeface="Tw Cen MT" panose="020B0602020104020603" pitchFamily="34" charset="0"/>
            </a:endParaRPr>
          </a:p>
          <a:p>
            <a:pPr marL="1714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1400" dirty="0" err="1" smtClean="0">
                <a:solidFill>
                  <a:schemeClr val="accent3"/>
                </a:solidFill>
                <a:latin typeface="Tw Cen MT" panose="020B0602020104020603" pitchFamily="34" charset="0"/>
              </a:rPr>
              <a:t>Hydraulic</a:t>
            </a:r>
            <a:r>
              <a:rPr lang="fr-FR" sz="1400" dirty="0" smtClean="0">
                <a:solidFill>
                  <a:schemeClr val="accent3"/>
                </a:solidFill>
                <a:latin typeface="Tw Cen MT" panose="020B0602020104020603" pitchFamily="34" charset="0"/>
              </a:rPr>
              <a:t> stimulation</a:t>
            </a:r>
            <a:endParaRPr lang="fr-FR" sz="1400" dirty="0">
              <a:solidFill>
                <a:schemeClr val="accent3"/>
              </a:solidFill>
              <a:latin typeface="Tw Cen MT" panose="020B0602020104020603" pitchFamily="34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lang="en-US" sz="1400" dirty="0">
              <a:solidFill>
                <a:schemeClr val="accent3"/>
              </a:solidFill>
              <a:latin typeface="Tw Cen MT" panose="020B0602020104020603" pitchFamily="34" charset="0"/>
            </a:endParaRPr>
          </a:p>
        </p:txBody>
      </p:sp>
      <p:pic>
        <p:nvPicPr>
          <p:cNvPr id="6" name="Imag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095" y="4581128"/>
            <a:ext cx="6700008" cy="2088232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23528" y="3449091"/>
            <a:ext cx="3960440" cy="113203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fr-FR" sz="1400" b="1" dirty="0" err="1" smtClean="0">
                <a:solidFill>
                  <a:schemeClr val="accent3"/>
                </a:solidFill>
                <a:latin typeface="Tw Cen MT" panose="020B0602020104020603" pitchFamily="34" charset="0"/>
              </a:rPr>
              <a:t>Well</a:t>
            </a:r>
            <a:r>
              <a:rPr lang="fr-FR" sz="1400" b="1" dirty="0" smtClean="0">
                <a:solidFill>
                  <a:schemeClr val="accent3"/>
                </a:solidFill>
                <a:latin typeface="Tw Cen MT" panose="020B0602020104020603" pitchFamily="34" charset="0"/>
              </a:rPr>
              <a:t> </a:t>
            </a:r>
            <a:r>
              <a:rPr lang="fr-FR" sz="1400" b="1" dirty="0" err="1" smtClean="0">
                <a:solidFill>
                  <a:schemeClr val="accent3"/>
                </a:solidFill>
                <a:latin typeface="Tw Cen MT" panose="020B0602020104020603" pitchFamily="34" charset="0"/>
              </a:rPr>
              <a:t>testing</a:t>
            </a:r>
            <a:r>
              <a:rPr lang="fr-FR" sz="1400" b="1" dirty="0" smtClean="0">
                <a:solidFill>
                  <a:schemeClr val="accent3"/>
                </a:solidFill>
                <a:latin typeface="Tw Cen MT" panose="020B0602020104020603" pitchFamily="34" charset="0"/>
              </a:rPr>
              <a:t> GRT-1</a:t>
            </a:r>
            <a:endParaRPr lang="fr-FR" sz="1400" b="1" dirty="0">
              <a:solidFill>
                <a:schemeClr val="accent3"/>
              </a:solidFill>
              <a:latin typeface="Tw Cen MT" panose="020B0602020104020603" pitchFamily="34" charset="0"/>
            </a:endParaRPr>
          </a:p>
          <a:p>
            <a:pPr marL="1714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1400" dirty="0" err="1" smtClean="0">
                <a:solidFill>
                  <a:schemeClr val="accent3"/>
                </a:solidFill>
                <a:latin typeface="Tw Cen MT" panose="020B0602020104020603" pitchFamily="34" charset="0"/>
              </a:rPr>
              <a:t>Low</a:t>
            </a:r>
            <a:r>
              <a:rPr lang="fr-FR" sz="1400" dirty="0" smtClean="0">
                <a:solidFill>
                  <a:schemeClr val="accent3"/>
                </a:solidFill>
                <a:latin typeface="Tw Cen MT" panose="020B0602020104020603" pitchFamily="34" charset="0"/>
              </a:rPr>
              <a:t> initial </a:t>
            </a:r>
            <a:r>
              <a:rPr lang="fr-FR" sz="1400" dirty="0" err="1" smtClean="0">
                <a:solidFill>
                  <a:schemeClr val="accent3"/>
                </a:solidFill>
                <a:latin typeface="Tw Cen MT" panose="020B0602020104020603" pitchFamily="34" charset="0"/>
              </a:rPr>
              <a:t>productivity</a:t>
            </a:r>
            <a:r>
              <a:rPr lang="fr-FR" sz="1400" dirty="0" smtClean="0">
                <a:solidFill>
                  <a:schemeClr val="accent3"/>
                </a:solidFill>
                <a:latin typeface="Tw Cen MT" panose="020B0602020104020603" pitchFamily="34" charset="0"/>
              </a:rPr>
              <a:t> (&lt; 0,5L/s/bar), high skin (20)</a:t>
            </a:r>
            <a:endParaRPr lang="fr-FR" sz="1400" dirty="0">
              <a:solidFill>
                <a:schemeClr val="accent3"/>
              </a:solidFill>
              <a:latin typeface="Tw Cen MT" panose="020B0602020104020603" pitchFamily="34" charset="0"/>
            </a:endParaRPr>
          </a:p>
          <a:p>
            <a:pPr marL="1714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1400" dirty="0" err="1">
                <a:solidFill>
                  <a:schemeClr val="accent3"/>
                </a:solidFill>
                <a:latin typeface="Tw Cen MT" panose="020B0602020104020603" pitchFamily="34" charset="0"/>
              </a:rPr>
              <a:t>Low</a:t>
            </a:r>
            <a:r>
              <a:rPr lang="fr-FR" sz="1400" dirty="0">
                <a:solidFill>
                  <a:schemeClr val="accent3"/>
                </a:solidFill>
                <a:latin typeface="Tw Cen MT" panose="020B0602020104020603" pitchFamily="34" charset="0"/>
              </a:rPr>
              <a:t> initial </a:t>
            </a:r>
            <a:r>
              <a:rPr lang="fr-FR" sz="1400" dirty="0" err="1" smtClean="0">
                <a:solidFill>
                  <a:schemeClr val="accent3"/>
                </a:solidFill>
                <a:latin typeface="Tw Cen MT" panose="020B0602020104020603" pitchFamily="34" charset="0"/>
              </a:rPr>
              <a:t>injectivity</a:t>
            </a:r>
            <a:endParaRPr lang="fr-FR" sz="1400" dirty="0">
              <a:solidFill>
                <a:schemeClr val="accent3"/>
              </a:solidFill>
              <a:latin typeface="Tw Cen MT" panose="020B0602020104020603" pitchFamily="34" charset="0"/>
            </a:endParaRPr>
          </a:p>
          <a:p>
            <a:pPr marL="1714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sz="1400" dirty="0" err="1" smtClean="0">
                <a:solidFill>
                  <a:schemeClr val="accent3"/>
                </a:solidFill>
                <a:latin typeface="Tw Cen MT" panose="020B0602020104020603" pitchFamily="34" charset="0"/>
              </a:rPr>
              <a:t>Economic</a:t>
            </a:r>
            <a:r>
              <a:rPr lang="fr-FR" sz="1400" dirty="0" smtClean="0">
                <a:solidFill>
                  <a:schemeClr val="accent3"/>
                </a:solidFill>
                <a:latin typeface="Tw Cen MT" panose="020B0602020104020603" pitchFamily="34" charset="0"/>
              </a:rPr>
              <a:t> </a:t>
            </a:r>
            <a:r>
              <a:rPr lang="fr-FR" sz="1400" dirty="0" err="1" smtClean="0">
                <a:solidFill>
                  <a:schemeClr val="accent3"/>
                </a:solidFill>
                <a:latin typeface="Tw Cen MT" panose="020B0602020104020603" pitchFamily="34" charset="0"/>
              </a:rPr>
              <a:t>threshold</a:t>
            </a:r>
            <a:r>
              <a:rPr lang="fr-FR" sz="1400" dirty="0" smtClean="0">
                <a:solidFill>
                  <a:schemeClr val="accent3"/>
                </a:solidFill>
                <a:latin typeface="Tw Cen MT" panose="020B0602020104020603" pitchFamily="34" charset="0"/>
              </a:rPr>
              <a:t> not </a:t>
            </a:r>
            <a:r>
              <a:rPr lang="fr-FR" sz="1400" dirty="0" err="1" smtClean="0">
                <a:solidFill>
                  <a:schemeClr val="accent3"/>
                </a:solidFill>
                <a:latin typeface="Tw Cen MT" panose="020B0602020104020603" pitchFamily="34" charset="0"/>
              </a:rPr>
              <a:t>reached</a:t>
            </a:r>
            <a:endParaRPr lang="en-US" sz="1400" dirty="0">
              <a:solidFill>
                <a:schemeClr val="accent3"/>
              </a:solidFill>
              <a:latin typeface="Tw Cen MT" panose="020B0602020104020603" pitchFamily="34" charset="0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28817"/>
            <a:ext cx="4442870" cy="2385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5" r="2662"/>
          <a:stretch/>
        </p:blipFill>
        <p:spPr bwMode="auto">
          <a:xfrm>
            <a:off x="5305196" y="1047240"/>
            <a:ext cx="3152775" cy="23666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89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 smtClean="0"/>
              <a:t>GRT-1 Thermal stimulation</a:t>
            </a:r>
            <a:endParaRPr lang="fr-FR" sz="3200" dirty="0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13"/>
          </p:nvPr>
        </p:nvSpPr>
        <p:spPr>
          <a:xfrm>
            <a:off x="437052" y="1628800"/>
            <a:ext cx="8207375" cy="503238"/>
          </a:xfrm>
          <a:ln>
            <a:noFill/>
          </a:ln>
        </p:spPr>
        <p:txBody>
          <a:bodyPr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1800" dirty="0" err="1" smtClean="0"/>
              <a:t>Low</a:t>
            </a:r>
            <a:r>
              <a:rPr lang="fr-FR" sz="1800" dirty="0" smtClean="0"/>
              <a:t> rate and </a:t>
            </a:r>
            <a:r>
              <a:rPr lang="fr-FR" sz="1800" dirty="0" err="1" smtClean="0"/>
              <a:t>low</a:t>
            </a:r>
            <a:r>
              <a:rPr lang="fr-FR" sz="1800" dirty="0" smtClean="0"/>
              <a:t> pressure cold water injection </a:t>
            </a:r>
            <a:r>
              <a:rPr lang="fr-FR" sz="1800" dirty="0" err="1" smtClean="0"/>
              <a:t>during</a:t>
            </a:r>
            <a:r>
              <a:rPr lang="fr-FR" sz="1800" dirty="0" smtClean="0"/>
              <a:t> 3 </a:t>
            </a:r>
            <a:r>
              <a:rPr lang="fr-FR" sz="1800" dirty="0" err="1" smtClean="0"/>
              <a:t>days</a:t>
            </a:r>
            <a:endParaRPr lang="fr-FR" sz="1800" dirty="0"/>
          </a:p>
          <a:p>
            <a:r>
              <a:rPr lang="fr-FR" sz="1800" b="1" dirty="0" smtClean="0"/>
              <a:t>Objective</a:t>
            </a:r>
            <a:r>
              <a:rPr lang="fr-FR" sz="1800" dirty="0" smtClean="0"/>
              <a:t>: cool-down the rock matrix and </a:t>
            </a:r>
            <a:r>
              <a:rPr lang="fr-FR" sz="1800" dirty="0" err="1" smtClean="0"/>
              <a:t>increase</a:t>
            </a:r>
            <a:r>
              <a:rPr lang="fr-FR" sz="1800" dirty="0" smtClean="0"/>
              <a:t> </a:t>
            </a:r>
            <a:r>
              <a:rPr lang="fr-FR" sz="1800" dirty="0" err="1" smtClean="0"/>
              <a:t>natural</a:t>
            </a:r>
            <a:r>
              <a:rPr lang="fr-FR" sz="1800" dirty="0" smtClean="0"/>
              <a:t> fractures aperture</a:t>
            </a:r>
            <a:endParaRPr lang="fr-FR" sz="1800" dirty="0"/>
          </a:p>
          <a:p>
            <a:endParaRPr lang="fr-FR" sz="1800" dirty="0"/>
          </a:p>
        </p:txBody>
      </p:sp>
      <p:pic>
        <p:nvPicPr>
          <p:cNvPr id="7" name="Image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512" y="2788127"/>
            <a:ext cx="8241344" cy="1770935"/>
          </a:xfrm>
          <a:prstGeom prst="rect">
            <a:avLst/>
          </a:prstGeom>
          <a:noFill/>
        </p:spPr>
      </p:pic>
      <p:sp>
        <p:nvSpPr>
          <p:cNvPr id="10" name="ZoneTexte 9"/>
          <p:cNvSpPr txBox="1"/>
          <p:nvPr/>
        </p:nvSpPr>
        <p:spPr>
          <a:xfrm>
            <a:off x="1230009" y="5229200"/>
            <a:ext cx="65823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u="sng" dirty="0" err="1" smtClean="0"/>
              <a:t>Results</a:t>
            </a:r>
            <a:r>
              <a:rPr lang="fr-FR" dirty="0" smtClean="0"/>
              <a:t>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Injectivity</a:t>
            </a:r>
            <a:r>
              <a:rPr lang="fr-FR" dirty="0" smtClean="0"/>
              <a:t> </a:t>
            </a:r>
            <a:r>
              <a:rPr lang="fr-FR" dirty="0" err="1" smtClean="0"/>
              <a:t>increase</a:t>
            </a:r>
            <a:r>
              <a:rPr lang="fr-FR" dirty="0" smtClean="0"/>
              <a:t> (1,5x)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 smtClean="0"/>
              <a:t>low</a:t>
            </a:r>
            <a:r>
              <a:rPr lang="fr-FR" dirty="0" smtClean="0"/>
              <a:t> </a:t>
            </a:r>
            <a:r>
              <a:rPr lang="fr-FR" dirty="0" err="1" smtClean="0"/>
              <a:t>seismological</a:t>
            </a:r>
            <a:r>
              <a:rPr lang="fr-FR" dirty="0" smtClean="0"/>
              <a:t> </a:t>
            </a:r>
            <a:r>
              <a:rPr lang="fr-FR" dirty="0" err="1" smtClean="0"/>
              <a:t>activity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251748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GRT-1 </a:t>
            </a:r>
            <a:r>
              <a:rPr lang="fr-FR" sz="3200" dirty="0" smtClean="0"/>
              <a:t>Chemical stimulation</a:t>
            </a:r>
            <a:endParaRPr lang="fr-FR" sz="3200" dirty="0"/>
          </a:p>
        </p:txBody>
      </p:sp>
      <p:sp>
        <p:nvSpPr>
          <p:cNvPr id="12" name="Espace réservé du texte 11"/>
          <p:cNvSpPr>
            <a:spLocks noGrp="1"/>
          </p:cNvSpPr>
          <p:nvPr>
            <p:ph type="body" sz="quarter" idx="13"/>
          </p:nvPr>
        </p:nvSpPr>
        <p:spPr>
          <a:xfrm>
            <a:off x="468313" y="1625657"/>
            <a:ext cx="6695976" cy="1102042"/>
          </a:xfrm>
          <a:ln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1500" dirty="0" err="1"/>
              <a:t>Specially</a:t>
            </a:r>
            <a:r>
              <a:rPr lang="fr-FR" sz="1500" dirty="0"/>
              <a:t> </a:t>
            </a:r>
            <a:r>
              <a:rPr lang="fr-FR" sz="1500" dirty="0" err="1"/>
              <a:t>designed</a:t>
            </a:r>
            <a:r>
              <a:rPr lang="fr-FR" sz="1500" dirty="0"/>
              <a:t> green </a:t>
            </a:r>
            <a:r>
              <a:rPr lang="fr-FR" sz="1500" dirty="0" err="1"/>
              <a:t>acids</a:t>
            </a:r>
            <a:r>
              <a:rPr lang="fr-FR" sz="1500" dirty="0"/>
              <a:t> </a:t>
            </a:r>
            <a:r>
              <a:rPr lang="fr-FR" sz="1500" dirty="0" err="1"/>
              <a:t>were</a:t>
            </a:r>
            <a:r>
              <a:rPr lang="fr-FR" sz="1500" dirty="0"/>
              <a:t> </a:t>
            </a:r>
            <a:r>
              <a:rPr lang="fr-FR" sz="1500" dirty="0" err="1"/>
              <a:t>injected</a:t>
            </a:r>
            <a:r>
              <a:rPr lang="fr-FR" sz="1500" dirty="0"/>
              <a:t> (glutamate </a:t>
            </a:r>
            <a:r>
              <a:rPr lang="fr-FR" sz="1500" dirty="0" err="1"/>
              <a:t>based</a:t>
            </a:r>
            <a:r>
              <a:rPr lang="fr-FR" sz="1500" dirty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r-FR" sz="1500" dirty="0" err="1" smtClean="0"/>
              <a:t>Focused</a:t>
            </a:r>
            <a:r>
              <a:rPr lang="fr-FR" sz="1500" dirty="0" smtClean="0"/>
              <a:t>, </a:t>
            </a:r>
            <a:r>
              <a:rPr lang="fr-FR" sz="1500" dirty="0" err="1"/>
              <a:t>low</a:t>
            </a:r>
            <a:r>
              <a:rPr lang="fr-FR" sz="1500" dirty="0"/>
              <a:t> volume injections </a:t>
            </a:r>
            <a:r>
              <a:rPr lang="fr-FR" sz="1500" dirty="0" err="1" smtClean="0"/>
              <a:t>using</a:t>
            </a:r>
            <a:r>
              <a:rPr lang="fr-FR" sz="1500" dirty="0" smtClean="0"/>
              <a:t> </a:t>
            </a:r>
            <a:r>
              <a:rPr lang="fr-FR" sz="1500" dirty="0" err="1" smtClean="0"/>
              <a:t>coiled</a:t>
            </a:r>
            <a:r>
              <a:rPr lang="fr-FR" sz="1500" dirty="0" smtClean="0"/>
              <a:t> tubing and OH-</a:t>
            </a:r>
            <a:r>
              <a:rPr lang="fr-FR" sz="1500" dirty="0" err="1" smtClean="0"/>
              <a:t>packers</a:t>
            </a:r>
            <a:r>
              <a:rPr lang="fr-FR" sz="1500" dirty="0" smtClean="0"/>
              <a:t> (3 </a:t>
            </a:r>
            <a:r>
              <a:rPr lang="fr-FR" sz="1500" dirty="0" err="1"/>
              <a:t>intervals</a:t>
            </a:r>
            <a:r>
              <a:rPr lang="fr-FR" sz="1500" dirty="0"/>
              <a:t> </a:t>
            </a:r>
            <a:r>
              <a:rPr lang="fr-FR" sz="1500" dirty="0" err="1"/>
              <a:t>selected</a:t>
            </a:r>
            <a:r>
              <a:rPr lang="fr-FR" sz="1500" dirty="0"/>
              <a:t> </a:t>
            </a:r>
            <a:r>
              <a:rPr lang="fr-FR" sz="1500" dirty="0" err="1"/>
              <a:t>based</a:t>
            </a:r>
            <a:r>
              <a:rPr lang="fr-FR" sz="1500" dirty="0"/>
              <a:t> on </a:t>
            </a:r>
            <a:r>
              <a:rPr lang="fr-FR" sz="1500" dirty="0" err="1"/>
              <a:t>cutting</a:t>
            </a:r>
            <a:r>
              <a:rPr lang="fr-FR" sz="1500" dirty="0"/>
              <a:t> and </a:t>
            </a:r>
            <a:r>
              <a:rPr lang="fr-FR" sz="1500" dirty="0" err="1"/>
              <a:t>wellbore</a:t>
            </a:r>
            <a:r>
              <a:rPr lang="fr-FR" sz="1500" dirty="0"/>
              <a:t> </a:t>
            </a:r>
            <a:r>
              <a:rPr lang="fr-FR" sz="1500" dirty="0" err="1"/>
              <a:t>imaging</a:t>
            </a:r>
            <a:r>
              <a:rPr lang="fr-FR" sz="1500" dirty="0"/>
              <a:t> data)</a:t>
            </a:r>
          </a:p>
          <a:p>
            <a:endParaRPr lang="fr-FR" sz="1500" b="1" dirty="0" smtClean="0"/>
          </a:p>
          <a:p>
            <a:r>
              <a:rPr lang="fr-FR" sz="1500" b="1" dirty="0" smtClean="0"/>
              <a:t>Objective</a:t>
            </a:r>
            <a:r>
              <a:rPr lang="fr-FR" sz="1500" dirty="0" smtClean="0"/>
              <a:t>: clean fracture </a:t>
            </a:r>
            <a:r>
              <a:rPr lang="fr-FR" sz="1500" dirty="0" err="1" smtClean="0"/>
              <a:t>fillings</a:t>
            </a:r>
            <a:endParaRPr lang="fr-FR" sz="1500" dirty="0"/>
          </a:p>
        </p:txBody>
      </p:sp>
      <p:sp>
        <p:nvSpPr>
          <p:cNvPr id="4" name="ZoneTexte 3"/>
          <p:cNvSpPr txBox="1"/>
          <p:nvPr/>
        </p:nvSpPr>
        <p:spPr>
          <a:xfrm>
            <a:off x="1230009" y="6156012"/>
            <a:ext cx="6582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u="sng" dirty="0" err="1" smtClean="0"/>
              <a:t>Results</a:t>
            </a:r>
            <a:r>
              <a:rPr lang="fr-FR" dirty="0"/>
              <a:t>: </a:t>
            </a:r>
            <a:r>
              <a:rPr lang="fr-FR" dirty="0" err="1"/>
              <a:t>Injectivity</a:t>
            </a:r>
            <a:r>
              <a:rPr lang="fr-FR" dirty="0"/>
              <a:t> </a:t>
            </a:r>
            <a:r>
              <a:rPr lang="fr-FR" dirty="0" err="1"/>
              <a:t>increase</a:t>
            </a:r>
            <a:r>
              <a:rPr lang="fr-FR" dirty="0"/>
              <a:t> (1,5x)</a:t>
            </a:r>
          </a:p>
        </p:txBody>
      </p:sp>
      <p:pic>
        <p:nvPicPr>
          <p:cNvPr id="5" name="Picture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871" y="1628800"/>
            <a:ext cx="961537" cy="1242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/>
          <p:cNvPicPr/>
          <p:nvPr/>
        </p:nvPicPr>
        <p:blipFill>
          <a:blip r:embed="rId3"/>
          <a:stretch>
            <a:fillRect/>
          </a:stretch>
        </p:blipFill>
        <p:spPr>
          <a:xfrm>
            <a:off x="348210" y="3248211"/>
            <a:ext cx="4281795" cy="2845085"/>
          </a:xfrm>
          <a:prstGeom prst="rect">
            <a:avLst/>
          </a:prstGeom>
        </p:spPr>
      </p:pic>
      <p:pic>
        <p:nvPicPr>
          <p:cNvPr id="7" name="Image 6"/>
          <p:cNvPicPr/>
          <p:nvPr/>
        </p:nvPicPr>
        <p:blipFill rotWithShape="1">
          <a:blip r:embed="rId4"/>
          <a:srcRect t="20516" r="6506" b="23304"/>
          <a:stretch/>
        </p:blipFill>
        <p:spPr>
          <a:xfrm>
            <a:off x="4806019" y="3213720"/>
            <a:ext cx="3438389" cy="1367408"/>
          </a:xfrm>
          <a:prstGeom prst="rect">
            <a:avLst/>
          </a:prstGeom>
        </p:spPr>
      </p:pic>
      <p:pic>
        <p:nvPicPr>
          <p:cNvPr id="8" name="Image 7"/>
          <p:cNvPicPr/>
          <p:nvPr/>
        </p:nvPicPr>
        <p:blipFill rotWithShape="1">
          <a:blip r:embed="rId5"/>
          <a:srcRect t="16743" r="6506" b="29860"/>
          <a:stretch/>
        </p:blipFill>
        <p:spPr>
          <a:xfrm>
            <a:off x="4806020" y="4693769"/>
            <a:ext cx="3438388" cy="1399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76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813" y="188913"/>
            <a:ext cx="7010400" cy="717550"/>
          </a:xfrm>
        </p:spPr>
        <p:txBody>
          <a:bodyPr/>
          <a:lstStyle/>
          <a:p>
            <a:r>
              <a:rPr lang="fr-FR" dirty="0"/>
              <a:t>ES </a:t>
            </a:r>
            <a:r>
              <a:rPr lang="fr-FR" dirty="0" smtClean="0"/>
              <a:t>Group: </a:t>
            </a:r>
            <a:r>
              <a:rPr lang="fr-FR" dirty="0"/>
              <a:t>main </a:t>
            </a:r>
            <a:r>
              <a:rPr lang="fr-FR" dirty="0" err="1"/>
              <a:t>activities</a:t>
            </a:r>
            <a:endParaRPr lang="fr-FR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3" y="1075053"/>
            <a:ext cx="6192689" cy="42905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517509" y="5534561"/>
            <a:ext cx="557537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i="1" dirty="0" smtClean="0">
                <a:latin typeface="Arial" pitchFamily="34" charset="0"/>
                <a:ea typeface="ＭＳ Ｐゴシック" pitchFamily="34" charset="-128"/>
              </a:rPr>
              <a:t>ES Group </a:t>
            </a:r>
            <a:r>
              <a:rPr lang="fr-FR" altLang="fr-FR" sz="2000" i="1" dirty="0" err="1" smtClean="0">
                <a:latin typeface="Arial" pitchFamily="34" charset="0"/>
                <a:ea typeface="ＭＳ Ｐゴシック" pitchFamily="34" charset="-128"/>
              </a:rPr>
              <a:t>belongs</a:t>
            </a:r>
            <a:r>
              <a:rPr lang="fr-FR" altLang="fr-FR" sz="2000" i="1" dirty="0" smtClean="0">
                <a:latin typeface="Arial" pitchFamily="34" charset="0"/>
                <a:ea typeface="ＭＳ Ｐゴシック" pitchFamily="34" charset="-128"/>
              </a:rPr>
              <a:t> to EDF at 88%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i="1" dirty="0" smtClean="0">
                <a:latin typeface="Arial" pitchFamily="34" charset="0"/>
                <a:ea typeface="ＭＳ Ｐゴシック" pitchFamily="34" charset="-128"/>
              </a:rPr>
              <a:t>Staff 1200, 2014 turnover 945 M€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i="1" dirty="0" smtClean="0">
                <a:latin typeface="Arial" pitchFamily="34" charset="0"/>
                <a:ea typeface="ＭＳ Ｐゴシック" pitchFamily="34" charset="-128"/>
              </a:rPr>
              <a:t>1st </a:t>
            </a:r>
            <a:r>
              <a:rPr lang="fr-FR" altLang="fr-FR" sz="2000" i="1" dirty="0" err="1" smtClean="0">
                <a:latin typeface="Arial" pitchFamily="34" charset="0"/>
                <a:ea typeface="ＭＳ Ｐゴシック" pitchFamily="34" charset="-128"/>
              </a:rPr>
              <a:t>energy</a:t>
            </a:r>
            <a:r>
              <a:rPr lang="fr-FR" altLang="fr-FR" sz="2000" i="1" dirty="0" smtClean="0">
                <a:latin typeface="Arial" pitchFamily="34" charset="0"/>
                <a:ea typeface="ＭＳ Ｐゴシック" pitchFamily="34" charset="-128"/>
              </a:rPr>
              <a:t> supplier in Alsace (</a:t>
            </a:r>
            <a:r>
              <a:rPr lang="fr-FR" altLang="fr-FR" sz="2000" i="1" dirty="0" err="1" smtClean="0">
                <a:latin typeface="Arial" pitchFamily="34" charset="0"/>
                <a:ea typeface="ＭＳ Ｐゴシック" pitchFamily="34" charset="-128"/>
              </a:rPr>
              <a:t>Eastern</a:t>
            </a:r>
            <a:r>
              <a:rPr lang="fr-FR" altLang="fr-FR" sz="2000" i="1" dirty="0" smtClean="0">
                <a:latin typeface="Arial" pitchFamily="34" charset="0"/>
                <a:ea typeface="ＭＳ Ｐゴシック" pitchFamily="34" charset="-128"/>
              </a:rPr>
              <a:t> France)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i="1" dirty="0" smtClean="0">
                <a:latin typeface="Arial" pitchFamily="34" charset="0"/>
                <a:ea typeface="ＭＳ Ｐゴシック" pitchFamily="34" charset="-128"/>
              </a:rPr>
              <a:t>ES Géothermie (ESG), </a:t>
            </a:r>
            <a:r>
              <a:rPr lang="fr-FR" altLang="fr-FR" sz="2000" i="1" dirty="0">
                <a:latin typeface="Arial" pitchFamily="34" charset="0"/>
                <a:ea typeface="ＭＳ Ｐゴシック" pitchFamily="34" charset="-128"/>
              </a:rPr>
              <a:t>100% </a:t>
            </a:r>
            <a:r>
              <a:rPr lang="en-US" altLang="fr-FR" sz="2000" i="1" dirty="0" smtClean="0">
                <a:latin typeface="Arial" pitchFamily="34" charset="0"/>
                <a:ea typeface="ＭＳ Ｐゴシック" pitchFamily="34" charset="-128"/>
              </a:rPr>
              <a:t>subsidiary ES</a:t>
            </a:r>
            <a:endParaRPr lang="en-US" altLang="fr-FR" sz="2000" i="1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9704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 descr="N:\F_GEOTHERMIE\Commun\03 - COMMUNICATION\22 - Publis scientifiques ESG\Baujardetal 2015 Geothermics\Figure 08\GRT-1 stimulation hydr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65" y="2780928"/>
            <a:ext cx="7699095" cy="338437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GRT-1 </a:t>
            </a:r>
            <a:r>
              <a:rPr lang="fr-FR" sz="3200" dirty="0" err="1" smtClean="0"/>
              <a:t>Hydraulic</a:t>
            </a:r>
            <a:r>
              <a:rPr lang="fr-FR" sz="3200" dirty="0" smtClean="0"/>
              <a:t> stimulation</a:t>
            </a:r>
            <a:endParaRPr lang="fr-FR" sz="3200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09920" y="2990409"/>
            <a:ext cx="3290441" cy="1482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ZoneTexte 9"/>
          <p:cNvSpPr txBox="1"/>
          <p:nvPr/>
        </p:nvSpPr>
        <p:spPr>
          <a:xfrm>
            <a:off x="1230009" y="6156012"/>
            <a:ext cx="65823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b="1" u="sng" dirty="0" err="1" smtClean="0"/>
              <a:t>Results</a:t>
            </a:r>
            <a:r>
              <a:rPr lang="fr-FR" dirty="0"/>
              <a:t>: </a:t>
            </a:r>
            <a:r>
              <a:rPr lang="fr-FR" dirty="0" err="1"/>
              <a:t>Injectivity</a:t>
            </a:r>
            <a:r>
              <a:rPr lang="fr-FR" dirty="0"/>
              <a:t> </a:t>
            </a:r>
            <a:r>
              <a:rPr lang="fr-FR" dirty="0" err="1"/>
              <a:t>increase</a:t>
            </a:r>
            <a:r>
              <a:rPr lang="fr-FR" dirty="0"/>
              <a:t> </a:t>
            </a:r>
            <a:r>
              <a:rPr lang="fr-FR" dirty="0" smtClean="0"/>
              <a:t>(2x</a:t>
            </a:r>
            <a:r>
              <a:rPr lang="fr-FR" dirty="0"/>
              <a:t>)</a:t>
            </a:r>
          </a:p>
        </p:txBody>
      </p:sp>
      <p:sp>
        <p:nvSpPr>
          <p:cNvPr id="11" name="Espace réservé du texte 11"/>
          <p:cNvSpPr>
            <a:spLocks noGrp="1"/>
          </p:cNvSpPr>
          <p:nvPr>
            <p:ph type="body" sz="quarter" idx="13"/>
          </p:nvPr>
        </p:nvSpPr>
        <p:spPr>
          <a:xfrm>
            <a:off x="467544" y="1268760"/>
            <a:ext cx="7848103" cy="1102042"/>
          </a:xfrm>
          <a:ln>
            <a:noFill/>
          </a:ln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500" dirty="0" smtClean="0"/>
              <a:t>High rate water injection</a:t>
            </a:r>
            <a:endParaRPr lang="fr-FR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500" dirty="0" err="1" smtClean="0"/>
              <a:t>Step</a:t>
            </a:r>
            <a:r>
              <a:rPr lang="fr-FR" sz="1500" dirty="0" smtClean="0"/>
              <a:t>-rate injections</a:t>
            </a:r>
            <a:endParaRPr lang="fr-FR" sz="1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500" dirty="0" smtClean="0"/>
              <a:t>Real-time </a:t>
            </a:r>
            <a:r>
              <a:rPr lang="fr-FR" sz="1500" dirty="0" err="1" smtClean="0"/>
              <a:t>seismological</a:t>
            </a:r>
            <a:r>
              <a:rPr lang="fr-FR" sz="1500" dirty="0" smtClean="0"/>
              <a:t> monitoring</a:t>
            </a:r>
            <a:endParaRPr lang="fr-FR" sz="1500" dirty="0"/>
          </a:p>
          <a:p>
            <a:r>
              <a:rPr lang="fr-FR" sz="1500" b="1" dirty="0" smtClean="0"/>
              <a:t>Objective</a:t>
            </a:r>
            <a:r>
              <a:rPr lang="fr-FR" sz="1500" dirty="0" smtClean="0"/>
              <a:t>: </a:t>
            </a:r>
            <a:r>
              <a:rPr lang="fr-FR" sz="1500" dirty="0" err="1" smtClean="0"/>
              <a:t>increase</a:t>
            </a:r>
            <a:r>
              <a:rPr lang="fr-FR" sz="1500" dirty="0" smtClean="0"/>
              <a:t> </a:t>
            </a:r>
            <a:r>
              <a:rPr lang="fr-FR" sz="1500" dirty="0" err="1" smtClean="0"/>
              <a:t>reservoir</a:t>
            </a:r>
            <a:r>
              <a:rPr lang="fr-FR" sz="1500" dirty="0" smtClean="0"/>
              <a:t> </a:t>
            </a:r>
            <a:r>
              <a:rPr lang="fr-FR" sz="1500" dirty="0" err="1" smtClean="0"/>
              <a:t>permeability</a:t>
            </a:r>
            <a:r>
              <a:rPr lang="fr-FR" sz="1500" dirty="0" smtClean="0"/>
              <a:t> </a:t>
            </a:r>
            <a:r>
              <a:rPr lang="fr-FR" sz="1500" dirty="0" err="1" smtClean="0"/>
              <a:t>using</a:t>
            </a:r>
            <a:r>
              <a:rPr lang="fr-FR" sz="1500" dirty="0" smtClean="0"/>
              <a:t> hydro-</a:t>
            </a:r>
            <a:r>
              <a:rPr lang="fr-FR" sz="1500" dirty="0" err="1" smtClean="0"/>
              <a:t>shear</a:t>
            </a:r>
            <a:r>
              <a:rPr lang="fr-FR" sz="1500" dirty="0" smtClean="0"/>
              <a:t> </a:t>
            </a:r>
            <a:r>
              <a:rPr lang="fr-FR" sz="1500" dirty="0" err="1" smtClean="0"/>
              <a:t>processes</a:t>
            </a:r>
            <a:endParaRPr lang="fr-FR" sz="1500" dirty="0"/>
          </a:p>
        </p:txBody>
      </p:sp>
    </p:spTree>
    <p:extLst>
      <p:ext uri="{BB962C8B-B14F-4D97-AF65-F5344CB8AC3E}">
        <p14:creationId xmlns:p14="http://schemas.microsoft.com/office/powerpoint/2010/main" val="1133081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Seismic</a:t>
            </a:r>
            <a:r>
              <a:rPr lang="fr-FR" dirty="0" smtClean="0"/>
              <a:t> monitoring network</a:t>
            </a:r>
            <a:endParaRPr lang="fr-FR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56792"/>
            <a:ext cx="6768752" cy="478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990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813" y="188912"/>
            <a:ext cx="7010400" cy="1007839"/>
          </a:xfrm>
        </p:spPr>
        <p:txBody>
          <a:bodyPr>
            <a:normAutofit fontScale="90000"/>
          </a:bodyPr>
          <a:lstStyle/>
          <a:p>
            <a:r>
              <a:rPr lang="fr-FR" sz="3200" dirty="0" err="1" smtClean="0"/>
              <a:t>Induced</a:t>
            </a:r>
            <a:r>
              <a:rPr lang="fr-FR" sz="3200" dirty="0" smtClean="0"/>
              <a:t> </a:t>
            </a:r>
            <a:r>
              <a:rPr lang="fr-FR" sz="3200" dirty="0" err="1" smtClean="0"/>
              <a:t>seismicity</a:t>
            </a:r>
            <a:r>
              <a:rPr lang="fr-FR" sz="3200" dirty="0" smtClean="0"/>
              <a:t> </a:t>
            </a:r>
            <a:r>
              <a:rPr lang="fr-FR" sz="3200" dirty="0" err="1" smtClean="0"/>
              <a:t>during</a:t>
            </a:r>
            <a:r>
              <a:rPr lang="fr-FR" sz="3200" dirty="0" smtClean="0"/>
              <a:t> GRT-1 </a:t>
            </a:r>
            <a:r>
              <a:rPr lang="fr-FR" sz="3200" dirty="0" err="1" smtClean="0"/>
              <a:t>hydraulic</a:t>
            </a:r>
            <a:r>
              <a:rPr lang="fr-FR" sz="3200" dirty="0" smtClean="0"/>
              <a:t> stimulation</a:t>
            </a:r>
            <a:endParaRPr lang="fr-FR" sz="3200" dirty="0"/>
          </a:p>
        </p:txBody>
      </p:sp>
      <p:pic>
        <p:nvPicPr>
          <p:cNvPr id="6" name="Picture 2" descr="N:\F_GEOTHERMIE\Commun\15-ES-EOST-AMI\LABEX\EGW 2013\Poster_Maurer_EGW\materiel\figure_FR+P+sismo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25" t="5704" r="5900" b="3735"/>
          <a:stretch/>
        </p:blipFill>
        <p:spPr bwMode="auto">
          <a:xfrm>
            <a:off x="394314" y="3251016"/>
            <a:ext cx="3600400" cy="2098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/>
          <p:cNvSpPr txBox="1"/>
          <p:nvPr/>
        </p:nvSpPr>
        <p:spPr>
          <a:xfrm>
            <a:off x="946614" y="6024196"/>
            <a:ext cx="49215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Critical threshold (Ml 1,7) never reached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409156" y="1628800"/>
            <a:ext cx="3516550" cy="16804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3"/>
                </a:solidFill>
                <a:latin typeface="Tw Cen MT" panose="020B0602020104020603" pitchFamily="34" charset="0"/>
              </a:rPr>
              <a:t>Real-time location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3"/>
                </a:solidFill>
                <a:latin typeface="Tw Cen MT" panose="020B0602020104020603" pitchFamily="34" charset="0"/>
              </a:rPr>
              <a:t>More than 300 events automatically picked and located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en-US" sz="1500" dirty="0">
                <a:solidFill>
                  <a:schemeClr val="accent3"/>
                </a:solidFill>
                <a:latin typeface="Tw Cen MT" panose="020B0602020104020603" pitchFamily="34" charset="0"/>
              </a:rPr>
              <a:t>Max magnitude 1,6 Ml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accent3"/>
              </a:solidFill>
              <a:latin typeface="Tw Cen MT" panose="020B0602020104020603" pitchFamily="34" charset="0"/>
            </a:endParaRP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endParaRPr lang="en-US" sz="1500" dirty="0">
              <a:solidFill>
                <a:schemeClr val="accent3"/>
              </a:solidFill>
              <a:latin typeface="Tw Cen MT" panose="020B06020201040206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63134" y="5471269"/>
            <a:ext cx="4572000" cy="497059"/>
          </a:xfrm>
          <a:prstGeom prst="rect">
            <a:avLst/>
          </a:prstGeom>
        </p:spPr>
        <p:txBody>
          <a:bodyPr>
            <a:spAutoFit/>
          </a:bodyPr>
          <a:lstStyle/>
          <a:p>
            <a:pPr marL="406400" lvl="1" indent="-292100">
              <a:lnSpc>
                <a:spcPct val="80000"/>
              </a:lnSpc>
              <a:spcBef>
                <a:spcPct val="30000"/>
              </a:spcBef>
              <a:buClr>
                <a:schemeClr val="accent1"/>
              </a:buClr>
              <a:buSzPct val="85000"/>
              <a:buFont typeface="Wingdings 2" pitchFamily="18" charset="2"/>
              <a:buChar char=""/>
            </a:pPr>
            <a:endParaRPr lang="en-US" altLang="fr-FR" sz="700" i="1" dirty="0"/>
          </a:p>
          <a:p>
            <a:pPr marL="406400" lvl="1" indent="-292100">
              <a:lnSpc>
                <a:spcPct val="80000"/>
              </a:lnSpc>
              <a:spcBef>
                <a:spcPct val="30000"/>
              </a:spcBef>
              <a:buClr>
                <a:schemeClr val="accent1"/>
              </a:buClr>
              <a:buSzPct val="85000"/>
            </a:pPr>
            <a:r>
              <a:rPr lang="fr-FR" altLang="fr-FR" b="1" i="1" dirty="0" err="1">
                <a:ea typeface="MS PGothic" pitchFamily="34" charset="-128"/>
              </a:rPr>
              <a:t>Maurer</a:t>
            </a:r>
            <a:r>
              <a:rPr lang="fr-FR" altLang="fr-FR" b="1" i="1" dirty="0">
                <a:ea typeface="MS PGothic" pitchFamily="34" charset="-128"/>
              </a:rPr>
              <a:t> et al </a:t>
            </a:r>
            <a:r>
              <a:rPr lang="fr-FR" altLang="fr-FR" b="1" i="1" dirty="0" smtClean="0">
                <a:ea typeface="MS PGothic" pitchFamily="34" charset="-128"/>
              </a:rPr>
              <a:t>2016</a:t>
            </a:r>
            <a:endParaRPr lang="fr-FR" dirty="0"/>
          </a:p>
        </p:txBody>
      </p:sp>
      <p:pic>
        <p:nvPicPr>
          <p:cNvPr id="10" name="Picture 3" descr="N:\F_GEOTHERMIE\Commun\15-ES-EOST-AMI\LABEX\EGW 2013\Poster_Maurer_EGW\materiel\sismicite_avril_vel_Soultz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28" t="4796" r="10891" b="6663"/>
          <a:stretch/>
        </p:blipFill>
        <p:spPr bwMode="auto">
          <a:xfrm>
            <a:off x="4572000" y="1446053"/>
            <a:ext cx="4243992" cy="37264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6014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 smtClean="0"/>
              <a:t>GRT-1 </a:t>
            </a:r>
            <a:r>
              <a:rPr lang="fr-FR" sz="3200" dirty="0" err="1" smtClean="0"/>
              <a:t>well</a:t>
            </a:r>
            <a:r>
              <a:rPr lang="fr-FR" sz="3200" dirty="0" smtClean="0"/>
              <a:t> </a:t>
            </a:r>
            <a:r>
              <a:rPr lang="fr-FR" sz="3200" dirty="0" err="1" smtClean="0"/>
              <a:t>development</a:t>
            </a:r>
            <a:r>
              <a:rPr lang="fr-FR" sz="3200" dirty="0" smtClean="0"/>
              <a:t> </a:t>
            </a:r>
            <a:r>
              <a:rPr lang="fr-FR" sz="3200" dirty="0" err="1" smtClean="0"/>
              <a:t>results</a:t>
            </a:r>
            <a:endParaRPr lang="fr-FR" sz="3200" dirty="0"/>
          </a:p>
        </p:txBody>
      </p:sp>
      <p:pic>
        <p:nvPicPr>
          <p:cNvPr id="6" name="Imag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1"/>
          <a:stretch/>
        </p:blipFill>
        <p:spPr bwMode="auto">
          <a:xfrm>
            <a:off x="179512" y="2204864"/>
            <a:ext cx="8068696" cy="40535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1619672" y="1638603"/>
            <a:ext cx="3456384" cy="32316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spcBef>
                <a:spcPct val="20000"/>
              </a:spcBef>
              <a:buFont typeface="Wingdings"/>
              <a:buChar char="ð"/>
            </a:pPr>
            <a:r>
              <a:rPr lang="en-US" sz="1500" dirty="0" smtClean="0">
                <a:solidFill>
                  <a:schemeClr val="accent3"/>
                </a:solidFill>
                <a:latin typeface="Tw Cen MT" panose="020B0602020104020603" pitchFamily="34" charset="0"/>
              </a:rPr>
              <a:t>GRT-1 </a:t>
            </a:r>
            <a:r>
              <a:rPr lang="en-US" sz="1500" dirty="0" err="1" smtClean="0">
                <a:solidFill>
                  <a:schemeClr val="accent3"/>
                </a:solidFill>
                <a:latin typeface="Tw Cen MT" panose="020B0602020104020603" pitchFamily="34" charset="0"/>
              </a:rPr>
              <a:t>Injectivity</a:t>
            </a:r>
            <a:r>
              <a:rPr lang="en-US" sz="1500" dirty="0" smtClean="0">
                <a:solidFill>
                  <a:schemeClr val="accent3"/>
                </a:solidFill>
                <a:latin typeface="Tw Cen MT" panose="020B0602020104020603" pitchFamily="34" charset="0"/>
              </a:rPr>
              <a:t> </a:t>
            </a:r>
            <a:r>
              <a:rPr lang="en-US" sz="1500" dirty="0">
                <a:solidFill>
                  <a:schemeClr val="accent3"/>
                </a:solidFill>
                <a:latin typeface="Tw Cen MT" panose="020B0602020104020603" pitchFamily="34" charset="0"/>
              </a:rPr>
              <a:t>x </a:t>
            </a:r>
            <a:r>
              <a:rPr lang="en-US" sz="1500" dirty="0" smtClean="0">
                <a:solidFill>
                  <a:schemeClr val="accent3"/>
                </a:solidFill>
                <a:latin typeface="Tw Cen MT" panose="020B0602020104020603" pitchFamily="34" charset="0"/>
              </a:rPr>
              <a:t>5 </a:t>
            </a:r>
          </a:p>
          <a:p>
            <a:pPr marL="285750" indent="-285750">
              <a:spcBef>
                <a:spcPct val="20000"/>
              </a:spcBef>
              <a:buFont typeface="Wingdings"/>
              <a:buChar char="ð"/>
            </a:pPr>
            <a:r>
              <a:rPr lang="en-US" sz="1500" dirty="0" smtClean="0">
                <a:solidFill>
                  <a:schemeClr val="accent3"/>
                </a:solidFill>
                <a:latin typeface="Tw Cen MT" panose="020B0602020104020603" pitchFamily="34" charset="0"/>
              </a:rPr>
              <a:t>Decision to drill GRT-2</a:t>
            </a:r>
            <a:endParaRPr lang="en-US" sz="1500" dirty="0">
              <a:solidFill>
                <a:schemeClr val="accent3"/>
              </a:solidFill>
              <a:latin typeface="Tw Cen MT" panose="020B06020201040206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942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Exploration (2D </a:t>
            </a:r>
            <a:r>
              <a:rPr lang="fr-FR" dirty="0" err="1" smtClean="0"/>
              <a:t>seismic</a:t>
            </a:r>
            <a:r>
              <a:rPr lang="fr-FR" dirty="0" smtClean="0"/>
              <a:t>) </a:t>
            </a:r>
            <a:r>
              <a:rPr lang="fr-FR" dirty="0" err="1" smtClean="0"/>
              <a:t>after</a:t>
            </a:r>
            <a:r>
              <a:rPr lang="fr-FR" dirty="0" smtClean="0"/>
              <a:t> GRT-1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0825" y="1196753"/>
            <a:ext cx="8283575" cy="1656184"/>
          </a:xfrm>
          <a:ln>
            <a:noFill/>
          </a:ln>
        </p:spPr>
        <p:txBody>
          <a:bodyPr/>
          <a:lstStyle/>
          <a:p>
            <a:r>
              <a:rPr lang="fr-FR" sz="2400" dirty="0" smtClean="0"/>
              <a:t>2x 2D </a:t>
            </a:r>
            <a:r>
              <a:rPr lang="fr-FR" sz="2400" dirty="0" err="1" smtClean="0"/>
              <a:t>seismic</a:t>
            </a:r>
            <a:r>
              <a:rPr lang="fr-FR" sz="2400" dirty="0" smtClean="0"/>
              <a:t> </a:t>
            </a:r>
            <a:r>
              <a:rPr lang="fr-FR" sz="2400" dirty="0" err="1" smtClean="0"/>
              <a:t>lines</a:t>
            </a:r>
            <a:r>
              <a:rPr lang="fr-FR" sz="2400" dirty="0" smtClean="0"/>
              <a:t> </a:t>
            </a:r>
            <a:r>
              <a:rPr lang="fr-FR" sz="2400" dirty="0" err="1" smtClean="0"/>
              <a:t>were</a:t>
            </a:r>
            <a:r>
              <a:rPr lang="fr-FR" sz="2400" dirty="0" smtClean="0"/>
              <a:t> </a:t>
            </a:r>
            <a:r>
              <a:rPr lang="fr-FR" sz="2400" dirty="0" err="1" smtClean="0"/>
              <a:t>shot</a:t>
            </a:r>
            <a:r>
              <a:rPr lang="fr-FR" sz="2400" dirty="0" smtClean="0"/>
              <a:t> </a:t>
            </a:r>
            <a:r>
              <a:rPr lang="fr-FR" sz="2400" dirty="0" err="1" smtClean="0"/>
              <a:t>after</a:t>
            </a:r>
            <a:r>
              <a:rPr lang="fr-FR" sz="2400" dirty="0" smtClean="0"/>
              <a:t> </a:t>
            </a:r>
            <a:r>
              <a:rPr lang="fr-FR" sz="2400" dirty="0" err="1" smtClean="0"/>
              <a:t>drilling</a:t>
            </a:r>
            <a:r>
              <a:rPr lang="fr-FR" sz="2400" dirty="0" smtClean="0"/>
              <a:t> GRT-1</a:t>
            </a:r>
          </a:p>
          <a:p>
            <a:r>
              <a:rPr lang="fr-FR" sz="2400" dirty="0" smtClean="0"/>
              <a:t>1 VSP</a:t>
            </a:r>
          </a:p>
          <a:p>
            <a:r>
              <a:rPr lang="fr-FR" sz="2400" dirty="0" smtClean="0"/>
              <a:t>Objective: </a:t>
            </a:r>
            <a:r>
              <a:rPr lang="fr-FR" sz="2400" dirty="0" err="1" smtClean="0"/>
              <a:t>secure</a:t>
            </a:r>
            <a:r>
              <a:rPr lang="fr-FR" sz="2400" dirty="0" smtClean="0"/>
              <a:t> GRT-2 </a:t>
            </a:r>
            <a:r>
              <a:rPr lang="fr-FR" sz="2400" dirty="0" err="1" smtClean="0"/>
              <a:t>target</a:t>
            </a:r>
            <a:endParaRPr lang="fr-FR" sz="2400" dirty="0"/>
          </a:p>
        </p:txBody>
      </p:sp>
      <p:pic>
        <p:nvPicPr>
          <p:cNvPr id="4" name="Image 3" descr="C:\Donnees\Donnees_chiffrees\Geothermics\v02\Figure 03\Rittershoffen_ED_CB.pn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4"/>
          <a:stretch/>
        </p:blipFill>
        <p:spPr bwMode="auto">
          <a:xfrm>
            <a:off x="1907704" y="3212976"/>
            <a:ext cx="5508097" cy="3557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96" b="14103"/>
          <a:stretch/>
        </p:blipFill>
        <p:spPr bwMode="auto">
          <a:xfrm>
            <a:off x="5010456" y="1628800"/>
            <a:ext cx="3719159" cy="13761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37942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547813" y="188913"/>
            <a:ext cx="7010400" cy="717550"/>
          </a:xfrm>
        </p:spPr>
        <p:txBody>
          <a:bodyPr/>
          <a:lstStyle/>
          <a:p>
            <a:r>
              <a:rPr lang="fr-FR" dirty="0" smtClean="0"/>
              <a:t>2D </a:t>
            </a:r>
            <a:r>
              <a:rPr lang="fr-FR" dirty="0" err="1" smtClean="0"/>
              <a:t>Seismic</a:t>
            </a:r>
            <a:r>
              <a:rPr lang="fr-FR" dirty="0" smtClean="0"/>
              <a:t> profiles [time</a:t>
            </a:r>
            <a:r>
              <a:rPr lang="fr-FR" dirty="0"/>
              <a:t>]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0"/>
          <a:stretch/>
        </p:blipFill>
        <p:spPr bwMode="auto">
          <a:xfrm>
            <a:off x="1549400" y="1339102"/>
            <a:ext cx="6728690" cy="4072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25816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547813" y="188913"/>
            <a:ext cx="7010400" cy="717550"/>
          </a:xfrm>
        </p:spPr>
        <p:txBody>
          <a:bodyPr/>
          <a:lstStyle/>
          <a:p>
            <a:r>
              <a:rPr lang="fr-FR" sz="3600" dirty="0" smtClean="0"/>
              <a:t>2D </a:t>
            </a:r>
            <a:r>
              <a:rPr lang="fr-FR" sz="3600" dirty="0" err="1" smtClean="0"/>
              <a:t>seismic</a:t>
            </a:r>
            <a:r>
              <a:rPr lang="fr-FR" sz="3600" dirty="0" smtClean="0"/>
              <a:t> profiles </a:t>
            </a:r>
            <a:r>
              <a:rPr lang="fr-FR" sz="3600" dirty="0" err="1" smtClean="0"/>
              <a:t>interpretation</a:t>
            </a:r>
            <a:r>
              <a:rPr lang="fr-FR" sz="3600" dirty="0" smtClean="0"/>
              <a:t> [time]</a:t>
            </a:r>
            <a:endParaRPr lang="fr-FR" sz="36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0"/>
          <a:stretch/>
        </p:blipFill>
        <p:spPr bwMode="auto">
          <a:xfrm>
            <a:off x="1549400" y="1339102"/>
            <a:ext cx="6728692" cy="4072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856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547813" y="188913"/>
            <a:ext cx="7010400" cy="717550"/>
          </a:xfrm>
        </p:spPr>
        <p:txBody>
          <a:bodyPr/>
          <a:lstStyle/>
          <a:p>
            <a:r>
              <a:rPr lang="fr-FR" dirty="0" err="1" smtClean="0"/>
              <a:t>Interpretation</a:t>
            </a:r>
            <a:r>
              <a:rPr lang="fr-FR" dirty="0" smtClean="0"/>
              <a:t> + GRT-1 [time + z]</a:t>
            </a:r>
            <a:endParaRPr lang="fr-FR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6"/>
          <a:stretch/>
        </p:blipFill>
        <p:spPr bwMode="auto">
          <a:xfrm>
            <a:off x="1536700" y="1339102"/>
            <a:ext cx="6741390" cy="40726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607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>
          <a:xfrm>
            <a:off x="1547813" y="188913"/>
            <a:ext cx="7010400" cy="717550"/>
          </a:xfrm>
        </p:spPr>
        <p:txBody>
          <a:bodyPr/>
          <a:lstStyle/>
          <a:p>
            <a:r>
              <a:rPr lang="fr-FR" dirty="0" err="1" smtClean="0"/>
              <a:t>Interpretation</a:t>
            </a:r>
            <a:r>
              <a:rPr lang="fr-FR" dirty="0" smtClean="0"/>
              <a:t> </a:t>
            </a:r>
            <a:r>
              <a:rPr lang="fr-FR" dirty="0"/>
              <a:t>+ GRT-1 [time + z]]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0"/>
          <a:stretch/>
        </p:blipFill>
        <p:spPr bwMode="auto">
          <a:xfrm>
            <a:off x="1549400" y="1339102"/>
            <a:ext cx="6728690" cy="40726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1062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3200" dirty="0"/>
              <a:t>GRT-2: </a:t>
            </a:r>
            <a:r>
              <a:rPr lang="fr-FR" sz="3200" dirty="0" err="1"/>
              <a:t>drilling</a:t>
            </a:r>
            <a:r>
              <a:rPr lang="fr-FR" sz="3200" dirty="0"/>
              <a:t> and </a:t>
            </a:r>
            <a:r>
              <a:rPr lang="fr-FR" sz="3200" dirty="0" err="1"/>
              <a:t>completion</a:t>
            </a:r>
            <a:endParaRPr lang="fr-FR" sz="32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57"/>
          <a:stretch/>
        </p:blipFill>
        <p:spPr bwMode="auto">
          <a:xfrm>
            <a:off x="3779912" y="1568317"/>
            <a:ext cx="4731684" cy="4705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755576" y="1484784"/>
            <a:ext cx="1792478" cy="7201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indent="0">
              <a:spcBef>
                <a:spcPct val="20000"/>
              </a:spcBef>
              <a:buFont typeface="Arial" panose="020B0604020202020204" pitchFamily="34" charset="0"/>
              <a:buNone/>
              <a:defRPr sz="1200">
                <a:solidFill>
                  <a:schemeClr val="accent3"/>
                </a:solidFill>
                <a:latin typeface="Tw Cen MT" panose="020B0602020104020603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latin typeface="Tw Cen MT" panose="020B0602020104020603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latin typeface="Tw Cen MT" panose="020B0602020104020603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latin typeface="Tw Cen MT" panose="020B0602020104020603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latin typeface="Tw Cen MT" panose="020B0602020104020603" pitchFamily="34" charset="0"/>
              </a:defRPr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r>
              <a:rPr lang="fr-FR" dirty="0" err="1"/>
              <a:t>Rig</a:t>
            </a:r>
            <a:r>
              <a:rPr lang="fr-FR" dirty="0"/>
              <a:t> </a:t>
            </a:r>
            <a:r>
              <a:rPr lang="fr-FR" dirty="0" err="1"/>
              <a:t>Cofor</a:t>
            </a:r>
            <a:r>
              <a:rPr lang="fr-FR" dirty="0"/>
              <a:t> HH300</a:t>
            </a:r>
          </a:p>
          <a:p>
            <a:r>
              <a:rPr lang="fr-FR" dirty="0" err="1"/>
              <a:t>Drilled</a:t>
            </a:r>
            <a:r>
              <a:rPr lang="fr-FR" dirty="0"/>
              <a:t> in 2014 </a:t>
            </a:r>
          </a:p>
          <a:p>
            <a:r>
              <a:rPr lang="fr-FR" dirty="0"/>
              <a:t>Duration: 3,5 </a:t>
            </a:r>
            <a:r>
              <a:rPr lang="fr-FR" dirty="0" err="1"/>
              <a:t>months</a:t>
            </a:r>
            <a:endParaRPr lang="fr-FR" dirty="0"/>
          </a:p>
        </p:txBody>
      </p:sp>
      <p:pic>
        <p:nvPicPr>
          <p:cNvPr id="9218" name="Picture 2" descr="C:\Donnees\Donnees_chiffrees\ECOGI\_Photos pour Comm\GRT-2_Forage-vue d'ensemble\IMG_137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45"/>
          <a:stretch/>
        </p:blipFill>
        <p:spPr bwMode="auto">
          <a:xfrm>
            <a:off x="412873" y="2251845"/>
            <a:ext cx="3223023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Donnees\Donnees_chiffrees\ECOGI\_Photos pour Comm\GRT-2_Forage-vue d'ensemble\IMG_13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717" y="4400492"/>
            <a:ext cx="3217179" cy="2412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40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ES-</a:t>
            </a:r>
            <a:r>
              <a:rPr lang="fr-FR" dirty="0" err="1" smtClean="0"/>
              <a:t>Geothermie</a:t>
            </a:r>
            <a:r>
              <a:rPr lang="fr-FR" dirty="0" smtClean="0"/>
              <a:t>: </a:t>
            </a:r>
            <a:r>
              <a:rPr lang="fr-FR" dirty="0" err="1" smtClean="0"/>
              <a:t>who</a:t>
            </a:r>
            <a:r>
              <a:rPr lang="fr-FR" dirty="0" smtClean="0"/>
              <a:t> are </a:t>
            </a:r>
            <a:r>
              <a:rPr lang="fr-FR" dirty="0" err="1" smtClean="0"/>
              <a:t>we</a:t>
            </a:r>
            <a:r>
              <a:rPr lang="fr-FR" dirty="0" smtClean="0"/>
              <a:t>?</a:t>
            </a:r>
            <a:endParaRPr lang="fr-FR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0728"/>
            <a:ext cx="8892480" cy="6045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7"/>
          <p:cNvSpPr txBox="1">
            <a:spLocks noChangeArrowheads="1"/>
          </p:cNvSpPr>
          <p:nvPr/>
        </p:nvSpPr>
        <p:spPr bwMode="auto">
          <a:xfrm>
            <a:off x="6516216" y="2708920"/>
            <a:ext cx="2383285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i="1" dirty="0" smtClean="0">
                <a:latin typeface="Arial" pitchFamily="34" charset="0"/>
                <a:ea typeface="ＭＳ Ｐゴシック" pitchFamily="34" charset="-128"/>
              </a:rPr>
              <a:t>SME</a:t>
            </a:r>
            <a:br>
              <a:rPr lang="fr-FR" altLang="fr-FR" sz="2000" i="1" dirty="0" smtClean="0">
                <a:latin typeface="Arial" pitchFamily="34" charset="0"/>
                <a:ea typeface="ＭＳ Ｐゴシック" pitchFamily="34" charset="-128"/>
              </a:rPr>
            </a:br>
            <a:r>
              <a:rPr lang="fr-FR" altLang="fr-FR" sz="2000" i="1" dirty="0" smtClean="0">
                <a:latin typeface="Arial" pitchFamily="34" charset="0"/>
                <a:ea typeface="ＭＳ Ｐゴシック" pitchFamily="34" charset="-128"/>
              </a:rPr>
              <a:t>23 </a:t>
            </a:r>
            <a:r>
              <a:rPr lang="fr-FR" altLang="fr-FR" sz="2000" i="1" dirty="0" err="1" smtClean="0">
                <a:latin typeface="Arial" pitchFamily="34" charset="0"/>
                <a:ea typeface="ＭＳ Ｐゴシック" pitchFamily="34" charset="-128"/>
              </a:rPr>
              <a:t>employees</a:t>
            </a:r>
            <a:endParaRPr lang="fr-FR" altLang="fr-FR" sz="2000" i="1" dirty="0" smtClean="0">
              <a:latin typeface="Arial" pitchFamily="34" charset="0"/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2000" i="1" dirty="0" smtClean="0">
                <a:latin typeface="Arial" pitchFamily="34" charset="0"/>
                <a:ea typeface="ＭＳ Ｐゴシック" pitchFamily="34" charset="-128"/>
              </a:rPr>
              <a:t>Turnover : 2Mio €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2000" i="1" dirty="0" smtClean="0">
              <a:latin typeface="Arial" pitchFamily="34" charset="0"/>
              <a:ea typeface="ＭＳ Ｐゴシック" pitchFamily="34" charset="-128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fr-FR" sz="2000" i="1" dirty="0">
              <a:latin typeface="Arial" pitchFamily="34" charset="0"/>
              <a:ea typeface="ＭＳ Ｐゴシック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759554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/>
              <a:t>GRT-2 </a:t>
            </a:r>
            <a:r>
              <a:rPr lang="fr-FR" sz="3200" dirty="0" err="1" smtClean="0"/>
              <a:t>well</a:t>
            </a:r>
            <a:r>
              <a:rPr lang="fr-FR" sz="3200" dirty="0" smtClean="0"/>
              <a:t> </a:t>
            </a:r>
            <a:r>
              <a:rPr lang="fr-FR" sz="3200" dirty="0" err="1" smtClean="0"/>
              <a:t>testing</a:t>
            </a:r>
            <a:endParaRPr lang="fr-FR" sz="3200" dirty="0"/>
          </a:p>
        </p:txBody>
      </p:sp>
      <p:sp>
        <p:nvSpPr>
          <p:cNvPr id="10" name="Rectangle 9"/>
          <p:cNvSpPr/>
          <p:nvPr/>
        </p:nvSpPr>
        <p:spPr>
          <a:xfrm>
            <a:off x="467544" y="1484784"/>
            <a:ext cx="3119536" cy="138499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fr-FR" b="1" dirty="0" smtClean="0">
                <a:solidFill>
                  <a:schemeClr val="accent3"/>
                </a:solidFill>
                <a:latin typeface="Tw Cen MT" panose="020B0602020104020603" pitchFamily="34" charset="0"/>
              </a:rPr>
              <a:t>GRT-2</a:t>
            </a:r>
          </a:p>
          <a:p>
            <a:pPr marL="1714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accent3"/>
                </a:solidFill>
                <a:latin typeface="Tw Cen MT" panose="020B0602020104020603" pitchFamily="34" charset="0"/>
              </a:rPr>
              <a:t>High </a:t>
            </a:r>
            <a:r>
              <a:rPr lang="fr-FR" dirty="0" err="1" smtClean="0">
                <a:solidFill>
                  <a:schemeClr val="accent3"/>
                </a:solidFill>
                <a:latin typeface="Tw Cen MT" panose="020B0602020104020603" pitchFamily="34" charset="0"/>
              </a:rPr>
              <a:t>productivity</a:t>
            </a:r>
            <a:endParaRPr lang="fr-FR" dirty="0" smtClean="0">
              <a:solidFill>
                <a:schemeClr val="accent3"/>
              </a:solidFill>
              <a:latin typeface="Tw Cen MT" panose="020B0602020104020603" pitchFamily="34" charset="0"/>
            </a:endParaRPr>
          </a:p>
          <a:p>
            <a:pPr marL="1714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dirty="0" err="1" smtClean="0">
                <a:solidFill>
                  <a:schemeClr val="accent3"/>
                </a:solidFill>
                <a:latin typeface="Tw Cen MT" panose="020B0602020104020603" pitchFamily="34" charset="0"/>
              </a:rPr>
              <a:t>Low</a:t>
            </a:r>
            <a:r>
              <a:rPr lang="fr-FR" dirty="0" smtClean="0">
                <a:solidFill>
                  <a:schemeClr val="accent3"/>
                </a:solidFill>
                <a:latin typeface="Tw Cen MT" panose="020B0602020104020603" pitchFamily="34" charset="0"/>
              </a:rPr>
              <a:t> skin</a:t>
            </a:r>
            <a:endParaRPr lang="fr-FR" dirty="0">
              <a:solidFill>
                <a:schemeClr val="accent3"/>
              </a:solidFill>
              <a:latin typeface="Tw Cen MT" panose="020B0602020104020603" pitchFamily="34" charset="0"/>
            </a:endParaRPr>
          </a:p>
          <a:p>
            <a:pPr marL="171450" indent="-1714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dirty="0" smtClean="0">
                <a:solidFill>
                  <a:schemeClr val="accent3"/>
                </a:solidFill>
                <a:latin typeface="Tw Cen MT" panose="020B0602020104020603" pitchFamily="34" charset="0"/>
              </a:rPr>
              <a:t>No </a:t>
            </a:r>
            <a:r>
              <a:rPr lang="fr-FR" dirty="0" err="1" smtClean="0">
                <a:solidFill>
                  <a:schemeClr val="accent3"/>
                </a:solidFill>
                <a:latin typeface="Tw Cen MT" panose="020B0602020104020603" pitchFamily="34" charset="0"/>
              </a:rPr>
              <a:t>well</a:t>
            </a:r>
            <a:r>
              <a:rPr lang="fr-FR" dirty="0" smtClean="0">
                <a:solidFill>
                  <a:schemeClr val="accent3"/>
                </a:solidFill>
                <a:latin typeface="Tw Cen MT" panose="020B0602020104020603" pitchFamily="34" charset="0"/>
              </a:rPr>
              <a:t> </a:t>
            </a:r>
            <a:r>
              <a:rPr lang="fr-FR" dirty="0" err="1" smtClean="0">
                <a:solidFill>
                  <a:schemeClr val="accent3"/>
                </a:solidFill>
                <a:latin typeface="Tw Cen MT" panose="020B0602020104020603" pitchFamily="34" charset="0"/>
              </a:rPr>
              <a:t>development</a:t>
            </a:r>
            <a:endParaRPr lang="fr-FR" dirty="0">
              <a:solidFill>
                <a:schemeClr val="accent3"/>
              </a:solidFill>
              <a:latin typeface="Tw Cen MT" panose="020B0602020104020603" pitchFamily="34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lang="fr-FR" sz="1500" dirty="0">
              <a:solidFill>
                <a:schemeClr val="accent3"/>
              </a:solidFill>
              <a:latin typeface="Tw Cen MT" panose="020B0602020104020603" pitchFamily="34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lang="fr-FR" sz="1500" dirty="0">
              <a:solidFill>
                <a:schemeClr val="accent3"/>
              </a:solidFill>
              <a:latin typeface="Tw Cen MT" panose="020B0602020104020603" pitchFamily="34" charset="0"/>
            </a:endParaRPr>
          </a:p>
        </p:txBody>
      </p:sp>
      <p:pic>
        <p:nvPicPr>
          <p:cNvPr id="13" name="Image 12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3779912" y="4797152"/>
            <a:ext cx="4153272" cy="1512168"/>
          </a:xfrm>
          <a:prstGeom prst="rect">
            <a:avLst/>
          </a:prstGeom>
          <a:noFill/>
        </p:spPr>
      </p:pic>
      <p:pic>
        <p:nvPicPr>
          <p:cNvPr id="8194" name="Picture 2" descr="C:\Donnees\Donnees_chiffrees\ECOGI\_Photos pour Comm\GRT-2_Essais-Prod\20140731_2038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9" r="7897" b="9161"/>
          <a:stretch/>
        </p:blipFill>
        <p:spPr bwMode="auto">
          <a:xfrm>
            <a:off x="3779912" y="1484784"/>
            <a:ext cx="4614059" cy="2956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3214640"/>
            <a:ext cx="2231747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3162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94966" y="116632"/>
            <a:ext cx="7010400" cy="717550"/>
          </a:xfrm>
        </p:spPr>
        <p:txBody>
          <a:bodyPr/>
          <a:lstStyle/>
          <a:p>
            <a:r>
              <a:rPr lang="fr-FR" sz="3200" dirty="0" smtClean="0"/>
              <a:t>GRT-2 </a:t>
            </a:r>
            <a:r>
              <a:rPr lang="fr-FR" sz="3200" dirty="0" err="1" smtClean="0"/>
              <a:t>Well</a:t>
            </a:r>
            <a:r>
              <a:rPr lang="fr-FR" sz="3200" dirty="0" smtClean="0"/>
              <a:t> </a:t>
            </a:r>
            <a:r>
              <a:rPr lang="fr-FR" sz="3200" dirty="0" err="1" smtClean="0"/>
              <a:t>testing</a:t>
            </a:r>
            <a:endParaRPr lang="fr-FR" sz="3200" dirty="0"/>
          </a:p>
        </p:txBody>
      </p:sp>
      <p:pic>
        <p:nvPicPr>
          <p:cNvPr id="6" name="Image 5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04"/>
          <a:stretch/>
        </p:blipFill>
        <p:spPr bwMode="auto">
          <a:xfrm>
            <a:off x="1043608" y="3645024"/>
            <a:ext cx="6699476" cy="28803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Rectangle 2"/>
          <p:cNvSpPr/>
          <p:nvPr/>
        </p:nvSpPr>
        <p:spPr>
          <a:xfrm>
            <a:off x="4809012" y="1182456"/>
            <a:ext cx="4227484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endParaRPr lang="fr-FR" dirty="0">
              <a:solidFill>
                <a:schemeClr val="accent3"/>
              </a:solidFill>
              <a:latin typeface="Tw Cen MT" panose="020B0602020104020603" pitchFamily="34" charset="0"/>
            </a:endParaRP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fr-FR" b="1" dirty="0">
                <a:solidFill>
                  <a:schemeClr val="accent3"/>
                </a:solidFill>
                <a:latin typeface="Tw Cen MT" panose="020B0602020104020603" pitchFamily="34" charset="0"/>
              </a:rPr>
              <a:t>GRT-1 – GRT-2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fr-FR" dirty="0" err="1">
                <a:solidFill>
                  <a:schemeClr val="accent3"/>
                </a:solidFill>
                <a:latin typeface="Tw Cen MT" panose="020B0602020104020603" pitchFamily="34" charset="0"/>
              </a:rPr>
              <a:t>Interference</a:t>
            </a:r>
            <a:r>
              <a:rPr lang="fr-FR" dirty="0">
                <a:solidFill>
                  <a:schemeClr val="accent3"/>
                </a:solidFill>
                <a:latin typeface="Tw Cen MT" panose="020B0602020104020603" pitchFamily="34" charset="0"/>
              </a:rPr>
              <a:t> test: pressure front in 30mn</a:t>
            </a:r>
          </a:p>
          <a:p>
            <a:pPr>
              <a:spcBef>
                <a:spcPct val="20000"/>
              </a:spcBef>
              <a:buFont typeface="Arial" panose="020B0604020202020204" pitchFamily="34" charset="0"/>
              <a:buNone/>
            </a:pPr>
            <a:r>
              <a:rPr lang="fr-FR" dirty="0">
                <a:solidFill>
                  <a:schemeClr val="accent3"/>
                </a:solidFill>
                <a:latin typeface="Tw Cen MT" panose="020B0602020104020603" pitchFamily="34" charset="0"/>
              </a:rPr>
              <a:t>Tracer test: </a:t>
            </a:r>
            <a:r>
              <a:rPr lang="fr-FR" dirty="0" err="1">
                <a:solidFill>
                  <a:schemeClr val="accent3"/>
                </a:solidFill>
                <a:latin typeface="Tw Cen MT" panose="020B0602020104020603" pitchFamily="34" charset="0"/>
              </a:rPr>
              <a:t>breakthrough</a:t>
            </a:r>
            <a:r>
              <a:rPr lang="fr-FR" dirty="0">
                <a:solidFill>
                  <a:schemeClr val="accent3"/>
                </a:solidFill>
                <a:latin typeface="Tw Cen MT" panose="020B0602020104020603" pitchFamily="34" charset="0"/>
              </a:rPr>
              <a:t> in 14 </a:t>
            </a:r>
            <a:r>
              <a:rPr lang="fr-FR" dirty="0" err="1">
                <a:solidFill>
                  <a:schemeClr val="accent3"/>
                </a:solidFill>
                <a:latin typeface="Tw Cen MT" panose="020B0602020104020603" pitchFamily="34" charset="0"/>
              </a:rPr>
              <a:t>days</a:t>
            </a:r>
            <a:endParaRPr lang="fr-FR" dirty="0">
              <a:solidFill>
                <a:schemeClr val="accent3"/>
              </a:solidFill>
              <a:latin typeface="Tw Cen MT" panose="020B0602020104020603" pitchFamily="34" charset="0"/>
            </a:endParaRPr>
          </a:p>
        </p:txBody>
      </p:sp>
      <p:pic>
        <p:nvPicPr>
          <p:cNvPr id="10" name="Image 9"/>
          <p:cNvPicPr/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1196752"/>
            <a:ext cx="3384376" cy="218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16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Temperature</a:t>
            </a:r>
            <a:endParaRPr lang="fr-FR" dirty="0"/>
          </a:p>
        </p:txBody>
      </p:sp>
      <p:pic>
        <p:nvPicPr>
          <p:cNvPr id="6" name="Image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784" y="1556792"/>
            <a:ext cx="3245143" cy="49499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61362"/>
            <a:ext cx="3240359" cy="491194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ZoneTexte 2"/>
          <p:cNvSpPr txBox="1"/>
          <p:nvPr/>
        </p:nvSpPr>
        <p:spPr>
          <a:xfrm>
            <a:off x="1691680" y="6453336"/>
            <a:ext cx="738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GRT-1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5534912" y="6473306"/>
            <a:ext cx="7384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GRT-2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43884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Temperature</a:t>
            </a:r>
            <a:endParaRPr lang="fr-FR" dirty="0"/>
          </a:p>
        </p:txBody>
      </p:sp>
      <p:pic>
        <p:nvPicPr>
          <p:cNvPr id="4" name="Imag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477" y="1124744"/>
            <a:ext cx="5900902" cy="48965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3583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812" y="188913"/>
            <a:ext cx="7272659" cy="717550"/>
          </a:xfrm>
        </p:spPr>
        <p:txBody>
          <a:bodyPr/>
          <a:lstStyle/>
          <a:p>
            <a:r>
              <a:rPr lang="fr-FR" sz="2800" dirty="0" err="1" smtClean="0"/>
              <a:t>Heat</a:t>
            </a:r>
            <a:r>
              <a:rPr lang="fr-FR" sz="2800" dirty="0" smtClean="0"/>
              <a:t> </a:t>
            </a:r>
            <a:r>
              <a:rPr lang="fr-FR" sz="2800" dirty="0" err="1" smtClean="0"/>
              <a:t>delivery</a:t>
            </a:r>
            <a:r>
              <a:rPr lang="fr-FR" sz="2800" dirty="0" smtClean="0"/>
              <a:t> </a:t>
            </a:r>
            <a:r>
              <a:rPr lang="fr-FR" sz="2800" dirty="0" err="1" smtClean="0"/>
              <a:t>loop</a:t>
            </a:r>
            <a:endParaRPr lang="fr-FR" sz="2800" dirty="0"/>
          </a:p>
        </p:txBody>
      </p:sp>
      <p:sp>
        <p:nvSpPr>
          <p:cNvPr id="5" name="ZoneTexte 1"/>
          <p:cNvSpPr txBox="1">
            <a:spLocks noChangeArrowheads="1"/>
          </p:cNvSpPr>
          <p:nvPr/>
        </p:nvSpPr>
        <p:spPr bwMode="auto">
          <a:xfrm>
            <a:off x="2066048" y="3690563"/>
            <a:ext cx="5530287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fr-FR"/>
            </a:defPPr>
            <a:lvl1pPr fontAlgn="base">
              <a:spcBef>
                <a:spcPct val="0"/>
              </a:spcBef>
              <a:spcAft>
                <a:spcPct val="0"/>
              </a:spcAft>
              <a:buSzPct val="160000"/>
              <a:buFontTx/>
              <a:buNone/>
              <a:defRPr sz="2000" b="1" i="1">
                <a:solidFill>
                  <a:srgbClr val="000000"/>
                </a:solidFill>
                <a:latin typeface="Arial Narrow" panose="020B0606020202030204" pitchFamily="34" charset="0"/>
                <a:ea typeface="MS PGothic" pitchFamily="34" charset="-128"/>
                <a:cs typeface="Arial" charset="0"/>
              </a:defRPr>
            </a:lvl1pPr>
            <a:lvl2pPr marL="742950" indent="-285750" fontAlgn="base">
              <a:spcBef>
                <a:spcPct val="20000"/>
              </a:spcBef>
              <a:spcAft>
                <a:spcPct val="0"/>
              </a:spcAft>
              <a:buSzPct val="160000"/>
              <a:buFont typeface="Arial" pitchFamily="34" charset="0"/>
              <a:buChar char="•"/>
              <a:defRPr sz="2800">
                <a:latin typeface="Calibri" pitchFamily="34" charset="0"/>
                <a:ea typeface="MS PGothic" pitchFamily="34" charset="-128"/>
                <a:cs typeface="Arial" charset="0"/>
              </a:defRPr>
            </a:lvl2pPr>
            <a:lvl3pPr marL="1143000" indent="-228600" fontAlgn="base">
              <a:spcBef>
                <a:spcPct val="20000"/>
              </a:spcBef>
              <a:spcAft>
                <a:spcPct val="0"/>
              </a:spcAft>
              <a:buSzPct val="160000"/>
              <a:buFont typeface="Arial" pitchFamily="34" charset="0"/>
              <a:buChar char="–"/>
              <a:defRPr sz="2400">
                <a:latin typeface="Calibri" pitchFamily="34" charset="0"/>
                <a:ea typeface="MS PGothic" pitchFamily="34" charset="-128"/>
                <a:cs typeface="Arial" charset="0"/>
              </a:defRPr>
            </a:lvl3pPr>
            <a:lvl4pPr marL="1600200" indent="-228600" fontAlgn="base">
              <a:spcBef>
                <a:spcPct val="20000"/>
              </a:spcBef>
              <a:spcAft>
                <a:spcPct val="0"/>
              </a:spcAft>
              <a:buSzPct val="160000"/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  <a:cs typeface="Arial" charset="0"/>
              </a:defRPr>
            </a:lvl4pPr>
            <a:lvl5pPr marL="2057400" indent="-228600" fontAlgn="base">
              <a:spcBef>
                <a:spcPct val="20000"/>
              </a:spcBef>
              <a:spcAft>
                <a:spcPct val="0"/>
              </a:spcAft>
              <a:buSzPct val="160000"/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latin typeface="Calibri" pitchFamily="34" charset="0"/>
                <a:ea typeface="MS PGothic" pitchFamily="34" charset="-128"/>
                <a:cs typeface="Arial" charset="0"/>
              </a:defRPr>
            </a:lvl9pPr>
          </a:lstStyle>
          <a:p>
            <a:r>
              <a:rPr lang="en-US" altLang="fr-FR" sz="1800" kern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15 km </a:t>
            </a:r>
            <a:r>
              <a:rPr lang="en-US" altLang="fr-FR" sz="18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between </a:t>
            </a:r>
            <a:r>
              <a:rPr lang="en-US" altLang="fr-FR" sz="1800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Rittershoffen</a:t>
            </a:r>
            <a:r>
              <a:rPr lang="en-US" altLang="fr-FR" sz="18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(drilling site) and </a:t>
            </a:r>
            <a:r>
              <a:rPr lang="en-US" altLang="fr-FR" sz="1800" kern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Beinheim</a:t>
            </a:r>
            <a:r>
              <a:rPr lang="en-US" altLang="fr-FR" sz="18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</a:t>
            </a:r>
            <a:r>
              <a:rPr lang="en-US" altLang="fr-FR" sz="18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bio-refinery</a:t>
            </a:r>
            <a:r>
              <a:rPr lang="en-US" altLang="fr-FR" sz="180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</a:p>
          <a:p>
            <a:r>
              <a:rPr lang="en-US" altLang="fr-FR" sz="1800" b="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</a:t>
            </a:r>
            <a:r>
              <a:rPr lang="en-US" altLang="fr-FR" sz="1800" b="0" kern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 </a:t>
            </a:r>
            <a:r>
              <a:rPr lang="en-US" altLang="fr-FR" sz="1800" b="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natural site (Natura </a:t>
            </a:r>
            <a:r>
              <a:rPr lang="en-US" altLang="fr-FR" sz="1800" b="0" kern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2000), </a:t>
            </a:r>
          </a:p>
          <a:p>
            <a:r>
              <a:rPr lang="en-US" altLang="fr-FR" sz="1800" b="0" kern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- 1 </a:t>
            </a:r>
            <a:r>
              <a:rPr lang="en-US" altLang="fr-FR" sz="1800" b="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train line, </a:t>
            </a:r>
            <a:endParaRPr lang="en-US" altLang="fr-FR" sz="1800" b="0" kern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fr-FR" sz="1800" b="0" kern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- 1 </a:t>
            </a:r>
            <a:r>
              <a:rPr lang="en-US" altLang="fr-FR" sz="1800" b="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motorway, </a:t>
            </a:r>
            <a:endParaRPr lang="en-US" altLang="fr-FR" sz="1800" b="0" kern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fr-FR" sz="1800" b="0" kern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- 6 </a:t>
            </a:r>
            <a:r>
              <a:rPr lang="en-US" altLang="fr-FR" sz="1800" b="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primary roads, </a:t>
            </a:r>
            <a:endParaRPr lang="en-US" altLang="fr-FR" sz="1800" b="0" kern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fr-FR" sz="1800" b="0" kern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- 2 </a:t>
            </a:r>
            <a:r>
              <a:rPr lang="en-US" altLang="fr-FR" sz="1800" b="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rivers</a:t>
            </a:r>
            <a:endParaRPr lang="en-US" altLang="fr-FR" sz="1800" b="0" kern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fr-FR" sz="1800" b="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- 7 </a:t>
            </a:r>
            <a:r>
              <a:rPr lang="en-US" altLang="fr-FR" sz="1800" b="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gas </a:t>
            </a:r>
            <a:r>
              <a:rPr lang="en-US" altLang="fr-FR" sz="1800" b="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transport </a:t>
            </a:r>
            <a:r>
              <a:rPr lang="en-US" altLang="fr-FR" sz="1800" b="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lines</a:t>
            </a:r>
            <a:endParaRPr lang="en-US" altLang="fr-FR" sz="1800" b="0" kern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altLang="fr-FR" sz="1800" b="0" kern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- 1 pipeline</a:t>
            </a:r>
            <a:endParaRPr lang="en-US" altLang="fr-FR" sz="1800" b="0" kern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86" y="1484784"/>
            <a:ext cx="9132887" cy="195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6474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 txBox="1">
            <a:spLocks noGrp="1"/>
          </p:cNvSpPr>
          <p:nvPr/>
        </p:nvSpPr>
        <p:spPr bwMode="auto">
          <a:xfrm>
            <a:off x="6116638" y="6656784"/>
            <a:ext cx="609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000" b="1">
                <a:solidFill>
                  <a:srgbClr val="97C700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rgbClr val="97C700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rgbClr val="97C700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rgbClr val="97C700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rgbClr val="97C7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97C7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97C7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97C7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97C700"/>
                </a:solidFill>
                <a:latin typeface="Arial" charset="0"/>
              </a:defRPr>
            </a:lvl9pPr>
          </a:lstStyle>
          <a:p>
            <a:fld id="{8C757762-0FCC-4A93-980D-34537B1BE83A}" type="slidenum">
              <a:rPr lang="de-DE" altLang="fr-FR" sz="1000" b="0">
                <a:solidFill>
                  <a:srgbClr val="B3B3B3"/>
                </a:solidFill>
              </a:rPr>
              <a:pPr/>
              <a:t>35</a:t>
            </a:fld>
            <a:endParaRPr lang="de-DE" altLang="fr-FR" sz="1000" b="0">
              <a:solidFill>
                <a:srgbClr val="B3B3B3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3933056"/>
            <a:ext cx="3679825" cy="245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ZoneTexte 10"/>
          <p:cNvSpPr txBox="1">
            <a:spLocks noChangeArrowheads="1"/>
          </p:cNvSpPr>
          <p:nvPr/>
        </p:nvSpPr>
        <p:spPr bwMode="auto">
          <a:xfrm>
            <a:off x="2987824" y="3401949"/>
            <a:ext cx="187220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97C700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rgbClr val="97C700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rgbClr val="97C700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rgbClr val="97C700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rgbClr val="97C7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97C7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97C7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97C7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97C700"/>
                </a:solidFill>
                <a:latin typeface="Arial" charset="0"/>
              </a:defRPr>
            </a:lvl9pPr>
          </a:lstStyle>
          <a:p>
            <a:pPr algn="ctr"/>
            <a:r>
              <a:rPr lang="fr-FR" altLang="fr-FR" sz="1600" dirty="0" err="1" smtClean="0">
                <a:solidFill>
                  <a:schemeClr val="tx1"/>
                </a:solidFill>
              </a:rPr>
              <a:t>Way</a:t>
            </a:r>
            <a:r>
              <a:rPr lang="fr-FR" altLang="fr-FR" sz="1600" dirty="0" smtClean="0">
                <a:solidFill>
                  <a:schemeClr val="tx1"/>
                </a:solidFill>
              </a:rPr>
              <a:t> back: </a:t>
            </a:r>
            <a:br>
              <a:rPr lang="fr-FR" altLang="fr-FR" sz="1600" dirty="0" smtClean="0">
                <a:solidFill>
                  <a:schemeClr val="tx1"/>
                </a:solidFill>
              </a:rPr>
            </a:br>
            <a:r>
              <a:rPr lang="fr-FR" altLang="fr-FR" sz="1600" b="0" dirty="0" smtClean="0">
                <a:solidFill>
                  <a:schemeClr val="tx1"/>
                </a:solidFill>
              </a:rPr>
              <a:t>simple enveloppe</a:t>
            </a:r>
          </a:p>
          <a:p>
            <a:pPr algn="ctr"/>
            <a:r>
              <a:rPr lang="fr-FR" altLang="fr-FR" sz="1600" b="0" dirty="0" err="1" smtClean="0">
                <a:solidFill>
                  <a:schemeClr val="tx1"/>
                </a:solidFill>
              </a:rPr>
              <a:t>Heat</a:t>
            </a:r>
            <a:r>
              <a:rPr lang="fr-FR" altLang="fr-FR" sz="1600" b="0" dirty="0" smtClean="0">
                <a:solidFill>
                  <a:schemeClr val="tx1"/>
                </a:solidFill>
              </a:rPr>
              <a:t> </a:t>
            </a:r>
            <a:r>
              <a:rPr lang="fr-FR" altLang="fr-FR" sz="1600" b="0" dirty="0" err="1" smtClean="0">
                <a:solidFill>
                  <a:schemeClr val="tx1"/>
                </a:solidFill>
              </a:rPr>
              <a:t>losses</a:t>
            </a:r>
            <a:r>
              <a:rPr lang="fr-FR" altLang="fr-FR" sz="1600" b="0" dirty="0" smtClean="0">
                <a:solidFill>
                  <a:schemeClr val="tx1"/>
                </a:solidFill>
              </a:rPr>
              <a:t> 1,5 °C/15 km</a:t>
            </a:r>
            <a:endParaRPr lang="fr-FR" altLang="fr-FR" sz="1600" b="0" dirty="0">
              <a:solidFill>
                <a:schemeClr val="tx1"/>
              </a:solidFill>
            </a:endParaRPr>
          </a:p>
        </p:txBody>
      </p:sp>
      <p:sp>
        <p:nvSpPr>
          <p:cNvPr id="13" name="ZoneTexte 11"/>
          <p:cNvSpPr txBox="1">
            <a:spLocks noChangeArrowheads="1"/>
          </p:cNvSpPr>
          <p:nvPr/>
        </p:nvSpPr>
        <p:spPr bwMode="auto">
          <a:xfrm>
            <a:off x="323528" y="3356992"/>
            <a:ext cx="252028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97C700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rgbClr val="97C700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rgbClr val="97C700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rgbClr val="97C700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rgbClr val="97C7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97C7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97C7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97C7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97C700"/>
                </a:solidFill>
                <a:latin typeface="Arial" charset="0"/>
              </a:defRPr>
            </a:lvl9pPr>
          </a:lstStyle>
          <a:p>
            <a:pPr algn="ctr"/>
            <a:r>
              <a:rPr lang="fr-FR" altLang="fr-FR" sz="1600" dirty="0" err="1" smtClean="0">
                <a:solidFill>
                  <a:schemeClr val="tx1"/>
                </a:solidFill>
              </a:rPr>
              <a:t>Way</a:t>
            </a:r>
            <a:r>
              <a:rPr lang="fr-FR" altLang="fr-FR" sz="1600" dirty="0" smtClean="0">
                <a:solidFill>
                  <a:schemeClr val="tx1"/>
                </a:solidFill>
              </a:rPr>
              <a:t> to: </a:t>
            </a:r>
            <a:br>
              <a:rPr lang="fr-FR" altLang="fr-FR" sz="1600" dirty="0" smtClean="0">
                <a:solidFill>
                  <a:schemeClr val="tx1"/>
                </a:solidFill>
              </a:rPr>
            </a:br>
            <a:r>
              <a:rPr lang="fr-FR" altLang="fr-FR" sz="1600" b="0" dirty="0" smtClean="0">
                <a:solidFill>
                  <a:schemeClr val="tx1"/>
                </a:solidFill>
              </a:rPr>
              <a:t>double </a:t>
            </a:r>
            <a:r>
              <a:rPr lang="fr-FR" altLang="fr-FR" sz="1600" b="0" dirty="0" smtClean="0">
                <a:solidFill>
                  <a:schemeClr val="tx1"/>
                </a:solidFill>
              </a:rPr>
              <a:t>enveloppe</a:t>
            </a:r>
            <a:endParaRPr lang="fr-FR" altLang="fr-FR" sz="1600" b="0" dirty="0" smtClean="0">
              <a:solidFill>
                <a:schemeClr val="tx1"/>
              </a:solidFill>
            </a:endParaRPr>
          </a:p>
          <a:p>
            <a:pPr algn="ctr"/>
            <a:r>
              <a:rPr lang="fr-FR" altLang="fr-FR" sz="1600" b="0" dirty="0" err="1" smtClean="0">
                <a:solidFill>
                  <a:schemeClr val="tx1"/>
                </a:solidFill>
              </a:rPr>
              <a:t>Heat</a:t>
            </a:r>
            <a:r>
              <a:rPr lang="fr-FR" altLang="fr-FR" sz="1600" b="0" dirty="0" smtClean="0">
                <a:solidFill>
                  <a:schemeClr val="tx1"/>
                </a:solidFill>
              </a:rPr>
              <a:t> </a:t>
            </a:r>
            <a:r>
              <a:rPr lang="fr-FR" altLang="fr-FR" sz="1600" b="0" dirty="0" err="1" smtClean="0">
                <a:solidFill>
                  <a:schemeClr val="tx1"/>
                </a:solidFill>
              </a:rPr>
              <a:t>losses</a:t>
            </a:r>
            <a:r>
              <a:rPr lang="fr-FR" altLang="fr-FR" sz="1600" b="0" dirty="0" smtClean="0">
                <a:solidFill>
                  <a:schemeClr val="tx1"/>
                </a:solidFill>
              </a:rPr>
              <a:t> &lt; 4°C/15km</a:t>
            </a:r>
          </a:p>
          <a:p>
            <a:pPr algn="ctr"/>
            <a:endParaRPr lang="fr-FR" altLang="fr-FR" sz="1600" dirty="0">
              <a:solidFill>
                <a:schemeClr val="tx1"/>
              </a:solidFill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3" t="10981" r="19960"/>
          <a:stretch/>
        </p:blipFill>
        <p:spPr bwMode="auto">
          <a:xfrm>
            <a:off x="5292080" y="1411512"/>
            <a:ext cx="3168352" cy="2212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7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06" y="1356742"/>
            <a:ext cx="1689100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6" descr="http://www.fr.inpal.com/sites/inpal/local/cache-vignettes/L210xH210/arton111-a64b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08004"/>
            <a:ext cx="2000250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re 1"/>
          <p:cNvSpPr txBox="1">
            <a:spLocks/>
          </p:cNvSpPr>
          <p:nvPr/>
        </p:nvSpPr>
        <p:spPr bwMode="auto">
          <a:xfrm>
            <a:off x="1547664" y="188640"/>
            <a:ext cx="7272659" cy="717550"/>
          </a:xfrm>
          <a:prstGeom prst="rect">
            <a:avLst/>
          </a:prstGeom>
          <a:gradFill rotWithShape="1">
            <a:gsLst>
              <a:gs pos="53000">
                <a:schemeClr val="tx1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QuaySans_Med" pitchFamily="18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QuaySans_Med" pitchFamily="18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QuaySans_Med" pitchFamily="18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QuaySans_Med" pitchFamily="18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QuaySans_Med" pitchFamily="18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QuaySans_Med" pitchFamily="18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QuaySans_Med" pitchFamily="18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QuaySans_Med" pitchFamily="18" charset="0"/>
                <a:cs typeface="Arial" charset="0"/>
              </a:defRPr>
            </a:lvl9pPr>
          </a:lstStyle>
          <a:p>
            <a:r>
              <a:rPr lang="fr-FR" sz="2800" dirty="0" err="1"/>
              <a:t>Heat</a:t>
            </a:r>
            <a:r>
              <a:rPr lang="fr-FR" sz="2800" dirty="0"/>
              <a:t> </a:t>
            </a:r>
            <a:r>
              <a:rPr lang="fr-FR" sz="2800" dirty="0" err="1"/>
              <a:t>delivery</a:t>
            </a:r>
            <a:r>
              <a:rPr lang="fr-FR" sz="2800" dirty="0"/>
              <a:t> </a:t>
            </a:r>
            <a:r>
              <a:rPr lang="fr-FR" sz="2800" dirty="0" err="1"/>
              <a:t>loop</a:t>
            </a:r>
            <a:endParaRPr lang="fr-FR" sz="2800" kern="0" dirty="0"/>
          </a:p>
        </p:txBody>
      </p:sp>
    </p:spTree>
    <p:extLst>
      <p:ext uri="{BB962C8B-B14F-4D97-AF65-F5344CB8AC3E}">
        <p14:creationId xmlns:p14="http://schemas.microsoft.com/office/powerpoint/2010/main" val="1043385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046658"/>
            <a:ext cx="3744416" cy="210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656" y="1046658"/>
            <a:ext cx="3607792" cy="2029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www.es-geothermie.fr/var/ezflow_site/storage/images/media/galerie-photo2/es-geothermie/travaux-de-foncage-a35/20609-1-fre-FR/travaux-de-foncage-a35_referenc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501008"/>
            <a:ext cx="3744416" cy="280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re 1"/>
          <p:cNvSpPr txBox="1">
            <a:spLocks/>
          </p:cNvSpPr>
          <p:nvPr/>
        </p:nvSpPr>
        <p:spPr bwMode="auto">
          <a:xfrm>
            <a:off x="1543623" y="188640"/>
            <a:ext cx="7272659" cy="717550"/>
          </a:xfrm>
          <a:prstGeom prst="rect">
            <a:avLst/>
          </a:prstGeom>
          <a:gradFill rotWithShape="1">
            <a:gsLst>
              <a:gs pos="53000">
                <a:schemeClr val="tx1"/>
              </a:gs>
              <a:gs pos="100000">
                <a:schemeClr val="bg2"/>
              </a:gs>
            </a:gsLst>
            <a:lin ang="0" scaled="1"/>
          </a:gra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QuaySans_Med" pitchFamily="18" charset="0"/>
                <a:cs typeface="Arial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QuaySans_Med" pitchFamily="18" charset="0"/>
                <a:cs typeface="Arial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QuaySans_Med" pitchFamily="18" charset="0"/>
                <a:cs typeface="Arial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QuaySans_Med" pitchFamily="18" charset="0"/>
                <a:cs typeface="Arial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QuaySans_Med" pitchFamily="18" charset="0"/>
                <a:cs typeface="Arial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QuaySans_Med" pitchFamily="18" charset="0"/>
                <a:cs typeface="Arial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QuaySans_Med" pitchFamily="18" charset="0"/>
                <a:cs typeface="Arial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QuaySans_Med" pitchFamily="18" charset="0"/>
                <a:cs typeface="Arial" charset="0"/>
              </a:defRPr>
            </a:lvl9pPr>
          </a:lstStyle>
          <a:p>
            <a:r>
              <a:rPr lang="fr-FR" sz="2800" kern="0" dirty="0" err="1" smtClean="0"/>
              <a:t>Heat</a:t>
            </a:r>
            <a:r>
              <a:rPr lang="fr-FR" sz="2800" kern="0" dirty="0" smtClean="0"/>
              <a:t> </a:t>
            </a:r>
            <a:r>
              <a:rPr lang="fr-FR" sz="2800" kern="0" dirty="0" err="1" smtClean="0"/>
              <a:t>delivery</a:t>
            </a:r>
            <a:r>
              <a:rPr lang="fr-FR" sz="2800" kern="0" dirty="0" smtClean="0"/>
              <a:t> </a:t>
            </a:r>
            <a:r>
              <a:rPr lang="fr-FR" sz="2800" kern="0" dirty="0" err="1" smtClean="0"/>
              <a:t>loop</a:t>
            </a:r>
            <a:r>
              <a:rPr lang="fr-FR" sz="2800" kern="0" dirty="0" smtClean="0"/>
              <a:t> construction</a:t>
            </a:r>
            <a:endParaRPr lang="fr-FR" sz="2800" kern="0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9352" y="3573016"/>
            <a:ext cx="3782399" cy="2293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1733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2800" dirty="0" err="1"/>
              <a:t>Heat</a:t>
            </a:r>
            <a:r>
              <a:rPr lang="fr-FR" sz="2800" dirty="0"/>
              <a:t> </a:t>
            </a:r>
            <a:r>
              <a:rPr lang="fr-FR" sz="2800" dirty="0" err="1"/>
              <a:t>delivery</a:t>
            </a:r>
            <a:r>
              <a:rPr lang="fr-FR" sz="2800" dirty="0"/>
              <a:t> </a:t>
            </a:r>
            <a:r>
              <a:rPr lang="fr-FR" sz="2800" dirty="0" err="1"/>
              <a:t>loop</a:t>
            </a:r>
            <a:r>
              <a:rPr lang="fr-FR" sz="2800" dirty="0"/>
              <a:t> </a:t>
            </a:r>
            <a:r>
              <a:rPr lang="fr-FR" sz="2800" dirty="0" smtClean="0"/>
              <a:t>construction</a:t>
            </a:r>
            <a:endParaRPr lang="fr-FR" sz="28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178145"/>
            <a:ext cx="4176464" cy="2348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17032"/>
            <a:ext cx="3384376" cy="2545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683171"/>
            <a:ext cx="4176464" cy="271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640" y="1052736"/>
            <a:ext cx="3649998" cy="2569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751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N:\F_GEOTHERMIE\Commun\3-COMMUNICATION\Logos\Logo ECOGI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6373926"/>
            <a:ext cx="1368152" cy="370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8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 smtClean="0"/>
              <a:t>The </a:t>
            </a:r>
            <a:r>
              <a:rPr lang="fr-FR" altLang="fr-FR" dirty="0" err="1" smtClean="0"/>
              <a:t>heat</a:t>
            </a:r>
            <a:r>
              <a:rPr lang="fr-FR" altLang="fr-FR" dirty="0" smtClean="0"/>
              <a:t> plant in </a:t>
            </a:r>
            <a:r>
              <a:rPr lang="fr-FR" altLang="fr-FR" dirty="0" err="1" smtClean="0"/>
              <a:t>Rittershoffen</a:t>
            </a:r>
            <a:r>
              <a:rPr lang="fr-FR" altLang="fr-FR" dirty="0" smtClean="0"/>
              <a:t> </a:t>
            </a:r>
          </a:p>
        </p:txBody>
      </p:sp>
      <p:pic>
        <p:nvPicPr>
          <p:cNvPr id="410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844824"/>
            <a:ext cx="4416834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2265399"/>
            <a:ext cx="4044378" cy="24712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ZoneTexte 11"/>
          <p:cNvSpPr txBox="1">
            <a:spLocks noChangeArrowheads="1"/>
          </p:cNvSpPr>
          <p:nvPr/>
        </p:nvSpPr>
        <p:spPr bwMode="auto">
          <a:xfrm>
            <a:off x="1583668" y="1052736"/>
            <a:ext cx="25202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97C700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rgbClr val="97C700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rgbClr val="97C700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rgbClr val="97C700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rgbClr val="97C7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97C7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97C7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97C7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97C700"/>
                </a:solidFill>
                <a:latin typeface="Arial" charset="0"/>
              </a:defRPr>
            </a:lvl9pPr>
          </a:lstStyle>
          <a:p>
            <a:r>
              <a:rPr lang="fr-FR" altLang="fr-FR" sz="1600" dirty="0" err="1" smtClean="0">
                <a:solidFill>
                  <a:schemeClr val="tx1"/>
                </a:solidFill>
              </a:rPr>
              <a:t>Architect’s</a:t>
            </a:r>
            <a:r>
              <a:rPr lang="fr-FR" altLang="fr-FR" sz="1600" dirty="0" smtClean="0">
                <a:solidFill>
                  <a:schemeClr val="tx1"/>
                </a:solidFill>
              </a:rPr>
              <a:t> </a:t>
            </a:r>
            <a:r>
              <a:rPr lang="fr-FR" altLang="fr-FR" sz="1600" dirty="0" err="1" smtClean="0">
                <a:solidFill>
                  <a:schemeClr val="tx1"/>
                </a:solidFill>
              </a:rPr>
              <a:t>views</a:t>
            </a:r>
            <a:endParaRPr lang="fr-FR" altLang="fr-FR" sz="1600" b="0" dirty="0" smtClean="0">
              <a:solidFill>
                <a:schemeClr val="tx1"/>
              </a:solidFill>
            </a:endParaRPr>
          </a:p>
          <a:p>
            <a:endParaRPr lang="fr-FR" altLang="fr-FR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730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The </a:t>
            </a:r>
            <a:r>
              <a:rPr lang="fr-FR" altLang="fr-FR" dirty="0" err="1"/>
              <a:t>heat</a:t>
            </a:r>
            <a:r>
              <a:rPr lang="fr-FR" altLang="fr-FR" dirty="0"/>
              <a:t> plant in </a:t>
            </a:r>
            <a:r>
              <a:rPr lang="fr-FR" altLang="fr-FR" dirty="0" err="1"/>
              <a:t>Rittershoffen</a:t>
            </a:r>
            <a:endParaRPr lang="fr-FR" dirty="0"/>
          </a:p>
        </p:txBody>
      </p:sp>
      <p:pic>
        <p:nvPicPr>
          <p:cNvPr id="2050" name="Picture 2" descr="C:\Donnees\Donnees_chiffrees\ECOGI\Soultz ORC_Cle Rittersh\centrale-Rittershoffen (ext)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00" y="1556792"/>
            <a:ext cx="8448939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11"/>
          <p:cNvSpPr txBox="1">
            <a:spLocks noChangeArrowheads="1"/>
          </p:cNvSpPr>
          <p:nvPr/>
        </p:nvSpPr>
        <p:spPr bwMode="auto">
          <a:xfrm>
            <a:off x="1583668" y="1052736"/>
            <a:ext cx="252028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rgbClr val="97C700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rgbClr val="97C700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rgbClr val="97C700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rgbClr val="97C700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rgbClr val="97C70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97C70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97C70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97C70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rgbClr val="97C700"/>
                </a:solidFill>
                <a:latin typeface="Arial" charset="0"/>
              </a:defRPr>
            </a:lvl9pPr>
          </a:lstStyle>
          <a:p>
            <a:r>
              <a:rPr lang="fr-FR" altLang="fr-FR" sz="1600" dirty="0" smtClean="0">
                <a:solidFill>
                  <a:schemeClr val="tx1"/>
                </a:solidFill>
              </a:rPr>
              <a:t>Real </a:t>
            </a:r>
            <a:r>
              <a:rPr lang="fr-FR" altLang="fr-FR" sz="1600" dirty="0" err="1" smtClean="0">
                <a:solidFill>
                  <a:schemeClr val="tx1"/>
                </a:solidFill>
              </a:rPr>
              <a:t>picture</a:t>
            </a:r>
            <a:endParaRPr lang="fr-FR" altLang="fr-FR" sz="1600" b="0" dirty="0" smtClean="0">
              <a:solidFill>
                <a:schemeClr val="tx1"/>
              </a:solidFill>
            </a:endParaRPr>
          </a:p>
          <a:p>
            <a:pPr algn="ctr"/>
            <a:endParaRPr lang="fr-FR" altLang="fr-FR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67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ES-</a:t>
            </a:r>
            <a:r>
              <a:rPr lang="fr-FR" dirty="0" err="1" smtClean="0"/>
              <a:t>Geothermie</a:t>
            </a:r>
            <a:r>
              <a:rPr lang="fr-FR" dirty="0" smtClean="0"/>
              <a:t>: </a:t>
            </a:r>
            <a:r>
              <a:rPr lang="fr-FR" dirty="0" err="1" smtClean="0"/>
              <a:t>what</a:t>
            </a:r>
            <a:r>
              <a:rPr lang="fr-FR" dirty="0" smtClean="0"/>
              <a:t> do </a:t>
            </a:r>
            <a:r>
              <a:rPr lang="fr-FR" dirty="0" err="1" smtClean="0"/>
              <a:t>we</a:t>
            </a:r>
            <a:r>
              <a:rPr lang="fr-FR" dirty="0" smtClean="0"/>
              <a:t> do?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6897" y="1124744"/>
            <a:ext cx="8283575" cy="5040461"/>
          </a:xfrm>
          <a:ln>
            <a:noFill/>
          </a:ln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General contracting for deep geothermal projects, from exploration to power plant commissioning </a:t>
            </a:r>
            <a:r>
              <a:rPr lang="en-US" sz="2000" dirty="0" smtClean="0">
                <a:solidFill>
                  <a:srgbClr val="000000"/>
                </a:solidFill>
              </a:rPr>
              <a:t>- </a:t>
            </a:r>
            <a:r>
              <a:rPr lang="en-US" sz="1800" dirty="0" smtClean="0">
                <a:solidFill>
                  <a:srgbClr val="000000"/>
                </a:solidFill>
              </a:rPr>
              <a:t>Permitting, Feasibility studies, Design and detailed planning, tendering process and specifications, </a:t>
            </a:r>
            <a:r>
              <a:rPr lang="en-US" sz="1800" dirty="0">
                <a:solidFill>
                  <a:srgbClr val="000000"/>
                </a:solidFill>
              </a:rPr>
              <a:t>selection of </a:t>
            </a:r>
            <a:r>
              <a:rPr lang="en-US" sz="1800" dirty="0" smtClean="0">
                <a:solidFill>
                  <a:srgbClr val="000000"/>
                </a:solidFill>
              </a:rPr>
              <a:t>subcontractors, management, coordination and works supervision, reporting (…)</a:t>
            </a:r>
          </a:p>
          <a:p>
            <a:r>
              <a:rPr lang="en-US" sz="2400" dirty="0" smtClean="0"/>
              <a:t>Power Plant operation </a:t>
            </a:r>
            <a:r>
              <a:rPr lang="en-US" sz="1800" dirty="0">
                <a:solidFill>
                  <a:srgbClr val="000000"/>
                </a:solidFill>
              </a:rPr>
              <a:t>-</a:t>
            </a:r>
            <a:r>
              <a:rPr lang="en-US" sz="1800" dirty="0" smtClean="0">
                <a:solidFill>
                  <a:srgbClr val="000000"/>
                </a:solidFill>
              </a:rPr>
              <a:t>  Soultz-sous-</a:t>
            </a:r>
            <a:r>
              <a:rPr lang="en-US" sz="1800" dirty="0" err="1" smtClean="0">
                <a:solidFill>
                  <a:srgbClr val="000000"/>
                </a:solidFill>
              </a:rPr>
              <a:t>forêts</a:t>
            </a:r>
            <a:r>
              <a:rPr lang="en-US" sz="1800" dirty="0" smtClean="0">
                <a:solidFill>
                  <a:srgbClr val="000000"/>
                </a:solidFill>
              </a:rPr>
              <a:t> </a:t>
            </a:r>
            <a:r>
              <a:rPr lang="en-US" sz="1800" dirty="0">
                <a:solidFill>
                  <a:srgbClr val="000000"/>
                </a:solidFill>
              </a:rPr>
              <a:t>and </a:t>
            </a:r>
            <a:r>
              <a:rPr lang="en-US" sz="1800" dirty="0" err="1">
                <a:solidFill>
                  <a:srgbClr val="000000"/>
                </a:solidFill>
              </a:rPr>
              <a:t>Rittershoffen</a:t>
            </a:r>
            <a:endParaRPr lang="en-US" sz="1800" dirty="0">
              <a:solidFill>
                <a:srgbClr val="000000"/>
              </a:solidFill>
            </a:endParaRPr>
          </a:p>
          <a:p>
            <a:r>
              <a:rPr lang="en-US" sz="2400" dirty="0" smtClean="0"/>
              <a:t>Consulting</a:t>
            </a:r>
            <a:r>
              <a:rPr lang="en-US" sz="2000" dirty="0" smtClean="0"/>
              <a:t> </a:t>
            </a:r>
            <a:r>
              <a:rPr lang="en-US" sz="2400" dirty="0" smtClean="0"/>
              <a:t>activities and services </a:t>
            </a:r>
            <a:r>
              <a:rPr lang="en-US" sz="1800" dirty="0" smtClean="0">
                <a:solidFill>
                  <a:srgbClr val="000000"/>
                </a:solidFill>
              </a:rPr>
              <a:t>- Planning and interpretation of well logs, Reservoir engineering and development strategy, Platform design and realization, Pump and power plant </a:t>
            </a:r>
            <a:r>
              <a:rPr lang="en-US" sz="1800" dirty="0">
                <a:solidFill>
                  <a:srgbClr val="000000"/>
                </a:solidFill>
              </a:rPr>
              <a:t>design, Interpretation of geophysical data, 3D geological </a:t>
            </a:r>
            <a:r>
              <a:rPr lang="en-US" sz="1800" dirty="0" smtClean="0">
                <a:solidFill>
                  <a:srgbClr val="000000"/>
                </a:solidFill>
              </a:rPr>
              <a:t>modelling, Well targeting </a:t>
            </a:r>
            <a:r>
              <a:rPr lang="en-US" sz="1800" dirty="0">
                <a:solidFill>
                  <a:srgbClr val="000000"/>
                </a:solidFill>
              </a:rPr>
              <a:t>and trajectory, Real-time seismic </a:t>
            </a:r>
            <a:r>
              <a:rPr lang="en-US" sz="1800" dirty="0" smtClean="0">
                <a:solidFill>
                  <a:srgbClr val="000000"/>
                </a:solidFill>
              </a:rPr>
              <a:t>monitoring, Design</a:t>
            </a:r>
            <a:r>
              <a:rPr lang="en-US" sz="1800" dirty="0">
                <a:solidFill>
                  <a:srgbClr val="000000"/>
                </a:solidFill>
              </a:rPr>
              <a:t>, planning, </a:t>
            </a:r>
            <a:r>
              <a:rPr lang="en-US" sz="1800" dirty="0" smtClean="0">
                <a:solidFill>
                  <a:srgbClr val="000000"/>
                </a:solidFill>
              </a:rPr>
              <a:t>realization </a:t>
            </a:r>
            <a:r>
              <a:rPr lang="en-US" sz="1800" dirty="0">
                <a:solidFill>
                  <a:srgbClr val="000000"/>
                </a:solidFill>
              </a:rPr>
              <a:t>and interpretation of pumping </a:t>
            </a:r>
            <a:r>
              <a:rPr lang="en-US" sz="1800" dirty="0" smtClean="0">
                <a:solidFill>
                  <a:srgbClr val="000000"/>
                </a:solidFill>
              </a:rPr>
              <a:t>tests, Handling </a:t>
            </a:r>
            <a:r>
              <a:rPr lang="en-US" sz="1800" dirty="0">
                <a:solidFill>
                  <a:srgbClr val="000000"/>
                </a:solidFill>
              </a:rPr>
              <a:t>of natural radioactivity </a:t>
            </a:r>
            <a:r>
              <a:rPr lang="en-US" sz="1800" dirty="0" smtClean="0">
                <a:solidFill>
                  <a:srgbClr val="000000"/>
                </a:solidFill>
              </a:rPr>
              <a:t>issues, Database </a:t>
            </a:r>
            <a:r>
              <a:rPr lang="en-US" sz="1800" dirty="0">
                <a:solidFill>
                  <a:srgbClr val="000000"/>
                </a:solidFill>
              </a:rPr>
              <a:t>handling for well </a:t>
            </a:r>
            <a:r>
              <a:rPr lang="en-US" sz="1800" dirty="0" smtClean="0">
                <a:solidFill>
                  <a:srgbClr val="000000"/>
                </a:solidFill>
              </a:rPr>
              <a:t>data, Communication (…)</a:t>
            </a:r>
          </a:p>
          <a:p>
            <a:r>
              <a:rPr lang="fr-FR" sz="2400" dirty="0" smtClean="0"/>
              <a:t>Hardware </a:t>
            </a:r>
            <a:r>
              <a:rPr lang="fr-FR" sz="1800" dirty="0" smtClean="0">
                <a:solidFill>
                  <a:srgbClr val="000000"/>
                </a:solidFill>
              </a:rPr>
              <a:t>- </a:t>
            </a:r>
            <a:r>
              <a:rPr lang="fr-FR" sz="1800" dirty="0" err="1" smtClean="0">
                <a:solidFill>
                  <a:srgbClr val="000000"/>
                </a:solidFill>
              </a:rPr>
              <a:t>Seismic</a:t>
            </a:r>
            <a:r>
              <a:rPr lang="fr-FR" sz="1800" dirty="0" smtClean="0">
                <a:solidFill>
                  <a:srgbClr val="000000"/>
                </a:solidFill>
              </a:rPr>
              <a:t> </a:t>
            </a:r>
            <a:r>
              <a:rPr lang="fr-FR" sz="1800" dirty="0">
                <a:solidFill>
                  <a:srgbClr val="000000"/>
                </a:solidFill>
              </a:rPr>
              <a:t>Monitoring </a:t>
            </a:r>
            <a:r>
              <a:rPr lang="fr-FR" sz="1800" dirty="0" smtClean="0">
                <a:solidFill>
                  <a:srgbClr val="000000"/>
                </a:solidFill>
              </a:rPr>
              <a:t>stations, Tubes/Connections/Production </a:t>
            </a:r>
            <a:r>
              <a:rPr lang="fr-FR" sz="1800" dirty="0">
                <a:solidFill>
                  <a:srgbClr val="000000"/>
                </a:solidFill>
              </a:rPr>
              <a:t>test </a:t>
            </a:r>
            <a:r>
              <a:rPr lang="fr-FR" sz="1800" dirty="0" err="1">
                <a:solidFill>
                  <a:srgbClr val="000000"/>
                </a:solidFill>
              </a:rPr>
              <a:t>wellhead</a:t>
            </a:r>
            <a:r>
              <a:rPr lang="fr-FR" sz="1800" dirty="0">
                <a:solidFill>
                  <a:srgbClr val="000000"/>
                </a:solidFill>
              </a:rPr>
              <a:t> </a:t>
            </a:r>
            <a:r>
              <a:rPr lang="fr-FR" sz="1800" dirty="0" err="1">
                <a:solidFill>
                  <a:srgbClr val="000000"/>
                </a:solidFill>
              </a:rPr>
              <a:t>assembly</a:t>
            </a:r>
            <a:r>
              <a:rPr lang="fr-FR" sz="1800" dirty="0">
                <a:solidFill>
                  <a:srgbClr val="000000"/>
                </a:solidFill>
              </a:rPr>
              <a:t> and </a:t>
            </a:r>
            <a:r>
              <a:rPr lang="fr-FR" sz="1800" dirty="0" err="1" smtClean="0">
                <a:solidFill>
                  <a:srgbClr val="000000"/>
                </a:solidFill>
              </a:rPr>
              <a:t>lines</a:t>
            </a:r>
            <a:r>
              <a:rPr lang="fr-FR" sz="1800" dirty="0" smtClean="0">
                <a:solidFill>
                  <a:srgbClr val="000000"/>
                </a:solidFill>
              </a:rPr>
              <a:t>, PTQ </a:t>
            </a:r>
            <a:r>
              <a:rPr lang="fr-FR" sz="1800" dirty="0" err="1">
                <a:solidFill>
                  <a:srgbClr val="000000"/>
                </a:solidFill>
              </a:rPr>
              <a:t>Sensors</a:t>
            </a:r>
            <a:r>
              <a:rPr lang="fr-FR" sz="1800" dirty="0">
                <a:solidFill>
                  <a:srgbClr val="000000"/>
                </a:solidFill>
              </a:rPr>
              <a:t> for surface monitoring and acquisition </a:t>
            </a:r>
            <a:r>
              <a:rPr lang="fr-FR" sz="1800" dirty="0" smtClean="0">
                <a:solidFill>
                  <a:srgbClr val="000000"/>
                </a:solidFill>
              </a:rPr>
              <a:t>module, </a:t>
            </a:r>
            <a:r>
              <a:rPr lang="fr-FR" sz="1800" dirty="0" err="1" smtClean="0">
                <a:solidFill>
                  <a:srgbClr val="000000"/>
                </a:solidFill>
              </a:rPr>
              <a:t>Secured</a:t>
            </a:r>
            <a:r>
              <a:rPr lang="fr-FR" sz="1800" dirty="0" smtClean="0">
                <a:solidFill>
                  <a:srgbClr val="000000"/>
                </a:solidFill>
              </a:rPr>
              <a:t> </a:t>
            </a:r>
            <a:r>
              <a:rPr lang="fr-FR" sz="1800" dirty="0">
                <a:solidFill>
                  <a:srgbClr val="000000"/>
                </a:solidFill>
              </a:rPr>
              <a:t>data </a:t>
            </a:r>
            <a:r>
              <a:rPr lang="fr-FR" sz="1800" dirty="0" smtClean="0">
                <a:solidFill>
                  <a:srgbClr val="000000"/>
                </a:solidFill>
              </a:rPr>
              <a:t>servers, </a:t>
            </a:r>
            <a:r>
              <a:rPr lang="fr-FR" sz="1800" dirty="0" err="1" smtClean="0">
                <a:solidFill>
                  <a:srgbClr val="000000"/>
                </a:solidFill>
              </a:rPr>
              <a:t>Pumps</a:t>
            </a:r>
            <a:r>
              <a:rPr lang="fr-FR" sz="1800" dirty="0">
                <a:solidFill>
                  <a:srgbClr val="000000"/>
                </a:solidFill>
              </a:rPr>
              <a:t>, tanks, </a:t>
            </a:r>
            <a:r>
              <a:rPr lang="fr-FR" sz="1800" dirty="0" err="1">
                <a:solidFill>
                  <a:srgbClr val="000000"/>
                </a:solidFill>
              </a:rPr>
              <a:t>separators</a:t>
            </a:r>
            <a:r>
              <a:rPr lang="fr-FR" sz="1800" dirty="0">
                <a:solidFill>
                  <a:srgbClr val="000000"/>
                </a:solidFill>
              </a:rPr>
              <a:t>, </a:t>
            </a:r>
            <a:r>
              <a:rPr lang="fr-FR" sz="1800" dirty="0" smtClean="0">
                <a:solidFill>
                  <a:srgbClr val="000000"/>
                </a:solidFill>
              </a:rPr>
              <a:t>(…)</a:t>
            </a:r>
          </a:p>
          <a:p>
            <a:r>
              <a:rPr lang="fr-FR" sz="2400" dirty="0" smtClean="0"/>
              <a:t>Software </a:t>
            </a:r>
            <a:r>
              <a:rPr lang="fr-FR" sz="1800" dirty="0">
                <a:solidFill>
                  <a:srgbClr val="000000"/>
                </a:solidFill>
              </a:rPr>
              <a:t>- SLB </a:t>
            </a:r>
            <a:r>
              <a:rPr lang="fr-FR" sz="1800" dirty="0" err="1">
                <a:solidFill>
                  <a:srgbClr val="000000"/>
                </a:solidFill>
              </a:rPr>
              <a:t>Petrel</a:t>
            </a:r>
            <a:r>
              <a:rPr lang="fr-FR" sz="1800" dirty="0">
                <a:solidFill>
                  <a:srgbClr val="000000"/>
                </a:solidFill>
              </a:rPr>
              <a:t>, </a:t>
            </a:r>
            <a:r>
              <a:rPr lang="fr-FR" sz="1800" dirty="0" err="1">
                <a:solidFill>
                  <a:srgbClr val="000000"/>
                </a:solidFill>
              </a:rPr>
              <a:t>Wellcad</a:t>
            </a:r>
            <a:r>
              <a:rPr lang="fr-FR" sz="1800" dirty="0">
                <a:solidFill>
                  <a:srgbClr val="000000"/>
                </a:solidFill>
              </a:rPr>
              <a:t>, </a:t>
            </a:r>
            <a:r>
              <a:rPr lang="fr-FR" sz="1800" dirty="0" err="1">
                <a:solidFill>
                  <a:srgbClr val="000000"/>
                </a:solidFill>
              </a:rPr>
              <a:t>Autocad</a:t>
            </a:r>
            <a:r>
              <a:rPr lang="fr-FR" sz="1800" dirty="0">
                <a:solidFill>
                  <a:srgbClr val="000000"/>
                </a:solidFill>
              </a:rPr>
              <a:t>, </a:t>
            </a:r>
            <a:r>
              <a:rPr lang="fr-FR" sz="1800" dirty="0" err="1">
                <a:solidFill>
                  <a:srgbClr val="000000"/>
                </a:solidFill>
              </a:rPr>
              <a:t>Seiscomp</a:t>
            </a:r>
            <a:r>
              <a:rPr lang="fr-FR" sz="1800" dirty="0">
                <a:solidFill>
                  <a:srgbClr val="000000"/>
                </a:solidFill>
              </a:rPr>
              <a:t>, </a:t>
            </a:r>
            <a:r>
              <a:rPr lang="fr-FR" sz="1800" dirty="0" err="1">
                <a:solidFill>
                  <a:srgbClr val="000000"/>
                </a:solidFill>
              </a:rPr>
              <a:t>AQTESolv</a:t>
            </a:r>
            <a:r>
              <a:rPr lang="fr-FR" sz="1800" dirty="0">
                <a:solidFill>
                  <a:srgbClr val="000000"/>
                </a:solidFill>
              </a:rPr>
              <a:t>, Surfer, Matlab, </a:t>
            </a:r>
            <a:r>
              <a:rPr lang="fr-FR" sz="1800" dirty="0" smtClean="0">
                <a:solidFill>
                  <a:srgbClr val="000000"/>
                </a:solidFill>
              </a:rPr>
              <a:t>(…)</a:t>
            </a:r>
          </a:p>
          <a:p>
            <a:r>
              <a:rPr lang="fr-FR" sz="2400" dirty="0" err="1" smtClean="0"/>
              <a:t>Research</a:t>
            </a:r>
            <a:r>
              <a:rPr lang="fr-FR" sz="2400" dirty="0" smtClean="0"/>
              <a:t> </a:t>
            </a:r>
            <a:r>
              <a:rPr lang="fr-FR" sz="2400" dirty="0" err="1"/>
              <a:t>activities</a:t>
            </a:r>
            <a:r>
              <a:rPr lang="fr-FR" sz="2400" dirty="0"/>
              <a:t> </a:t>
            </a:r>
            <a:r>
              <a:rPr lang="fr-FR" sz="1800" dirty="0" smtClean="0">
                <a:solidFill>
                  <a:srgbClr val="000000"/>
                </a:solidFill>
              </a:rPr>
              <a:t>- Chair in Strasbourg </a:t>
            </a:r>
            <a:r>
              <a:rPr lang="fr-FR" sz="1800" dirty="0" err="1" smtClean="0">
                <a:solidFill>
                  <a:srgbClr val="000000"/>
                </a:solidFill>
              </a:rPr>
              <a:t>University</a:t>
            </a:r>
            <a:r>
              <a:rPr lang="fr-FR" sz="1800" dirty="0" smtClean="0">
                <a:solidFill>
                  <a:srgbClr val="000000"/>
                </a:solidFill>
              </a:rPr>
              <a:t>, H2020 </a:t>
            </a:r>
            <a:r>
              <a:rPr lang="fr-FR" sz="1800" dirty="0" err="1" smtClean="0">
                <a:solidFill>
                  <a:srgbClr val="000000"/>
                </a:solidFill>
              </a:rPr>
              <a:t>projects</a:t>
            </a:r>
            <a:r>
              <a:rPr lang="fr-FR" sz="1800" dirty="0">
                <a:solidFill>
                  <a:srgbClr val="000000"/>
                </a:solidFill>
              </a:rPr>
              <a:t> </a:t>
            </a:r>
            <a:r>
              <a:rPr lang="fr-FR" sz="1800" dirty="0" smtClean="0">
                <a:solidFill>
                  <a:srgbClr val="000000"/>
                </a:solidFill>
              </a:rPr>
              <a:t>(…)</a:t>
            </a:r>
            <a:endParaRPr lang="fr-FR" sz="1800" dirty="0">
              <a:solidFill>
                <a:srgbClr val="000000"/>
              </a:solidFill>
            </a:endParaRPr>
          </a:p>
          <a:p>
            <a:endParaRPr lang="fr-FR" sz="2000" dirty="0"/>
          </a:p>
          <a:p>
            <a:pPr lvl="1"/>
            <a:endParaRPr lang="fr-FR" sz="18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07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Experience</a:t>
            </a:r>
            <a:r>
              <a:rPr lang="fr-FR" dirty="0" smtClean="0"/>
              <a:t> </a:t>
            </a:r>
            <a:r>
              <a:rPr lang="fr-FR" dirty="0" err="1" smtClean="0"/>
              <a:t>after</a:t>
            </a:r>
            <a:r>
              <a:rPr lang="fr-FR" dirty="0" smtClean="0"/>
              <a:t> 1 </a:t>
            </a:r>
            <a:r>
              <a:rPr lang="fr-FR" dirty="0" err="1" smtClean="0"/>
              <a:t>year</a:t>
            </a:r>
            <a:r>
              <a:rPr lang="fr-FR" dirty="0" smtClean="0"/>
              <a:t> production</a:t>
            </a:r>
            <a:endParaRPr lang="fr-FR" dirty="0"/>
          </a:p>
        </p:txBody>
      </p:sp>
      <p:pic>
        <p:nvPicPr>
          <p:cNvPr id="4" name="Picture 2" descr="N:\F_GEOTHERMIE\Commun\03 - COMMUNICATION\05 - Meetings - Workshops - Congrès - Débats\2017\2017-03-14_Schatzalp_induced_seimicity\2 - Poster\figure_histo_ma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0" t="8270" r="7227" b="5533"/>
          <a:stretch/>
        </p:blipFill>
        <p:spPr bwMode="auto">
          <a:xfrm>
            <a:off x="107503" y="1052736"/>
            <a:ext cx="8751257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25"/>
          <a:stretch/>
        </p:blipFill>
        <p:spPr bwMode="auto">
          <a:xfrm>
            <a:off x="251519" y="3573016"/>
            <a:ext cx="4470595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Espace réservé du contenu 2"/>
          <p:cNvSpPr>
            <a:spLocks noGrp="1"/>
          </p:cNvSpPr>
          <p:nvPr>
            <p:ph idx="1"/>
          </p:nvPr>
        </p:nvSpPr>
        <p:spPr>
          <a:xfrm>
            <a:off x="4709155" y="3712269"/>
            <a:ext cx="4051269" cy="2673822"/>
          </a:xfrm>
          <a:ln>
            <a:noFill/>
          </a:ln>
        </p:spPr>
        <p:txBody>
          <a:bodyPr/>
          <a:lstStyle/>
          <a:p>
            <a:r>
              <a:rPr lang="fr-FR" sz="2000" b="1" dirty="0" err="1" smtClean="0"/>
              <a:t>Low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induced</a:t>
            </a:r>
            <a:r>
              <a:rPr lang="fr-FR" sz="2000" b="1" dirty="0" smtClean="0"/>
              <a:t> </a:t>
            </a:r>
            <a:r>
              <a:rPr lang="fr-FR" sz="2000" b="1" dirty="0" err="1" smtClean="0"/>
              <a:t>seismicity</a:t>
            </a:r>
            <a:r>
              <a:rPr lang="fr-FR" sz="2000" b="1" dirty="0" smtClean="0"/>
              <a:t> : </a:t>
            </a:r>
            <a:r>
              <a:rPr lang="fr-FR" sz="2000" dirty="0" smtClean="0"/>
              <a:t>365 </a:t>
            </a:r>
            <a:r>
              <a:rPr lang="fr-FR" sz="2000" dirty="0" err="1" smtClean="0"/>
              <a:t>induced</a:t>
            </a:r>
            <a:r>
              <a:rPr lang="fr-FR" sz="2000" dirty="0" smtClean="0"/>
              <a:t> </a:t>
            </a:r>
            <a:r>
              <a:rPr lang="fr-FR" sz="2000" dirty="0" err="1" smtClean="0"/>
              <a:t>mEQ</a:t>
            </a:r>
            <a:r>
              <a:rPr lang="fr-FR" sz="2000" dirty="0" smtClean="0"/>
              <a:t> </a:t>
            </a:r>
            <a:r>
              <a:rPr lang="fr-FR" sz="2000" dirty="0" err="1" smtClean="0"/>
              <a:t>detected</a:t>
            </a:r>
            <a:r>
              <a:rPr lang="fr-FR" sz="2000" dirty="0" smtClean="0"/>
              <a:t> </a:t>
            </a:r>
            <a:r>
              <a:rPr lang="fr-FR" sz="2000" dirty="0" err="1" smtClean="0"/>
              <a:t>between</a:t>
            </a:r>
            <a:r>
              <a:rPr lang="fr-FR" sz="2000" dirty="0" smtClean="0"/>
              <a:t> April 2016 and </a:t>
            </a:r>
            <a:r>
              <a:rPr lang="fr-FR" sz="2000" dirty="0" err="1" smtClean="0"/>
              <a:t>march</a:t>
            </a:r>
            <a:r>
              <a:rPr lang="fr-FR" sz="2000" dirty="0" smtClean="0"/>
              <a:t> 2017 (max </a:t>
            </a:r>
            <a:r>
              <a:rPr lang="fr-FR" sz="2000" dirty="0" err="1" smtClean="0"/>
              <a:t>Mlv</a:t>
            </a:r>
            <a:r>
              <a:rPr lang="fr-FR" sz="2000" dirty="0" smtClean="0"/>
              <a:t> = 1,4)</a:t>
            </a:r>
          </a:p>
          <a:p>
            <a:endParaRPr lang="fr-FR" sz="2000" dirty="0" smtClean="0"/>
          </a:p>
          <a:p>
            <a:r>
              <a:rPr lang="fr-FR" sz="2000" dirty="0" smtClean="0"/>
              <a:t>GRT-1 </a:t>
            </a:r>
            <a:r>
              <a:rPr lang="fr-FR" sz="2000" dirty="0" err="1" smtClean="0"/>
              <a:t>injectivity</a:t>
            </a:r>
            <a:r>
              <a:rPr lang="fr-FR" sz="2000" dirty="0" smtClean="0"/>
              <a:t> </a:t>
            </a:r>
            <a:r>
              <a:rPr lang="fr-FR" sz="2000" dirty="0" err="1" smtClean="0"/>
              <a:t>increased</a:t>
            </a:r>
            <a:r>
              <a:rPr lang="fr-FR" sz="2000" dirty="0" smtClean="0"/>
              <a:t> </a:t>
            </a:r>
            <a:r>
              <a:rPr lang="fr-FR" sz="2000" dirty="0" err="1" smtClean="0"/>
              <a:t>drastically</a:t>
            </a:r>
            <a:endParaRPr lang="fr-FR" sz="2000" dirty="0" smtClean="0"/>
          </a:p>
          <a:p>
            <a:endParaRPr lang="fr-FR" sz="2000" dirty="0" smtClean="0"/>
          </a:p>
          <a:p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5905269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 smtClean="0"/>
              <a:t>Lessons</a:t>
            </a:r>
            <a:r>
              <a:rPr lang="fr-FR" dirty="0" smtClean="0"/>
              <a:t> </a:t>
            </a:r>
            <a:r>
              <a:rPr lang="fr-FR" dirty="0" err="1" smtClean="0"/>
              <a:t>learned</a:t>
            </a:r>
            <a:endParaRPr lang="fr-FR" dirty="0"/>
          </a:p>
        </p:txBody>
      </p:sp>
      <p:pic>
        <p:nvPicPr>
          <p:cNvPr id="10242" name="Picture 2" descr="C:\Donnees\Donnees_chiffrees\ECOGI\_Photos pour Comm\GRT-2_Forage-vue d'ensemble\IMG_13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365104"/>
            <a:ext cx="7133357" cy="234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Espace réservé du contenu 2"/>
          <p:cNvSpPr>
            <a:spLocks noGrp="1"/>
          </p:cNvSpPr>
          <p:nvPr>
            <p:ph idx="1"/>
          </p:nvPr>
        </p:nvSpPr>
        <p:spPr>
          <a:xfrm>
            <a:off x="250825" y="1124744"/>
            <a:ext cx="8283575" cy="4618038"/>
          </a:xfrm>
          <a:ln>
            <a:noFill/>
          </a:ln>
        </p:spPr>
        <p:txBody>
          <a:bodyPr/>
          <a:lstStyle/>
          <a:p>
            <a:r>
              <a:rPr lang="fr-FR" sz="2000" dirty="0" smtClean="0"/>
              <a:t>Exploration data </a:t>
            </a:r>
            <a:r>
              <a:rPr lang="fr-FR" sz="2000" dirty="0" err="1" smtClean="0"/>
              <a:t>is</a:t>
            </a:r>
            <a:r>
              <a:rPr lang="fr-FR" sz="2000" dirty="0" smtClean="0"/>
              <a:t> </a:t>
            </a:r>
            <a:r>
              <a:rPr lang="fr-FR" sz="2000" dirty="0" err="1" smtClean="0"/>
              <a:t>extremely</a:t>
            </a:r>
            <a:r>
              <a:rPr lang="fr-FR" sz="2000" dirty="0" smtClean="0"/>
              <a:t> important (GRT-1 / GRT-2)</a:t>
            </a:r>
          </a:p>
          <a:p>
            <a:r>
              <a:rPr lang="fr-FR" sz="2000" dirty="0" smtClean="0"/>
              <a:t>For the </a:t>
            </a:r>
            <a:r>
              <a:rPr lang="fr-FR" sz="2000" dirty="0" err="1" smtClean="0"/>
              <a:t>wells</a:t>
            </a:r>
            <a:endParaRPr lang="fr-FR" sz="2000" dirty="0" smtClean="0"/>
          </a:p>
          <a:p>
            <a:pPr lvl="1"/>
            <a:r>
              <a:rPr lang="fr-FR" sz="1800" dirty="0" smtClean="0"/>
              <a:t>Drill </a:t>
            </a:r>
            <a:r>
              <a:rPr lang="fr-FR" sz="1800" dirty="0" err="1" smtClean="0"/>
              <a:t>two</a:t>
            </a:r>
            <a:r>
              <a:rPr lang="fr-FR" sz="1800" dirty="0" smtClean="0"/>
              <a:t> </a:t>
            </a:r>
            <a:r>
              <a:rPr lang="fr-FR" sz="1800" dirty="0" err="1" smtClean="0"/>
              <a:t>deviated</a:t>
            </a:r>
            <a:r>
              <a:rPr lang="fr-FR" sz="1800" dirty="0" smtClean="0"/>
              <a:t> </a:t>
            </a:r>
            <a:r>
              <a:rPr lang="fr-FR" sz="1800" dirty="0" err="1" smtClean="0"/>
              <a:t>wells</a:t>
            </a:r>
            <a:r>
              <a:rPr lang="fr-FR" sz="1800" dirty="0" smtClean="0"/>
              <a:t> </a:t>
            </a:r>
            <a:r>
              <a:rPr lang="fr-FR" sz="1800" dirty="0" err="1" smtClean="0"/>
              <a:t>with</a:t>
            </a:r>
            <a:r>
              <a:rPr lang="fr-FR" sz="1800" dirty="0" smtClean="0"/>
              <a:t> </a:t>
            </a:r>
            <a:r>
              <a:rPr lang="fr-FR" sz="1800" dirty="0" err="1" smtClean="0"/>
              <a:t>limited</a:t>
            </a:r>
            <a:r>
              <a:rPr lang="fr-FR" sz="1800" dirty="0" smtClean="0"/>
              <a:t> inclination (&lt;35°)</a:t>
            </a:r>
          </a:p>
          <a:p>
            <a:pPr lvl="1"/>
            <a:r>
              <a:rPr lang="fr-FR" sz="1800" dirty="0" smtClean="0"/>
              <a:t>Use standard casing (20’’ and no 18’’5/8)</a:t>
            </a:r>
          </a:p>
          <a:p>
            <a:r>
              <a:rPr lang="fr-FR" sz="2000" dirty="0" smtClean="0"/>
              <a:t>At a </a:t>
            </a:r>
            <a:r>
              <a:rPr lang="fr-FR" sz="2000" dirty="0" err="1" smtClean="0"/>
              <a:t>reservoir</a:t>
            </a:r>
            <a:r>
              <a:rPr lang="fr-FR" sz="2000" dirty="0" smtClean="0"/>
              <a:t> </a:t>
            </a:r>
            <a:r>
              <a:rPr lang="fr-FR" sz="2000" dirty="0" err="1" smtClean="0"/>
              <a:t>scale</a:t>
            </a:r>
            <a:endParaRPr lang="fr-FR" sz="2000" dirty="0" smtClean="0"/>
          </a:p>
          <a:p>
            <a:pPr lvl="1"/>
            <a:r>
              <a:rPr lang="fr-FR" sz="1800" dirty="0" err="1" smtClean="0"/>
              <a:t>Faults</a:t>
            </a:r>
            <a:r>
              <a:rPr lang="fr-FR" sz="1800" dirty="0" smtClean="0"/>
              <a:t> are flow zone in the Rhine Graben</a:t>
            </a:r>
          </a:p>
          <a:p>
            <a:pPr lvl="1"/>
            <a:r>
              <a:rPr lang="fr-FR" sz="1800" dirty="0" smtClean="0"/>
              <a:t>Convection </a:t>
            </a:r>
            <a:r>
              <a:rPr lang="fr-FR" sz="1800" dirty="0" err="1" smtClean="0"/>
              <a:t>between</a:t>
            </a:r>
            <a:r>
              <a:rPr lang="fr-FR" sz="1800" dirty="0" smtClean="0"/>
              <a:t> to </a:t>
            </a:r>
            <a:r>
              <a:rPr lang="fr-FR" sz="1800" dirty="0" err="1" smtClean="0"/>
              <a:t>Muschelkalk</a:t>
            </a:r>
            <a:r>
              <a:rPr lang="fr-FR" sz="1800" dirty="0" smtClean="0"/>
              <a:t> and </a:t>
            </a:r>
            <a:r>
              <a:rPr lang="fr-FR" sz="1800" dirty="0" err="1" smtClean="0"/>
              <a:t>weathered</a:t>
            </a:r>
            <a:r>
              <a:rPr lang="fr-FR" sz="1800" dirty="0" smtClean="0"/>
              <a:t> granite</a:t>
            </a:r>
          </a:p>
          <a:p>
            <a:pPr lvl="1"/>
            <a:r>
              <a:rPr lang="fr-FR" sz="1800" dirty="0" smtClean="0"/>
              <a:t>In-</a:t>
            </a:r>
            <a:r>
              <a:rPr lang="fr-FR" sz="1800" dirty="0" err="1" smtClean="0"/>
              <a:t>fault</a:t>
            </a:r>
            <a:r>
              <a:rPr lang="fr-FR" sz="1800" dirty="0" smtClean="0"/>
              <a:t> convection ?</a:t>
            </a:r>
          </a:p>
          <a:p>
            <a:r>
              <a:rPr lang="fr-FR" sz="2000" dirty="0" smtClean="0"/>
              <a:t>Great </a:t>
            </a:r>
            <a:r>
              <a:rPr lang="fr-FR" sz="2000" dirty="0" err="1" smtClean="0"/>
              <a:t>injectivity</a:t>
            </a:r>
            <a:r>
              <a:rPr lang="fr-FR" sz="2000" dirty="0" smtClean="0"/>
              <a:t> </a:t>
            </a:r>
            <a:r>
              <a:rPr lang="fr-FR" sz="2000" dirty="0" err="1" smtClean="0"/>
              <a:t>increase</a:t>
            </a:r>
            <a:r>
              <a:rPr lang="fr-FR" sz="2000" dirty="0" smtClean="0"/>
              <a:t> of GRT-1 </a:t>
            </a:r>
            <a:r>
              <a:rPr lang="fr-FR" sz="2000" b="1" dirty="0" err="1" smtClean="0"/>
              <a:t>with</a:t>
            </a:r>
            <a:r>
              <a:rPr lang="fr-FR" sz="2000" b="1" dirty="0" smtClean="0"/>
              <a:t> no fracturation</a:t>
            </a:r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13028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547813" y="188912"/>
            <a:ext cx="7010400" cy="1079847"/>
          </a:xfrm>
        </p:spPr>
        <p:txBody>
          <a:bodyPr>
            <a:normAutofit fontScale="90000"/>
          </a:bodyPr>
          <a:lstStyle/>
          <a:p>
            <a:r>
              <a:rPr lang="fr-FR" dirty="0" err="1" smtClean="0"/>
              <a:t>Acknowlegements</a:t>
            </a:r>
            <a:r>
              <a:rPr lang="fr-FR" dirty="0" smtClean="0"/>
              <a:t> and </a:t>
            </a:r>
            <a:r>
              <a:rPr lang="fr-FR" dirty="0" err="1" smtClean="0"/>
              <a:t>related</a:t>
            </a:r>
            <a:r>
              <a:rPr lang="fr-FR" dirty="0" smtClean="0"/>
              <a:t> publications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0825" y="1412776"/>
            <a:ext cx="8283575" cy="4257998"/>
          </a:xfrm>
          <a:ln>
            <a:noFill/>
          </a:ln>
        </p:spPr>
        <p:txBody>
          <a:bodyPr>
            <a:normAutofit/>
          </a:bodyPr>
          <a:lstStyle/>
          <a:p>
            <a:r>
              <a:rPr lang="fr-FR" sz="1600" b="1" dirty="0" err="1" smtClean="0"/>
              <a:t>Acknowlegements</a:t>
            </a:r>
            <a:r>
              <a:rPr lang="fr-FR" sz="1600" b="1" dirty="0" smtClean="0"/>
              <a:t>: </a:t>
            </a:r>
          </a:p>
          <a:p>
            <a:pPr lvl="1"/>
            <a:r>
              <a:rPr lang="fr-FR" sz="1200" dirty="0" smtClean="0"/>
              <a:t>EU </a:t>
            </a:r>
            <a:r>
              <a:rPr lang="fr-FR" sz="1200" dirty="0" err="1" smtClean="0"/>
              <a:t>project</a:t>
            </a:r>
            <a:r>
              <a:rPr lang="fr-FR" sz="1200" dirty="0" smtClean="0"/>
              <a:t> « </a:t>
            </a:r>
            <a:r>
              <a:rPr lang="fr-FR" sz="1200" b="1" dirty="0" smtClean="0"/>
              <a:t>DESTRESS » </a:t>
            </a:r>
            <a:r>
              <a:rPr lang="fr-FR" sz="1200" dirty="0"/>
              <a:t>(</a:t>
            </a:r>
            <a:r>
              <a:rPr lang="fr-FR" sz="1200" dirty="0" err="1"/>
              <a:t>grant</a:t>
            </a:r>
            <a:r>
              <a:rPr lang="fr-FR" sz="1200" dirty="0"/>
              <a:t> agreement No. </a:t>
            </a:r>
            <a:r>
              <a:rPr lang="fr-FR" sz="1200" dirty="0" smtClean="0"/>
              <a:t>691728) </a:t>
            </a:r>
          </a:p>
          <a:p>
            <a:pPr lvl="1"/>
            <a:r>
              <a:rPr lang="fr-FR" sz="1200" dirty="0" smtClean="0"/>
              <a:t>ADEME Project </a:t>
            </a:r>
            <a:r>
              <a:rPr lang="fr-FR" sz="1200" b="1" dirty="0" smtClean="0"/>
              <a:t>« EGS ALSACE »</a:t>
            </a:r>
          </a:p>
          <a:p>
            <a:r>
              <a:rPr lang="fr-FR" sz="1600" b="1" dirty="0" err="1" smtClean="0"/>
              <a:t>Related</a:t>
            </a:r>
            <a:r>
              <a:rPr lang="fr-FR" sz="1600" b="1" dirty="0" smtClean="0"/>
              <a:t> Publication</a:t>
            </a:r>
          </a:p>
          <a:p>
            <a:pPr lvl="1"/>
            <a:r>
              <a:rPr lang="fr-FR" sz="1200" dirty="0" smtClean="0"/>
              <a:t>EGC 2016</a:t>
            </a:r>
          </a:p>
          <a:p>
            <a:pPr lvl="2"/>
            <a:r>
              <a:rPr lang="fr-FR" sz="800" b="1" dirty="0" err="1" smtClean="0"/>
              <a:t>Sosio</a:t>
            </a:r>
            <a:r>
              <a:rPr lang="fr-FR" sz="800" b="1" dirty="0" smtClean="0"/>
              <a:t> et al., </a:t>
            </a:r>
            <a:r>
              <a:rPr lang="fr-FR" sz="800" dirty="0" smtClean="0"/>
              <a:t>I</a:t>
            </a:r>
            <a:r>
              <a:rPr lang="en-US" sz="800" dirty="0" err="1" smtClean="0"/>
              <a:t>ntegrated</a:t>
            </a:r>
            <a:r>
              <a:rPr lang="en-US" sz="800" dirty="0" smtClean="0"/>
              <a:t> </a:t>
            </a:r>
            <a:r>
              <a:rPr lang="en-US" sz="800" dirty="0"/>
              <a:t>Geological, Fluid Flow and </a:t>
            </a:r>
            <a:r>
              <a:rPr lang="en-US" sz="800" dirty="0" err="1"/>
              <a:t>Geomechanical</a:t>
            </a:r>
            <a:r>
              <a:rPr lang="en-US" sz="800" dirty="0"/>
              <a:t> Model of a Geothermal </a:t>
            </a:r>
            <a:r>
              <a:rPr lang="en-US" sz="800" dirty="0" smtClean="0"/>
              <a:t>Field</a:t>
            </a:r>
            <a:r>
              <a:rPr lang="en-US" sz="800" b="1" dirty="0" smtClean="0"/>
              <a:t>, Session Exploration T1b</a:t>
            </a:r>
          </a:p>
          <a:p>
            <a:pPr lvl="2"/>
            <a:r>
              <a:rPr lang="en-US" sz="800" b="1" dirty="0" err="1" smtClean="0"/>
              <a:t>Hemlich</a:t>
            </a:r>
            <a:r>
              <a:rPr lang="en-US" sz="800" b="1" dirty="0"/>
              <a:t> et al., </a:t>
            </a:r>
            <a:r>
              <a:rPr lang="en-US" sz="800" dirty="0"/>
              <a:t>Geodetic measurements for geothermal sites monitoring at </a:t>
            </a:r>
            <a:r>
              <a:rPr lang="en-US" sz="800" dirty="0" err="1"/>
              <a:t>Soultz</a:t>
            </a:r>
            <a:r>
              <a:rPr lang="en-US" sz="800" dirty="0"/>
              <a:t>-sous-</a:t>
            </a:r>
            <a:r>
              <a:rPr lang="en-US" sz="800" dirty="0" err="1"/>
              <a:t>Forêts</a:t>
            </a:r>
            <a:r>
              <a:rPr lang="en-US" sz="800" dirty="0"/>
              <a:t> and </a:t>
            </a:r>
            <a:r>
              <a:rPr lang="en-US" sz="800" dirty="0" err="1"/>
              <a:t>Rittershoffen</a:t>
            </a:r>
            <a:r>
              <a:rPr lang="en-US" sz="800" dirty="0"/>
              <a:t> deep geothermal </a:t>
            </a:r>
            <a:r>
              <a:rPr lang="en-US" sz="800" dirty="0" smtClean="0"/>
              <a:t>sites</a:t>
            </a:r>
            <a:r>
              <a:rPr lang="en-US" sz="800" b="1" dirty="0" smtClean="0"/>
              <a:t>, Session T5b</a:t>
            </a:r>
          </a:p>
          <a:p>
            <a:pPr lvl="2"/>
            <a:r>
              <a:rPr lang="en-US" sz="800" b="1" dirty="0" err="1" smtClean="0"/>
              <a:t>Ravier</a:t>
            </a:r>
            <a:r>
              <a:rPr lang="en-US" sz="800" b="1" dirty="0"/>
              <a:t> et al., </a:t>
            </a:r>
            <a:r>
              <a:rPr lang="en-US" sz="800" dirty="0"/>
              <a:t>Towards a comprehensive environmental monitoring of a geothermal power plant in the Rhine </a:t>
            </a:r>
            <a:r>
              <a:rPr lang="en-US" sz="800" dirty="0" smtClean="0"/>
              <a:t>graben</a:t>
            </a:r>
            <a:r>
              <a:rPr lang="en-US" sz="800" b="1" dirty="0" smtClean="0"/>
              <a:t>, session T5b</a:t>
            </a:r>
          </a:p>
          <a:p>
            <a:pPr lvl="2"/>
            <a:r>
              <a:rPr lang="en-US" sz="800" b="1" dirty="0"/>
              <a:t>Maurer et al., </a:t>
            </a:r>
            <a:r>
              <a:rPr lang="en-US" sz="800" dirty="0" smtClean="0"/>
              <a:t>Ground </a:t>
            </a:r>
            <a:r>
              <a:rPr lang="en-US" sz="800" dirty="0"/>
              <a:t>vibrations caused by geothermal drilling operations: a case study from the </a:t>
            </a:r>
            <a:r>
              <a:rPr lang="en-US" sz="800" dirty="0" err="1"/>
              <a:t>Rittershoffen</a:t>
            </a:r>
            <a:r>
              <a:rPr lang="en-US" sz="800" dirty="0"/>
              <a:t> EGS project (Alsace, France</a:t>
            </a:r>
            <a:r>
              <a:rPr lang="en-US" sz="800" dirty="0" smtClean="0"/>
              <a:t>), </a:t>
            </a:r>
            <a:r>
              <a:rPr lang="en-US" sz="800" b="1" dirty="0" smtClean="0"/>
              <a:t>session T5b</a:t>
            </a:r>
          </a:p>
          <a:p>
            <a:pPr lvl="2"/>
            <a:r>
              <a:rPr lang="en-US" sz="800" b="1" dirty="0"/>
              <a:t>Vidal et al., </a:t>
            </a:r>
            <a:r>
              <a:rPr lang="en-US" sz="800" dirty="0"/>
              <a:t>Natural fractures and permeability at the geothermal site </a:t>
            </a:r>
            <a:r>
              <a:rPr lang="en-US" sz="800" dirty="0" err="1"/>
              <a:t>Rittershoffen</a:t>
            </a:r>
            <a:r>
              <a:rPr lang="en-US" sz="800" dirty="0"/>
              <a:t>, </a:t>
            </a:r>
            <a:r>
              <a:rPr lang="en-US" sz="800" dirty="0" smtClean="0"/>
              <a:t>France</a:t>
            </a:r>
            <a:r>
              <a:rPr lang="en-US" sz="800" b="1" dirty="0" smtClean="0"/>
              <a:t>, Session S6b</a:t>
            </a:r>
          </a:p>
          <a:p>
            <a:pPr lvl="2"/>
            <a:r>
              <a:rPr lang="en-US" sz="800" b="1" dirty="0" err="1" smtClean="0"/>
              <a:t>Hehn</a:t>
            </a:r>
            <a:r>
              <a:rPr lang="en-US" sz="800" b="1" dirty="0" smtClean="0"/>
              <a:t> et al</a:t>
            </a:r>
            <a:r>
              <a:rPr lang="en-US" sz="800" b="1" dirty="0"/>
              <a:t>., </a:t>
            </a:r>
            <a:r>
              <a:rPr lang="en-US" sz="800" dirty="0"/>
              <a:t>Stress field rotation in the EGS well GRT-1 (</a:t>
            </a:r>
            <a:r>
              <a:rPr lang="en-US" sz="800" dirty="0" err="1"/>
              <a:t>Rittershoffen</a:t>
            </a:r>
            <a:r>
              <a:rPr lang="en-US" sz="800" dirty="0"/>
              <a:t>, France</a:t>
            </a:r>
            <a:r>
              <a:rPr lang="en-US" sz="800" dirty="0" smtClean="0"/>
              <a:t>), </a:t>
            </a:r>
            <a:r>
              <a:rPr lang="en-US" sz="800" b="1" dirty="0" smtClean="0"/>
              <a:t>Session S6b</a:t>
            </a:r>
          </a:p>
          <a:p>
            <a:pPr lvl="2"/>
            <a:r>
              <a:rPr lang="en-US" sz="800" b="1" dirty="0" smtClean="0"/>
              <a:t>+ Posters Maurer et al.,  Richard et al., …</a:t>
            </a:r>
          </a:p>
          <a:p>
            <a:pPr lvl="1"/>
            <a:r>
              <a:rPr lang="en-US" sz="1400" dirty="0" smtClean="0"/>
              <a:t>Stanford 2017</a:t>
            </a:r>
            <a:r>
              <a:rPr lang="en-US" sz="1400" dirty="0"/>
              <a:t>, Meyer et al., “Analysis and numerical modelling of pressure drops observed during hydraulic stimulation of GRT-1 geothermal well (</a:t>
            </a:r>
            <a:r>
              <a:rPr lang="en-US" sz="1400" dirty="0" err="1"/>
              <a:t>Rittershoffen</a:t>
            </a:r>
            <a:r>
              <a:rPr lang="en-US" sz="1400" dirty="0"/>
              <a:t>, France</a:t>
            </a:r>
            <a:r>
              <a:rPr lang="en-US" sz="1400" dirty="0" smtClean="0"/>
              <a:t>)”</a:t>
            </a:r>
          </a:p>
          <a:p>
            <a:pPr lvl="1"/>
            <a:r>
              <a:rPr lang="en-US" sz="1200" b="1" dirty="0" err="1" smtClean="0"/>
              <a:t>Baujard</a:t>
            </a:r>
            <a:r>
              <a:rPr lang="en-US" sz="1200" b="1" dirty="0" smtClean="0"/>
              <a:t> et al., </a:t>
            </a:r>
            <a:r>
              <a:rPr lang="en-US" sz="1200" b="1" i="1" dirty="0" err="1" smtClean="0"/>
              <a:t>Geothermics</a:t>
            </a:r>
            <a:r>
              <a:rPr lang="en-US" sz="1200" b="1" dirty="0" smtClean="0"/>
              <a:t>, 2016, </a:t>
            </a:r>
            <a:r>
              <a:rPr lang="en-US" sz="1200" b="1" dirty="0"/>
              <a:t>“Hydrothermal Characterization of wells GRT-1 and GRT-2 in </a:t>
            </a:r>
            <a:r>
              <a:rPr lang="en-US" sz="1200" b="1" dirty="0" err="1"/>
              <a:t>Rittershoffen</a:t>
            </a:r>
            <a:r>
              <a:rPr lang="en-US" sz="1200" b="1" dirty="0"/>
              <a:t>, France: </a:t>
            </a:r>
            <a:r>
              <a:rPr lang="en-US" sz="1200" b="1" dirty="0" smtClean="0"/>
              <a:t>Implications </a:t>
            </a:r>
            <a:r>
              <a:rPr lang="en-US" sz="1200" b="1" dirty="0"/>
              <a:t>on the Understanding of Natural Flow Systems in the Rhine </a:t>
            </a:r>
            <a:r>
              <a:rPr lang="en-US" sz="1200" b="1" dirty="0" smtClean="0"/>
              <a:t>Graben”</a:t>
            </a:r>
            <a:endParaRPr lang="en-US" sz="1200" b="1" dirty="0"/>
          </a:p>
          <a:p>
            <a:pPr lvl="1"/>
            <a:endParaRPr lang="en-US" sz="1200" b="1" dirty="0"/>
          </a:p>
          <a:p>
            <a:pPr lvl="2"/>
            <a:endParaRPr lang="fr-FR" sz="800" b="1" dirty="0"/>
          </a:p>
        </p:txBody>
      </p:sp>
      <p:pic>
        <p:nvPicPr>
          <p:cNvPr id="10242" name="Picture 2" descr="C:\Donnees\Donnees_chiffrees\ECOGI\_Photos pour Comm\GRT-2_Forage-vue d'ensemble\IMG_137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7" y="4698558"/>
            <a:ext cx="6120681" cy="2015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2387" y="1556792"/>
            <a:ext cx="1926828" cy="799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5" descr="http://controverses.sciences-po.fr/archive/biocarburant/images/images%20contenu/Logo-de-lADEME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5200" y="1533759"/>
            <a:ext cx="732892" cy="7997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19657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ES-</a:t>
            </a:r>
            <a:r>
              <a:rPr lang="fr-FR" sz="3600" dirty="0" err="1" smtClean="0"/>
              <a:t>Geothermie</a:t>
            </a:r>
            <a:r>
              <a:rPr lang="fr-FR" sz="3600" dirty="0" smtClean="0"/>
              <a:t> consulting and services</a:t>
            </a:r>
            <a:endParaRPr lang="fr-FR" sz="36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87976" y="4833693"/>
            <a:ext cx="1294270" cy="971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N:\F_GEOTHERMIE\Commun\15-ES-EOST-AMI\LABEX\EGW 2013\Poster_Maurer_EGW\materiel\sismicite_avril_vel_Soultz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528851" y="4572176"/>
            <a:ext cx="1932497" cy="1696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96" b="14103"/>
          <a:stretch/>
        </p:blipFill>
        <p:spPr bwMode="auto">
          <a:xfrm>
            <a:off x="2327848" y="1225131"/>
            <a:ext cx="2657997" cy="983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06"/>
          <a:stretch/>
        </p:blipFill>
        <p:spPr>
          <a:xfrm>
            <a:off x="439122" y="2551414"/>
            <a:ext cx="2166248" cy="1198991"/>
          </a:xfrm>
          <a:prstGeom prst="rect">
            <a:avLst/>
          </a:prstGeom>
          <a:ln w="6350"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5" r="8374"/>
          <a:stretch/>
        </p:blipFill>
        <p:spPr bwMode="auto">
          <a:xfrm>
            <a:off x="711751" y="4454989"/>
            <a:ext cx="1665788" cy="1343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rganigramme : Connecteur 10"/>
          <p:cNvSpPr/>
          <p:nvPr/>
        </p:nvSpPr>
        <p:spPr>
          <a:xfrm>
            <a:off x="3656847" y="2780928"/>
            <a:ext cx="1676506" cy="1656184"/>
          </a:xfrm>
          <a:prstGeom prst="flowChartConnector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srgbClr val="000000"/>
                </a:solidFill>
              </a:rPr>
              <a:t>EGS Services</a:t>
            </a:r>
            <a:endParaRPr lang="fr-FR" sz="2000" b="1" dirty="0">
              <a:solidFill>
                <a:srgbClr val="00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987824" y="2277730"/>
            <a:ext cx="16385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solidFill>
                  <a:srgbClr val="000000"/>
                </a:solidFill>
              </a:rPr>
              <a:t>Seismic</a:t>
            </a:r>
            <a:r>
              <a:rPr lang="fr-FR" sz="1600" dirty="0" smtClean="0">
                <a:solidFill>
                  <a:srgbClr val="000000"/>
                </a:solidFill>
              </a:rPr>
              <a:t> exploration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511913" y="3758114"/>
            <a:ext cx="200086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000000"/>
                </a:solidFill>
              </a:rPr>
              <a:t>2D </a:t>
            </a:r>
            <a:r>
              <a:rPr lang="fr-FR" sz="1600" dirty="0" err="1" smtClean="0">
                <a:solidFill>
                  <a:srgbClr val="000000"/>
                </a:solidFill>
              </a:rPr>
              <a:t>geology</a:t>
            </a:r>
            <a:r>
              <a:rPr lang="fr-FR" sz="1600" dirty="0" smtClean="0">
                <a:solidFill>
                  <a:srgbClr val="000000"/>
                </a:solidFill>
              </a:rPr>
              <a:t> &amp; 3D model 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32225" y="6057503"/>
            <a:ext cx="23471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solidFill>
                  <a:srgbClr val="000000"/>
                </a:solidFill>
              </a:rPr>
              <a:t>Sismological</a:t>
            </a:r>
            <a:r>
              <a:rPr lang="fr-FR" sz="1600" dirty="0" smtClean="0">
                <a:solidFill>
                  <a:srgbClr val="000000"/>
                </a:solidFill>
              </a:rPr>
              <a:t> station network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3242104" y="6402814"/>
            <a:ext cx="26260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solidFill>
                  <a:srgbClr val="000000"/>
                </a:solidFill>
              </a:rPr>
              <a:t>Induced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>
                <a:solidFill>
                  <a:srgbClr val="000000"/>
                </a:solidFill>
              </a:rPr>
              <a:t>m</a:t>
            </a:r>
            <a:r>
              <a:rPr lang="fr-FR" sz="1600" dirty="0" err="1" smtClean="0">
                <a:solidFill>
                  <a:srgbClr val="000000"/>
                </a:solidFill>
              </a:rPr>
              <a:t>icroseismic</a:t>
            </a:r>
            <a:r>
              <a:rPr lang="fr-FR" sz="1600" dirty="0" smtClean="0">
                <a:solidFill>
                  <a:srgbClr val="000000"/>
                </a:solidFill>
              </a:rPr>
              <a:t> monitoring</a:t>
            </a:r>
            <a:endParaRPr lang="fr-FR" sz="1600" dirty="0">
              <a:solidFill>
                <a:srgbClr val="0000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6454135" y="5838381"/>
            <a:ext cx="15359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solidFill>
                  <a:srgbClr val="000000"/>
                </a:solidFill>
              </a:rPr>
              <a:t>Reservoir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r>
              <a:rPr lang="fr-FR" sz="1600" dirty="0" err="1" smtClean="0">
                <a:solidFill>
                  <a:srgbClr val="000000"/>
                </a:solidFill>
              </a:rPr>
              <a:t>logging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  <a:br>
              <a:rPr lang="fr-FR" sz="1600" dirty="0" smtClean="0">
                <a:solidFill>
                  <a:srgbClr val="000000"/>
                </a:solidFill>
              </a:rPr>
            </a:br>
            <a:r>
              <a:rPr lang="fr-FR" sz="1600" dirty="0" smtClean="0">
                <a:solidFill>
                  <a:srgbClr val="000000"/>
                </a:solidFill>
              </a:rPr>
              <a:t>&amp; </a:t>
            </a:r>
            <a:r>
              <a:rPr lang="fr-FR" sz="1600" dirty="0" err="1" smtClean="0">
                <a:solidFill>
                  <a:srgbClr val="000000"/>
                </a:solidFill>
              </a:rPr>
              <a:t>testing</a:t>
            </a:r>
            <a:endParaRPr lang="fr-FR" sz="1600" dirty="0">
              <a:solidFill>
                <a:srgbClr val="000000"/>
              </a:solidFill>
            </a:endParaRP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60" y="4096668"/>
            <a:ext cx="897933" cy="1564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8121" y="3647209"/>
            <a:ext cx="754199" cy="1077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ZoneTexte 19"/>
          <p:cNvSpPr txBox="1"/>
          <p:nvPr/>
        </p:nvSpPr>
        <p:spPr>
          <a:xfrm>
            <a:off x="7425967" y="3137086"/>
            <a:ext cx="14526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solidFill>
                  <a:srgbClr val="000000"/>
                </a:solidFill>
              </a:rPr>
              <a:t>Surface </a:t>
            </a:r>
            <a:r>
              <a:rPr lang="fr-FR" sz="1600" dirty="0" err="1" smtClean="0">
                <a:solidFill>
                  <a:srgbClr val="000000"/>
                </a:solidFill>
              </a:rPr>
              <a:t>facilities</a:t>
            </a:r>
            <a:endParaRPr lang="fr-FR" sz="1600" dirty="0">
              <a:solidFill>
                <a:srgbClr val="000000"/>
              </a:solidFill>
            </a:endParaRPr>
          </a:p>
        </p:txBody>
      </p:sp>
      <p:pic>
        <p:nvPicPr>
          <p:cNvPr id="22" name="Picture 2" descr="N:\F_GEOTHERMIE\Commun\03 - COMMUNICATION\02 - Photos - video\02 - ECOGI\_Photos pour Comm\GRT-2_Essais-Prod_marguerites\20140731_203850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640320" y="2372867"/>
            <a:ext cx="1074115" cy="6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613"/>
          <a:stretch/>
        </p:blipFill>
        <p:spPr bwMode="auto">
          <a:xfrm>
            <a:off x="7812360" y="1270050"/>
            <a:ext cx="722155" cy="9834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0"/>
          <p:cNvSpPr txBox="1"/>
          <p:nvPr/>
        </p:nvSpPr>
        <p:spPr>
          <a:xfrm>
            <a:off x="5685018" y="2988241"/>
            <a:ext cx="12766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err="1" smtClean="0">
                <a:solidFill>
                  <a:srgbClr val="000000"/>
                </a:solidFill>
              </a:rPr>
              <a:t>Environment</a:t>
            </a:r>
            <a:r>
              <a:rPr lang="fr-FR" sz="1600" dirty="0" smtClean="0">
                <a:solidFill>
                  <a:srgbClr val="000000"/>
                </a:solidFill>
              </a:rPr>
              <a:t> </a:t>
            </a:r>
          </a:p>
          <a:p>
            <a:r>
              <a:rPr lang="fr-FR" sz="1600" dirty="0" smtClean="0">
                <a:solidFill>
                  <a:srgbClr val="000000"/>
                </a:solidFill>
              </a:rPr>
              <a:t>&amp; </a:t>
            </a:r>
            <a:r>
              <a:rPr lang="fr-FR" sz="1600" dirty="0" err="1" smtClean="0">
                <a:solidFill>
                  <a:srgbClr val="000000"/>
                </a:solidFill>
              </a:rPr>
              <a:t>Acceptability</a:t>
            </a:r>
            <a:endParaRPr lang="fr-FR" sz="1600" dirty="0">
              <a:solidFill>
                <a:srgbClr val="000000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818" y="1149911"/>
            <a:ext cx="1868316" cy="1835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706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600" dirty="0" smtClean="0"/>
              <a:t>Alsace (« </a:t>
            </a:r>
            <a:r>
              <a:rPr lang="fr-FR" sz="3600" dirty="0" err="1" smtClean="0"/>
              <a:t>Elzass</a:t>
            </a:r>
            <a:r>
              <a:rPr lang="fr-FR" sz="3600" dirty="0" smtClean="0"/>
              <a:t> ») </a:t>
            </a:r>
            <a:r>
              <a:rPr lang="fr-FR" sz="3600" dirty="0" err="1" smtClean="0"/>
              <a:t>Geothermal</a:t>
            </a:r>
            <a:r>
              <a:rPr lang="fr-FR" sz="3600" dirty="0" smtClean="0"/>
              <a:t> </a:t>
            </a:r>
            <a:r>
              <a:rPr lang="fr-FR" sz="3600" dirty="0" err="1" smtClean="0"/>
              <a:t>context</a:t>
            </a:r>
            <a:endParaRPr lang="fr-FR" sz="3600" dirty="0"/>
          </a:p>
        </p:txBody>
      </p:sp>
      <p:pic>
        <p:nvPicPr>
          <p:cNvPr id="3" name="Picture 3" descr="C:\Users\Jeanne\Dropbox\Albert\IAH\CarteT_URG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81910"/>
            <a:ext cx="3405841" cy="360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Gruppieren 14"/>
          <p:cNvGrpSpPr>
            <a:grpSpLocks noChangeAspect="1"/>
          </p:cNvGrpSpPr>
          <p:nvPr/>
        </p:nvGrpSpPr>
        <p:grpSpPr bwMode="auto">
          <a:xfrm>
            <a:off x="3341731" y="1331161"/>
            <a:ext cx="5372963" cy="3384153"/>
            <a:chOff x="848563" y="1645919"/>
            <a:chExt cx="6393485" cy="4913562"/>
          </a:xfrm>
        </p:grpSpPr>
        <p:pic>
          <p:nvPicPr>
            <p:cNvPr id="5" name="Pictur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563" y="1678885"/>
              <a:ext cx="6393485" cy="48805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hteck 9"/>
            <p:cNvSpPr/>
            <p:nvPr/>
          </p:nvSpPr>
          <p:spPr bwMode="auto">
            <a:xfrm>
              <a:off x="2532168" y="1645919"/>
              <a:ext cx="2953018" cy="237600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lIns="36000" tIns="0" bIns="0" anchor="b">
              <a:spAutoFit/>
            </a:bodyPr>
            <a:lstStyle/>
            <a:p>
              <a:pPr>
                <a:defRPr/>
              </a:pPr>
              <a:endParaRPr lang="de-DE">
                <a:solidFill>
                  <a:srgbClr val="000099"/>
                </a:solidFill>
                <a:latin typeface="DIN-Light" pitchFamily="34" charset="0"/>
              </a:endParaRPr>
            </a:p>
          </p:txBody>
        </p:sp>
      </p:grpSp>
      <p:cxnSp>
        <p:nvCxnSpPr>
          <p:cNvPr id="7" name="Connecteur droit avec flèche 6"/>
          <p:cNvCxnSpPr/>
          <p:nvPr/>
        </p:nvCxnSpPr>
        <p:spPr>
          <a:xfrm>
            <a:off x="2305982" y="2985364"/>
            <a:ext cx="3528392" cy="0"/>
          </a:xfrm>
          <a:prstGeom prst="straightConnector1">
            <a:avLst/>
          </a:prstGeom>
          <a:ln w="28575">
            <a:solidFill>
              <a:srgbClr val="0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/>
          <p:cNvSpPr txBox="1"/>
          <p:nvPr/>
        </p:nvSpPr>
        <p:spPr>
          <a:xfrm>
            <a:off x="503749" y="4788818"/>
            <a:ext cx="1736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 smtClean="0">
                <a:solidFill>
                  <a:srgbClr val="000000"/>
                </a:solidFill>
              </a:rPr>
              <a:t>Temperature</a:t>
            </a:r>
            <a:r>
              <a:rPr lang="fr-FR" sz="1200" i="1" dirty="0">
                <a:solidFill>
                  <a:srgbClr val="000000"/>
                </a:solidFill>
              </a:rPr>
              <a:t> </a:t>
            </a:r>
            <a:r>
              <a:rPr lang="fr-FR" sz="1200" i="1" dirty="0" smtClean="0">
                <a:solidFill>
                  <a:srgbClr val="000000"/>
                </a:solidFill>
              </a:rPr>
              <a:t>data </a:t>
            </a:r>
            <a:r>
              <a:rPr lang="fr-FR" sz="1200" i="1" dirty="0" err="1" smtClean="0">
                <a:solidFill>
                  <a:srgbClr val="000000"/>
                </a:solidFill>
              </a:rPr>
              <a:t>from</a:t>
            </a:r>
            <a:r>
              <a:rPr lang="fr-FR" sz="1200" i="1" dirty="0" smtClean="0">
                <a:solidFill>
                  <a:srgbClr val="000000"/>
                </a:solidFill>
              </a:rPr>
              <a:t> </a:t>
            </a:r>
            <a:r>
              <a:rPr lang="fr-FR" sz="1200" i="1" dirty="0" err="1" smtClean="0">
                <a:solidFill>
                  <a:srgbClr val="000000"/>
                </a:solidFill>
              </a:rPr>
              <a:t>Liag</a:t>
            </a:r>
            <a:endParaRPr lang="fr-FR" sz="1200" i="1" dirty="0">
              <a:solidFill>
                <a:srgbClr val="000000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5330318" y="4788818"/>
            <a:ext cx="11480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i="1" dirty="0" err="1" smtClean="0">
                <a:solidFill>
                  <a:srgbClr val="000000"/>
                </a:solidFill>
              </a:rPr>
              <a:t>Hurtig</a:t>
            </a:r>
            <a:r>
              <a:rPr lang="fr-FR" sz="1200" i="1" dirty="0" smtClean="0">
                <a:solidFill>
                  <a:srgbClr val="000000"/>
                </a:solidFill>
              </a:rPr>
              <a:t> et al, 1992</a:t>
            </a:r>
            <a:endParaRPr lang="fr-FR" sz="1200" i="1" dirty="0">
              <a:solidFill>
                <a:srgbClr val="000000"/>
              </a:solidFill>
            </a:endParaRPr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1228209" y="5160864"/>
            <a:ext cx="748648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algn="l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algn="l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algn="l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algn="l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err="1">
                <a:solidFill>
                  <a:schemeClr val="accent3"/>
                </a:solidFill>
                <a:latin typeface="Tw Cen MT" panose="020B0602020104020603" pitchFamily="34" charset="0"/>
              </a:rPr>
              <a:t>Several</a:t>
            </a:r>
            <a:r>
              <a:rPr lang="fr-FR" altLang="fr-FR" sz="1800" dirty="0">
                <a:solidFill>
                  <a:schemeClr val="accent3"/>
                </a:solidFill>
                <a:latin typeface="Tw Cen MT" panose="020B0602020104020603" pitchFamily="34" charset="0"/>
              </a:rPr>
              <a:t> large-</a:t>
            </a:r>
            <a:r>
              <a:rPr lang="fr-FR" altLang="fr-FR" sz="1800" dirty="0" err="1">
                <a:solidFill>
                  <a:schemeClr val="accent3"/>
                </a:solidFill>
                <a:latin typeface="Tw Cen MT" panose="020B0602020104020603" pitchFamily="34" charset="0"/>
              </a:rPr>
              <a:t>scale</a:t>
            </a:r>
            <a:r>
              <a:rPr lang="fr-FR" altLang="fr-FR" sz="1800" dirty="0">
                <a:solidFill>
                  <a:schemeClr val="accent3"/>
                </a:solidFill>
                <a:latin typeface="Tw Cen MT" panose="020B0602020104020603" pitchFamily="34" charset="0"/>
              </a:rPr>
              <a:t> thermal anomalies in Europe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dirty="0">
              <a:solidFill>
                <a:schemeClr val="accent3"/>
              </a:solidFill>
              <a:latin typeface="Tw Cen MT" panose="020B0602020104020603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err="1">
                <a:solidFill>
                  <a:schemeClr val="accent3"/>
                </a:solidFill>
                <a:latin typeface="Tw Cen MT" panose="020B0602020104020603" pitchFamily="34" charset="0"/>
              </a:rPr>
              <a:t>Tertiary</a:t>
            </a:r>
            <a:r>
              <a:rPr lang="fr-FR" altLang="fr-FR" sz="1800" dirty="0">
                <a:solidFill>
                  <a:schemeClr val="accent3"/>
                </a:solidFill>
                <a:latin typeface="Tw Cen MT" panose="020B0602020104020603" pitchFamily="34" charset="0"/>
              </a:rPr>
              <a:t> grabens (</a:t>
            </a:r>
            <a:r>
              <a:rPr lang="fr-FR" altLang="fr-FR" sz="1800" dirty="0" err="1">
                <a:solidFill>
                  <a:schemeClr val="accent3"/>
                </a:solidFill>
                <a:latin typeface="Tw Cen MT" panose="020B0602020104020603" pitchFamily="34" charset="0"/>
              </a:rPr>
              <a:t>Upper</a:t>
            </a:r>
            <a:r>
              <a:rPr lang="fr-FR" altLang="fr-FR" sz="1800" dirty="0">
                <a:solidFill>
                  <a:schemeClr val="accent3"/>
                </a:solidFill>
                <a:latin typeface="Tw Cen MT" panose="020B0602020104020603" pitchFamily="34" charset="0"/>
              </a:rPr>
              <a:t> Rhine </a:t>
            </a:r>
            <a:r>
              <a:rPr lang="fr-FR" altLang="fr-FR" sz="1800" dirty="0" err="1">
                <a:solidFill>
                  <a:schemeClr val="accent3"/>
                </a:solidFill>
                <a:latin typeface="Tw Cen MT" panose="020B0602020104020603" pitchFamily="34" charset="0"/>
              </a:rPr>
              <a:t>Valley</a:t>
            </a:r>
            <a:r>
              <a:rPr lang="fr-FR" altLang="fr-FR" sz="1800" dirty="0">
                <a:solidFill>
                  <a:schemeClr val="accent3"/>
                </a:solidFill>
                <a:latin typeface="Tw Cen MT" panose="020B0602020104020603" pitchFamily="34" charset="0"/>
              </a:rPr>
              <a:t>) </a:t>
            </a:r>
            <a:r>
              <a:rPr lang="fr-FR" altLang="fr-FR" sz="1800" dirty="0" err="1">
                <a:solidFill>
                  <a:schemeClr val="accent3"/>
                </a:solidFill>
                <a:latin typeface="Tw Cen MT" panose="020B0602020104020603" pitchFamily="34" charset="0"/>
              </a:rPr>
              <a:t>with</a:t>
            </a:r>
            <a:r>
              <a:rPr lang="fr-FR" altLang="fr-FR" sz="1800" dirty="0">
                <a:solidFill>
                  <a:schemeClr val="accent3"/>
                </a:solidFill>
                <a:latin typeface="Tw Cen MT" panose="020B0602020104020603" pitchFamily="34" charset="0"/>
              </a:rPr>
              <a:t> </a:t>
            </a:r>
            <a:r>
              <a:rPr lang="fr-FR" altLang="fr-FR" sz="1800" dirty="0" err="1">
                <a:solidFill>
                  <a:schemeClr val="accent3"/>
                </a:solidFill>
                <a:latin typeface="Tw Cen MT" panose="020B0602020104020603" pitchFamily="34" charset="0"/>
              </a:rPr>
              <a:t>many</a:t>
            </a:r>
            <a:r>
              <a:rPr lang="fr-FR" altLang="fr-FR" sz="1800" dirty="0">
                <a:solidFill>
                  <a:schemeClr val="accent3"/>
                </a:solidFill>
                <a:latin typeface="Tw Cen MT" panose="020B0602020104020603" pitchFamily="34" charset="0"/>
              </a:rPr>
              <a:t> </a:t>
            </a:r>
            <a:r>
              <a:rPr lang="fr-FR" altLang="fr-FR" sz="1800" dirty="0" err="1">
                <a:solidFill>
                  <a:schemeClr val="accent3"/>
                </a:solidFill>
                <a:latin typeface="Tw Cen MT" panose="020B0602020104020603" pitchFamily="34" charset="0"/>
              </a:rPr>
              <a:t>geothermal</a:t>
            </a:r>
            <a:r>
              <a:rPr lang="fr-FR" altLang="fr-FR" sz="1800" dirty="0">
                <a:solidFill>
                  <a:schemeClr val="accent3"/>
                </a:solidFill>
                <a:latin typeface="Tw Cen MT" panose="020B0602020104020603" pitchFamily="34" charset="0"/>
              </a:rPr>
              <a:t> </a:t>
            </a:r>
            <a:r>
              <a:rPr lang="fr-FR" altLang="fr-FR" sz="1800" dirty="0" err="1">
                <a:solidFill>
                  <a:schemeClr val="accent3"/>
                </a:solidFill>
                <a:latin typeface="Tw Cen MT" panose="020B0602020104020603" pitchFamily="34" charset="0"/>
              </a:rPr>
              <a:t>projects</a:t>
            </a:r>
            <a:endParaRPr lang="fr-FR" altLang="fr-FR" sz="1800" dirty="0">
              <a:solidFill>
                <a:schemeClr val="accent3"/>
              </a:solidFill>
              <a:latin typeface="Tw Cen MT" panose="020B0602020104020603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 dirty="0">
              <a:solidFill>
                <a:schemeClr val="accent3"/>
              </a:solidFill>
              <a:latin typeface="Tw Cen MT" panose="020B0602020104020603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800" dirty="0" err="1">
                <a:solidFill>
                  <a:schemeClr val="accent3"/>
                </a:solidFill>
                <a:latin typeface="Tw Cen MT" panose="020B0602020104020603" pitchFamily="34" charset="0"/>
              </a:rPr>
              <a:t>Temperature</a:t>
            </a:r>
            <a:r>
              <a:rPr lang="fr-FR" altLang="fr-FR" sz="1800" dirty="0">
                <a:solidFill>
                  <a:schemeClr val="accent3"/>
                </a:solidFill>
                <a:latin typeface="Tw Cen MT" panose="020B0602020104020603" pitchFamily="34" charset="0"/>
              </a:rPr>
              <a:t> range &gt; 150°C</a:t>
            </a:r>
          </a:p>
        </p:txBody>
      </p:sp>
      <p:sp>
        <p:nvSpPr>
          <p:cNvPr id="11" name="AutoShape 20"/>
          <p:cNvSpPr>
            <a:spLocks noChangeArrowheads="1"/>
          </p:cNvSpPr>
          <p:nvPr/>
        </p:nvSpPr>
        <p:spPr bwMode="auto">
          <a:xfrm>
            <a:off x="145743" y="5528350"/>
            <a:ext cx="920359" cy="523905"/>
          </a:xfrm>
          <a:prstGeom prst="rightArrow">
            <a:avLst>
              <a:gd name="adj1" fmla="val 50000"/>
              <a:gd name="adj2" fmla="val 41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algn="l">
              <a:spcBef>
                <a:spcPct val="20000"/>
              </a:spcBef>
              <a:buFont typeface="Arial" pitchFamily="34" charset="0"/>
              <a:buChar char="–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algn="l">
              <a:spcBef>
                <a:spcPct val="20000"/>
              </a:spcBef>
              <a:buFont typeface="Arial" pitchFamily="34" charset="0"/>
              <a:buChar char="•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algn="l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algn="l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algn="l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fr-FR" altLang="fr-FR" sz="1800">
              <a:solidFill>
                <a:srgbClr val="000000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054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3200" dirty="0" smtClean="0"/>
              <a:t>Soultz / </a:t>
            </a:r>
            <a:r>
              <a:rPr lang="fr-FR" sz="3200" dirty="0" err="1" smtClean="0"/>
              <a:t>Rittershoffen</a:t>
            </a:r>
            <a:r>
              <a:rPr lang="fr-FR" sz="3200" dirty="0" smtClean="0"/>
              <a:t> </a:t>
            </a:r>
            <a:r>
              <a:rPr lang="fr-FR" sz="3200" dirty="0" err="1" smtClean="0"/>
              <a:t>temperature</a:t>
            </a:r>
            <a:r>
              <a:rPr lang="fr-FR" sz="3200" dirty="0" smtClean="0"/>
              <a:t> </a:t>
            </a:r>
            <a:r>
              <a:rPr lang="fr-FR" sz="3200" dirty="0" err="1" smtClean="0"/>
              <a:t>anomaly</a:t>
            </a:r>
            <a:endParaRPr lang="fr-FR" sz="3200" dirty="0"/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2669394" y="1483220"/>
            <a:ext cx="3816350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4306" tIns="52153" rIns="104306" bIns="52153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1800" i="1" dirty="0" err="1">
                <a:ea typeface="MS PGothic" pitchFamily="34" charset="-128"/>
              </a:rPr>
              <a:t>Temperature</a:t>
            </a:r>
            <a:r>
              <a:rPr lang="fr-FR" sz="1800" i="1" dirty="0">
                <a:ea typeface="MS PGothic" pitchFamily="34" charset="-128"/>
              </a:rPr>
              <a:t> distribution </a:t>
            </a:r>
            <a:r>
              <a:rPr lang="fr-FR" sz="1800" i="1" dirty="0" err="1">
                <a:ea typeface="MS PGothic" pitchFamily="34" charset="-128"/>
              </a:rPr>
              <a:t>within</a:t>
            </a:r>
            <a:r>
              <a:rPr lang="fr-FR" sz="1800" i="1" dirty="0">
                <a:ea typeface="MS PGothic" pitchFamily="34" charset="-128"/>
              </a:rPr>
              <a:t> the URG </a:t>
            </a:r>
            <a:r>
              <a:rPr lang="fr-FR" sz="1800" i="1" dirty="0" err="1">
                <a:ea typeface="MS PGothic" pitchFamily="34" charset="-128"/>
              </a:rPr>
              <a:t>at</a:t>
            </a:r>
            <a:r>
              <a:rPr lang="fr-FR" sz="1800" i="1" dirty="0">
                <a:ea typeface="MS PGothic" pitchFamily="34" charset="-128"/>
              </a:rPr>
              <a:t> 1500 m </a:t>
            </a:r>
            <a:r>
              <a:rPr lang="fr-FR" sz="1800" i="1" dirty="0" err="1">
                <a:ea typeface="MS PGothic" pitchFamily="34" charset="-128"/>
              </a:rPr>
              <a:t>depth</a:t>
            </a:r>
            <a:r>
              <a:rPr lang="fr-FR" sz="1800" i="1" dirty="0">
                <a:ea typeface="MS PGothic" pitchFamily="34" charset="-128"/>
              </a:rPr>
              <a:t> (LIAG)</a:t>
            </a:r>
          </a:p>
        </p:txBody>
      </p:sp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396633"/>
            <a:ext cx="4691584" cy="2742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7380312" y="3892252"/>
            <a:ext cx="925512" cy="419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306" tIns="52153" rIns="104306" bIns="52153" anchor="ctr"/>
          <a:lstStyle/>
          <a:p>
            <a:pPr algn="ctr">
              <a:defRPr/>
            </a:pPr>
            <a:r>
              <a:rPr lang="en-US" sz="1600" b="1" dirty="0">
                <a:solidFill>
                  <a:schemeClr val="tx1"/>
                </a:solidFill>
              </a:rPr>
              <a:t>ECOGI</a:t>
            </a:r>
            <a:endParaRPr lang="en-US" sz="1800" b="1" dirty="0">
              <a:solidFill>
                <a:schemeClr val="tx1"/>
              </a:solidFill>
            </a:endParaRPr>
          </a:p>
        </p:txBody>
      </p:sp>
      <p:sp>
        <p:nvSpPr>
          <p:cNvPr id="15" name="ZoneTexte 3"/>
          <p:cNvSpPr txBox="1">
            <a:spLocks noChangeArrowheads="1"/>
          </p:cNvSpPr>
          <p:nvPr/>
        </p:nvSpPr>
        <p:spPr bwMode="auto">
          <a:xfrm>
            <a:off x="5364088" y="6114874"/>
            <a:ext cx="1711325" cy="382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i="1" dirty="0" err="1">
                <a:ea typeface="MS PGothic" pitchFamily="34" charset="-128"/>
              </a:rPr>
              <a:t>Baillieux</a:t>
            </a:r>
            <a:r>
              <a:rPr lang="en-US" sz="1800" i="1" dirty="0">
                <a:ea typeface="MS PGothic" pitchFamily="34" charset="-128"/>
              </a:rPr>
              <a:t>, 2012</a:t>
            </a:r>
          </a:p>
        </p:txBody>
      </p:sp>
      <p:sp>
        <p:nvSpPr>
          <p:cNvPr id="16" name="ZoneTexte 3"/>
          <p:cNvSpPr txBox="1">
            <a:spLocks noChangeArrowheads="1"/>
          </p:cNvSpPr>
          <p:nvPr/>
        </p:nvSpPr>
        <p:spPr bwMode="auto">
          <a:xfrm>
            <a:off x="4510113" y="5327054"/>
            <a:ext cx="3609975" cy="65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04306" tIns="52153" rIns="104306" bIns="52153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800" i="1" dirty="0">
                <a:ea typeface="MS PGothic" pitchFamily="34" charset="-128"/>
              </a:rPr>
              <a:t>Fault map and temperature field </a:t>
            </a:r>
          </a:p>
          <a:p>
            <a:pPr eaLnBrk="1" hangingPunct="1"/>
            <a:r>
              <a:rPr lang="en-US" sz="1800" i="1" dirty="0">
                <a:ea typeface="MS PGothic" pitchFamily="34" charset="-128"/>
              </a:rPr>
              <a:t>between </a:t>
            </a:r>
            <a:r>
              <a:rPr lang="en-US" sz="1800" i="1" dirty="0" err="1">
                <a:ea typeface="MS PGothic" pitchFamily="34" charset="-128"/>
              </a:rPr>
              <a:t>Soultz</a:t>
            </a:r>
            <a:r>
              <a:rPr lang="en-US" sz="1800" i="1" dirty="0">
                <a:ea typeface="MS PGothic" pitchFamily="34" charset="-128"/>
              </a:rPr>
              <a:t> and </a:t>
            </a:r>
            <a:r>
              <a:rPr lang="en-US" sz="1800" i="1" dirty="0" err="1">
                <a:ea typeface="MS PGothic" pitchFamily="34" charset="-128"/>
              </a:rPr>
              <a:t>Rittershoffen</a:t>
            </a:r>
            <a:endParaRPr lang="en-US" sz="1800" i="1" dirty="0">
              <a:ea typeface="MS PGothic" pitchFamily="34" charset="-128"/>
            </a:endParaRPr>
          </a:p>
        </p:txBody>
      </p:sp>
      <p:graphicFrame>
        <p:nvGraphicFramePr>
          <p:cNvPr id="17" name="Obje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9841653"/>
              </p:ext>
            </p:extLst>
          </p:nvPr>
        </p:nvGraphicFramePr>
        <p:xfrm>
          <a:off x="2579366" y="3473152"/>
          <a:ext cx="731837" cy="312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Image" r:id="rId4" imgW="968121" imgH="4129430" progId="Photoshop.Image.6">
                  <p:embed/>
                </p:oleObj>
              </mc:Choice>
              <mc:Fallback>
                <p:oleObj name="Image" r:id="rId4" imgW="968121" imgH="4129430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79366" y="3473152"/>
                        <a:ext cx="731837" cy="312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2806064"/>
              </p:ext>
            </p:extLst>
          </p:nvPr>
        </p:nvGraphicFramePr>
        <p:xfrm>
          <a:off x="323528" y="1080789"/>
          <a:ext cx="2103438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2" name="Image" r:id="rId6" imgW="8710041" imgH="22710038" progId="Photoshop.Image.6">
                  <p:embed/>
                </p:oleObj>
              </mc:Choice>
              <mc:Fallback>
                <p:oleObj name="Image" r:id="rId6" imgW="8710041" imgH="22710038" progId="Photoshop.Image.6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528" y="1080789"/>
                        <a:ext cx="2103438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 Box 6"/>
          <p:cNvSpPr txBox="1">
            <a:spLocks noChangeArrowheads="1"/>
          </p:cNvSpPr>
          <p:nvPr/>
        </p:nvSpPr>
        <p:spPr bwMode="auto">
          <a:xfrm>
            <a:off x="933128" y="1537989"/>
            <a:ext cx="895350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sz="1200"/>
              <a:t>Stockstadt</a:t>
            </a:r>
            <a:endParaRPr lang="fr-FR"/>
          </a:p>
        </p:txBody>
      </p:sp>
      <p:sp>
        <p:nvSpPr>
          <p:cNvPr id="20" name="Text Box 7"/>
          <p:cNvSpPr txBox="1">
            <a:spLocks noChangeArrowheads="1"/>
          </p:cNvSpPr>
          <p:nvPr/>
        </p:nvSpPr>
        <p:spPr bwMode="auto">
          <a:xfrm>
            <a:off x="704528" y="1995189"/>
            <a:ext cx="995363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sz="1200"/>
              <a:t>Wattenheim</a:t>
            </a:r>
            <a:endParaRPr lang="fr-FR"/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auto">
          <a:xfrm>
            <a:off x="780728" y="2482552"/>
            <a:ext cx="665163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sz="1200"/>
              <a:t>Speyer</a:t>
            </a:r>
            <a:endParaRPr lang="fr-FR"/>
          </a:p>
        </p:txBody>
      </p:sp>
      <p:sp>
        <p:nvSpPr>
          <p:cNvPr id="22" name="Text Box 9"/>
          <p:cNvSpPr txBox="1">
            <a:spLocks noChangeArrowheads="1"/>
          </p:cNvSpPr>
          <p:nvPr/>
        </p:nvSpPr>
        <p:spPr bwMode="auto">
          <a:xfrm>
            <a:off x="552128" y="2939752"/>
            <a:ext cx="688975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sz="1200"/>
              <a:t>Landau</a:t>
            </a:r>
            <a:endParaRPr lang="fr-FR"/>
          </a:p>
        </p:txBody>
      </p:sp>
      <p:sp>
        <p:nvSpPr>
          <p:cNvPr id="23" name="Text Box 10"/>
          <p:cNvSpPr txBox="1">
            <a:spLocks noChangeArrowheads="1"/>
          </p:cNvSpPr>
          <p:nvPr/>
        </p:nvSpPr>
        <p:spPr bwMode="auto">
          <a:xfrm>
            <a:off x="399728" y="3473152"/>
            <a:ext cx="606425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sz="1200"/>
              <a:t>Soultz</a:t>
            </a:r>
            <a:endParaRPr lang="fr-FR"/>
          </a:p>
        </p:txBody>
      </p:sp>
      <p:sp>
        <p:nvSpPr>
          <p:cNvPr id="24" name="Text Box 11"/>
          <p:cNvSpPr txBox="1">
            <a:spLocks noChangeArrowheads="1"/>
          </p:cNvSpPr>
          <p:nvPr/>
        </p:nvSpPr>
        <p:spPr bwMode="auto">
          <a:xfrm>
            <a:off x="1009328" y="4311352"/>
            <a:ext cx="927100" cy="27463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sz="1200"/>
              <a:t>Strasbourg</a:t>
            </a:r>
            <a:endParaRPr lang="fr-FR"/>
          </a:p>
        </p:txBody>
      </p:sp>
      <p:sp>
        <p:nvSpPr>
          <p:cNvPr id="25" name="Text Box 12"/>
          <p:cNvSpPr txBox="1">
            <a:spLocks noChangeArrowheads="1"/>
          </p:cNvSpPr>
          <p:nvPr/>
        </p:nvSpPr>
        <p:spPr bwMode="auto">
          <a:xfrm>
            <a:off x="552128" y="5043189"/>
            <a:ext cx="733425" cy="27463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fr-FR" sz="1200"/>
              <a:t>Sélestat</a:t>
            </a:r>
            <a:endParaRPr lang="fr-FR"/>
          </a:p>
        </p:txBody>
      </p:sp>
      <p:cxnSp>
        <p:nvCxnSpPr>
          <p:cNvPr id="26" name="Connecteur droit 14"/>
          <p:cNvCxnSpPr>
            <a:cxnSpLocks noChangeShapeType="1"/>
          </p:cNvCxnSpPr>
          <p:nvPr/>
        </p:nvCxnSpPr>
        <p:spPr bwMode="auto">
          <a:xfrm flipV="1">
            <a:off x="1296144" y="2482552"/>
            <a:ext cx="2699792" cy="961158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7" name="Connecteur droit 15"/>
          <p:cNvCxnSpPr>
            <a:cxnSpLocks noChangeShapeType="1"/>
          </p:cNvCxnSpPr>
          <p:nvPr/>
        </p:nvCxnSpPr>
        <p:spPr bwMode="auto">
          <a:xfrm>
            <a:off x="1259632" y="3881859"/>
            <a:ext cx="2736304" cy="1161330"/>
          </a:xfrm>
          <a:prstGeom prst="line">
            <a:avLst/>
          </a:prstGeom>
          <a:noFill/>
          <a:ln w="28575" algn="ctr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077740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Geothermal</a:t>
            </a:r>
            <a:r>
              <a:rPr lang="fr-FR" dirty="0" smtClean="0"/>
              <a:t> exploitation in URG</a:t>
            </a:r>
            <a:endParaRPr lang="fr-FR" dirty="0"/>
          </a:p>
        </p:txBody>
      </p:sp>
      <p:pic>
        <p:nvPicPr>
          <p:cNvPr id="5" name="Picture 7" descr="http://www.oberrheingraben.de/Morphologie/Oberrhein_Morph_RB_2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138" y="1116013"/>
            <a:ext cx="3082925" cy="4892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riangle isocèle 5"/>
          <p:cNvSpPr/>
          <p:nvPr/>
        </p:nvSpPr>
        <p:spPr>
          <a:xfrm>
            <a:off x="4773613" y="3409950"/>
            <a:ext cx="203200" cy="152400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Triangle isocèle 6"/>
          <p:cNvSpPr/>
          <p:nvPr/>
        </p:nvSpPr>
        <p:spPr>
          <a:xfrm>
            <a:off x="4875213" y="3441700"/>
            <a:ext cx="203200" cy="152400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Triangle isocèle 7"/>
          <p:cNvSpPr/>
          <p:nvPr/>
        </p:nvSpPr>
        <p:spPr>
          <a:xfrm>
            <a:off x="4773613" y="3602038"/>
            <a:ext cx="203200" cy="152400"/>
          </a:xfrm>
          <a:prstGeom prst="triangl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" name="Triangle isocèle 8"/>
          <p:cNvSpPr/>
          <p:nvPr/>
        </p:nvSpPr>
        <p:spPr>
          <a:xfrm>
            <a:off x="4605338" y="3660775"/>
            <a:ext cx="203200" cy="152400"/>
          </a:xfrm>
          <a:prstGeom prst="triangl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riangle isocèle 9"/>
          <p:cNvSpPr/>
          <p:nvPr/>
        </p:nvSpPr>
        <p:spPr>
          <a:xfrm>
            <a:off x="5160963" y="3217863"/>
            <a:ext cx="203200" cy="152400"/>
          </a:xfrm>
          <a:prstGeom prst="triangle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ZoneTexte 2"/>
          <p:cNvSpPr txBox="1">
            <a:spLocks noChangeArrowheads="1"/>
          </p:cNvSpPr>
          <p:nvPr/>
        </p:nvSpPr>
        <p:spPr bwMode="auto">
          <a:xfrm>
            <a:off x="3779838" y="3616325"/>
            <a:ext cx="8255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  <a:ea typeface="MS PGothic" pitchFamily="34" charset="-128"/>
              </a:rPr>
              <a:t>Soultz</a:t>
            </a:r>
          </a:p>
        </p:txBody>
      </p:sp>
      <p:sp>
        <p:nvSpPr>
          <p:cNvPr id="12" name="ZoneTexte 10"/>
          <p:cNvSpPr txBox="1">
            <a:spLocks noChangeArrowheads="1"/>
          </p:cNvSpPr>
          <p:nvPr/>
        </p:nvSpPr>
        <p:spPr bwMode="auto">
          <a:xfrm>
            <a:off x="4922838" y="3813175"/>
            <a:ext cx="14874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  <a:ea typeface="MS PGothic" pitchFamily="34" charset="-128"/>
              </a:rPr>
              <a:t>Rittershoffen</a:t>
            </a:r>
          </a:p>
        </p:txBody>
      </p:sp>
      <p:sp>
        <p:nvSpPr>
          <p:cNvPr id="13" name="ZoneTexte 11"/>
          <p:cNvSpPr txBox="1">
            <a:spLocks noChangeArrowheads="1"/>
          </p:cNvSpPr>
          <p:nvPr/>
        </p:nvSpPr>
        <p:spPr bwMode="auto">
          <a:xfrm>
            <a:off x="3884613" y="3071813"/>
            <a:ext cx="9540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  <a:ea typeface="MS PGothic" pitchFamily="34" charset="-128"/>
              </a:rPr>
              <a:t>Landau</a:t>
            </a:r>
          </a:p>
        </p:txBody>
      </p:sp>
      <p:sp>
        <p:nvSpPr>
          <p:cNvPr id="14" name="ZoneTexte 12"/>
          <p:cNvSpPr txBox="1">
            <a:spLocks noChangeArrowheads="1"/>
          </p:cNvSpPr>
          <p:nvPr/>
        </p:nvSpPr>
        <p:spPr bwMode="auto">
          <a:xfrm>
            <a:off x="5110163" y="3441700"/>
            <a:ext cx="9921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  <a:ea typeface="MS PGothic" pitchFamily="34" charset="-128"/>
              </a:rPr>
              <a:t>Insheim</a:t>
            </a:r>
          </a:p>
        </p:txBody>
      </p:sp>
      <p:sp>
        <p:nvSpPr>
          <p:cNvPr id="15" name="ZoneTexte 13"/>
          <p:cNvSpPr txBox="1">
            <a:spLocks noChangeArrowheads="1"/>
          </p:cNvSpPr>
          <p:nvPr/>
        </p:nvSpPr>
        <p:spPr bwMode="auto">
          <a:xfrm>
            <a:off x="5351463" y="2924175"/>
            <a:ext cx="10826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>
                <a:solidFill>
                  <a:schemeClr val="bg1"/>
                </a:solidFill>
                <a:ea typeface="MS PGothic" pitchFamily="34" charset="-128"/>
              </a:rPr>
              <a:t>Bruchsal</a:t>
            </a:r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3" y="4117429"/>
            <a:ext cx="2449512" cy="16287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6" descr="C:\Users\agenter\Desktop\ADIREC 2013\IMG_2033 (Petit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613" y="1231900"/>
            <a:ext cx="2592387" cy="1728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888" y="1301750"/>
            <a:ext cx="2428875" cy="1589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7" descr="D:\Photothèque\Photo 2012\12-12-08 GRT1 Chantal\IMG_5205 (Petit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050" y="3655664"/>
            <a:ext cx="1368425" cy="2052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ZoneTexte 2"/>
          <p:cNvSpPr txBox="1">
            <a:spLocks noChangeArrowheads="1"/>
          </p:cNvSpPr>
          <p:nvPr/>
        </p:nvSpPr>
        <p:spPr bwMode="auto">
          <a:xfrm>
            <a:off x="395288" y="3101975"/>
            <a:ext cx="264318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 i="1"/>
              <a:t>Landau </a:t>
            </a:r>
          </a:p>
          <a:p>
            <a:pPr eaLnBrk="1" hangingPunct="1"/>
            <a:r>
              <a:rPr lang="en-US" sz="1400" i="1"/>
              <a:t>Combined Heat &amp; Power plant </a:t>
            </a:r>
          </a:p>
          <a:p>
            <a:pPr eaLnBrk="1" hangingPunct="1"/>
            <a:r>
              <a:rPr lang="en-US" sz="1400" i="1"/>
              <a:t>3MWe+ district heating</a:t>
            </a:r>
          </a:p>
        </p:txBody>
      </p:sp>
      <p:sp>
        <p:nvSpPr>
          <p:cNvPr id="22" name="ZoneTexte 2"/>
          <p:cNvSpPr txBox="1">
            <a:spLocks noChangeArrowheads="1"/>
          </p:cNvSpPr>
          <p:nvPr/>
        </p:nvSpPr>
        <p:spPr bwMode="auto">
          <a:xfrm>
            <a:off x="1014413" y="5857329"/>
            <a:ext cx="1397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 i="1"/>
              <a:t>Soultz 2.2MWe</a:t>
            </a:r>
          </a:p>
        </p:txBody>
      </p:sp>
      <p:sp>
        <p:nvSpPr>
          <p:cNvPr id="23" name="ZoneTexte 2"/>
          <p:cNvSpPr txBox="1">
            <a:spLocks noChangeArrowheads="1"/>
          </p:cNvSpPr>
          <p:nvPr/>
        </p:nvSpPr>
        <p:spPr bwMode="auto">
          <a:xfrm>
            <a:off x="7118350" y="3062288"/>
            <a:ext cx="152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 i="1"/>
              <a:t>Insheim 4.8MWe</a:t>
            </a:r>
          </a:p>
        </p:txBody>
      </p:sp>
      <p:sp>
        <p:nvSpPr>
          <p:cNvPr id="24" name="ZoneTexte 2"/>
          <p:cNvSpPr txBox="1">
            <a:spLocks noChangeArrowheads="1"/>
          </p:cNvSpPr>
          <p:nvPr/>
        </p:nvSpPr>
        <p:spPr bwMode="auto">
          <a:xfrm>
            <a:off x="7090494" y="5748833"/>
            <a:ext cx="119936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1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 i="1" dirty="0" err="1" smtClean="0"/>
              <a:t>Rittershoffen</a:t>
            </a:r>
            <a:endParaRPr lang="en-US" sz="1400" i="1" dirty="0"/>
          </a:p>
        </p:txBody>
      </p:sp>
    </p:spTree>
    <p:extLst>
      <p:ext uri="{BB962C8B-B14F-4D97-AF65-F5344CB8AC3E}">
        <p14:creationId xmlns:p14="http://schemas.microsoft.com/office/powerpoint/2010/main" val="27593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1" descr="coupe1nb0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404" y="1798042"/>
            <a:ext cx="7993062" cy="172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Upper</a:t>
            </a:r>
            <a:r>
              <a:rPr lang="fr-FR" dirty="0" smtClean="0"/>
              <a:t> Rhine Graben cross-section</a:t>
            </a:r>
            <a:endParaRPr lang="fr-FR" dirty="0"/>
          </a:p>
        </p:txBody>
      </p:sp>
      <p:sp>
        <p:nvSpPr>
          <p:cNvPr id="3" name="Line 24"/>
          <p:cNvSpPr>
            <a:spLocks noChangeShapeType="1"/>
          </p:cNvSpPr>
          <p:nvPr/>
        </p:nvSpPr>
        <p:spPr bwMode="auto">
          <a:xfrm>
            <a:off x="6815979" y="1920280"/>
            <a:ext cx="0" cy="2879725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4" name="Line 25"/>
          <p:cNvSpPr>
            <a:spLocks noChangeShapeType="1"/>
          </p:cNvSpPr>
          <p:nvPr/>
        </p:nvSpPr>
        <p:spPr bwMode="auto">
          <a:xfrm>
            <a:off x="3144091" y="1848842"/>
            <a:ext cx="0" cy="1223963"/>
          </a:xfrm>
          <a:prstGeom prst="line">
            <a:avLst/>
          </a:prstGeom>
          <a:noFill/>
          <a:ln w="762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" name="Text Box 26"/>
          <p:cNvSpPr txBox="1">
            <a:spLocks noChangeArrowheads="1"/>
          </p:cNvSpPr>
          <p:nvPr/>
        </p:nvSpPr>
        <p:spPr bwMode="auto">
          <a:xfrm>
            <a:off x="2712291" y="1196752"/>
            <a:ext cx="1096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dirty="0" err="1"/>
              <a:t>Soultz</a:t>
            </a:r>
            <a:endParaRPr lang="fr-FR" dirty="0"/>
          </a:p>
        </p:txBody>
      </p:sp>
      <p:sp>
        <p:nvSpPr>
          <p:cNvPr id="6" name="Text Box 27"/>
          <p:cNvSpPr txBox="1">
            <a:spLocks noChangeArrowheads="1"/>
          </p:cNvSpPr>
          <p:nvPr/>
        </p:nvSpPr>
        <p:spPr bwMode="auto">
          <a:xfrm>
            <a:off x="6312741" y="1196752"/>
            <a:ext cx="885825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/>
              <a:t>Rhine</a:t>
            </a:r>
          </a:p>
        </p:txBody>
      </p:sp>
      <p:sp>
        <p:nvSpPr>
          <p:cNvPr id="7" name="Text Box 28"/>
          <p:cNvSpPr txBox="1">
            <a:spLocks noChangeArrowheads="1"/>
          </p:cNvSpPr>
          <p:nvPr/>
        </p:nvSpPr>
        <p:spPr bwMode="auto">
          <a:xfrm>
            <a:off x="2667841" y="3139480"/>
            <a:ext cx="158908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1600" dirty="0"/>
              <a:t>Top </a:t>
            </a:r>
            <a:r>
              <a:rPr lang="fr-FR" sz="1600" dirty="0" err="1"/>
              <a:t>basement</a:t>
            </a:r>
            <a:r>
              <a:rPr lang="fr-FR" sz="1600" dirty="0"/>
              <a:t>  </a:t>
            </a:r>
          </a:p>
          <a:p>
            <a:pPr eaLnBrk="1" hangingPunct="1"/>
            <a:r>
              <a:rPr lang="fr-FR" sz="1600" dirty="0"/>
              <a:t>1400 m</a:t>
            </a:r>
          </a:p>
        </p:txBody>
      </p:sp>
      <p:sp>
        <p:nvSpPr>
          <p:cNvPr id="8" name="Text Box 29"/>
          <p:cNvSpPr txBox="1">
            <a:spLocks noChangeArrowheads="1"/>
          </p:cNvSpPr>
          <p:nvPr/>
        </p:nvSpPr>
        <p:spPr bwMode="auto">
          <a:xfrm>
            <a:off x="5890466" y="4800005"/>
            <a:ext cx="1530350" cy="585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1600"/>
              <a:t>Top basement </a:t>
            </a:r>
          </a:p>
          <a:p>
            <a:pPr eaLnBrk="1" hangingPunct="1"/>
            <a:r>
              <a:rPr lang="fr-FR" sz="1600"/>
              <a:t>&gt; 5500 m</a:t>
            </a:r>
          </a:p>
        </p:txBody>
      </p:sp>
      <p:sp>
        <p:nvSpPr>
          <p:cNvPr id="9" name="Text Box 29"/>
          <p:cNvSpPr txBox="1">
            <a:spLocks noChangeArrowheads="1"/>
          </p:cNvSpPr>
          <p:nvPr/>
        </p:nvSpPr>
        <p:spPr bwMode="auto">
          <a:xfrm>
            <a:off x="3826716" y="3720505"/>
            <a:ext cx="1587500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sz="1600"/>
              <a:t>Top basement  </a:t>
            </a:r>
          </a:p>
          <a:p>
            <a:pPr eaLnBrk="1" hangingPunct="1"/>
            <a:r>
              <a:rPr lang="fr-FR" sz="1600"/>
              <a:t>2200 m</a:t>
            </a:r>
          </a:p>
        </p:txBody>
      </p:sp>
      <p:sp>
        <p:nvSpPr>
          <p:cNvPr id="10" name="Text Box 26"/>
          <p:cNvSpPr txBox="1">
            <a:spLocks noChangeArrowheads="1"/>
          </p:cNvSpPr>
          <p:nvPr/>
        </p:nvSpPr>
        <p:spPr bwMode="auto">
          <a:xfrm>
            <a:off x="3810345" y="1196752"/>
            <a:ext cx="1703387" cy="415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fr-FR" dirty="0" err="1"/>
              <a:t>Rittershoffen</a:t>
            </a:r>
            <a:endParaRPr lang="fr-FR" dirty="0"/>
          </a:p>
        </p:txBody>
      </p:sp>
      <p:sp>
        <p:nvSpPr>
          <p:cNvPr id="11" name="Line 24"/>
          <p:cNvSpPr>
            <a:spLocks noChangeShapeType="1"/>
          </p:cNvSpPr>
          <p:nvPr/>
        </p:nvSpPr>
        <p:spPr bwMode="auto">
          <a:xfrm>
            <a:off x="4328366" y="1896467"/>
            <a:ext cx="0" cy="165576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2" name="Picture 9" descr="Gres-EPS1 (Small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79" y="2086967"/>
            <a:ext cx="723900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0" descr="Core_EPS1_215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6166" y="2950567"/>
            <a:ext cx="633413" cy="342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28"/>
          <p:cNvSpPr txBox="1">
            <a:spLocks noChangeArrowheads="1"/>
          </p:cNvSpPr>
          <p:nvPr/>
        </p:nvSpPr>
        <p:spPr bwMode="auto">
          <a:xfrm>
            <a:off x="345218" y="5698869"/>
            <a:ext cx="113043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1042988" eaLnBrk="0" fontAlgn="base" hangingPunct="0">
              <a:spcBef>
                <a:spcPct val="0"/>
              </a:spcBef>
              <a:spcAft>
                <a:spcPct val="0"/>
              </a:spcAft>
              <a:defRPr sz="21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/>
            <a:r>
              <a:rPr lang="fr-FR" sz="1600" dirty="0"/>
              <a:t>Soultz </a:t>
            </a:r>
            <a:r>
              <a:rPr lang="fr-FR" sz="1600" dirty="0" smtClean="0"/>
              <a:t>: </a:t>
            </a:r>
            <a:br>
              <a:rPr lang="fr-FR" sz="1600" dirty="0" smtClean="0"/>
            </a:br>
            <a:r>
              <a:rPr lang="fr-FR" sz="1600" dirty="0" err="1" smtClean="0"/>
              <a:t>fractured</a:t>
            </a:r>
            <a:r>
              <a:rPr lang="fr-FR" sz="1600" dirty="0" smtClean="0"/>
              <a:t> </a:t>
            </a:r>
            <a:br>
              <a:rPr lang="fr-FR" sz="1600" dirty="0" smtClean="0"/>
            </a:br>
            <a:r>
              <a:rPr lang="fr-FR" sz="1600" dirty="0" err="1" smtClean="0"/>
              <a:t>sandstone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1784370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_groupe">
  <a:themeElements>
    <a:clrScheme name="Groupe ES">
      <a:dk1>
        <a:srgbClr val="3C5AA0"/>
      </a:dk1>
      <a:lt1>
        <a:srgbClr val="FFFFFF"/>
      </a:lt1>
      <a:dk2>
        <a:srgbClr val="324C88"/>
      </a:dk2>
      <a:lt2>
        <a:srgbClr val="E1E6FA"/>
      </a:lt2>
      <a:accent1>
        <a:srgbClr val="E1E6FA"/>
      </a:accent1>
      <a:accent2>
        <a:srgbClr val="96C800"/>
      </a:accent2>
      <a:accent3>
        <a:srgbClr val="8CA0C8"/>
      </a:accent3>
      <a:accent4>
        <a:srgbClr val="324C88"/>
      </a:accent4>
      <a:accent5>
        <a:srgbClr val="A5A5A5"/>
      </a:accent5>
      <a:accent6>
        <a:srgbClr val="FFC000"/>
      </a:accent6>
      <a:hlink>
        <a:srgbClr val="96C800"/>
      </a:hlink>
      <a:folHlink>
        <a:srgbClr val="FF6600"/>
      </a:folHlink>
    </a:clrScheme>
    <a:fontScheme name="Groupe ES">
      <a:majorFont>
        <a:latin typeface="Arial Narrow"/>
        <a:ea typeface=""/>
        <a:cs typeface="Arial"/>
      </a:majorFont>
      <a:minorFont>
        <a:latin typeface="Arial Narrow"/>
        <a:ea typeface=""/>
        <a:cs typeface="Arial"/>
      </a:minorFont>
    </a:fontScheme>
    <a:fmtScheme name="Horizon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hade val="100000"/>
                <a:satMod val="100000"/>
              </a:schemeClr>
            </a:gs>
            <a:gs pos="100000">
              <a:schemeClr val="phClr">
                <a:tint val="61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</a:schemeClr>
            </a:gs>
            <a:gs pos="100000">
              <a:schemeClr val="phClr">
                <a:tint val="90000"/>
                <a:alpha val="100000"/>
                <a:satMod val="2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5240" cap="flat" cmpd="sng" algn="ctr">
          <a:solidFill>
            <a:schemeClr val="phClr">
              <a:tint val="25000"/>
              <a:alpha val="25000"/>
            </a:schemeClr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2924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prstMaterial="flat">
            <a:bevelT w="34925" h="47625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Écho 1">
        <a:dk1>
          <a:srgbClr val="25252F"/>
        </a:dk1>
        <a:lt1>
          <a:srgbClr val="9999FF"/>
        </a:lt1>
        <a:dk2>
          <a:srgbClr val="000000"/>
        </a:dk2>
        <a:lt2>
          <a:srgbClr val="FFFFFF"/>
        </a:lt2>
        <a:accent1>
          <a:srgbClr val="3366FF"/>
        </a:accent1>
        <a:accent2>
          <a:srgbClr val="003399"/>
        </a:accent2>
        <a:accent3>
          <a:srgbClr val="AAAAAA"/>
        </a:accent3>
        <a:accent4>
          <a:srgbClr val="8282DA"/>
        </a:accent4>
        <a:accent5>
          <a:srgbClr val="ADB8FF"/>
        </a:accent5>
        <a:accent6>
          <a:srgbClr val="002D8A"/>
        </a:accent6>
        <a:hlink>
          <a:srgbClr val="0099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2">
        <a:dk1>
          <a:srgbClr val="314183"/>
        </a:dk1>
        <a:lt1>
          <a:srgbClr val="FFFFFF"/>
        </a:lt1>
        <a:dk2>
          <a:srgbClr val="0B1E45"/>
        </a:dk2>
        <a:lt2>
          <a:srgbClr val="FFFFFF"/>
        </a:lt2>
        <a:accent1>
          <a:srgbClr val="6666FF"/>
        </a:accent1>
        <a:accent2>
          <a:srgbClr val="0066FF"/>
        </a:accent2>
        <a:accent3>
          <a:srgbClr val="AAABB0"/>
        </a:accent3>
        <a:accent4>
          <a:srgbClr val="DADADA"/>
        </a:accent4>
        <a:accent5>
          <a:srgbClr val="B8B8FF"/>
        </a:accent5>
        <a:accent6>
          <a:srgbClr val="005CE7"/>
        </a:accent6>
        <a:hlink>
          <a:srgbClr val="006699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3">
        <a:dk1>
          <a:srgbClr val="194349"/>
        </a:dk1>
        <a:lt1>
          <a:srgbClr val="FFFFCC"/>
        </a:lt1>
        <a:dk2>
          <a:srgbClr val="006666"/>
        </a:dk2>
        <a:lt2>
          <a:srgbClr val="FFFFFF"/>
        </a:lt2>
        <a:accent1>
          <a:srgbClr val="99CC00"/>
        </a:accent1>
        <a:accent2>
          <a:srgbClr val="00B6B2"/>
        </a:accent2>
        <a:accent3>
          <a:srgbClr val="AAB8B8"/>
        </a:accent3>
        <a:accent4>
          <a:srgbClr val="DADAAE"/>
        </a:accent4>
        <a:accent5>
          <a:srgbClr val="CAE2AA"/>
        </a:accent5>
        <a:accent6>
          <a:srgbClr val="00A5A1"/>
        </a:accent6>
        <a:hlink>
          <a:srgbClr val="669900"/>
        </a:hlink>
        <a:folHlink>
          <a:srgbClr val="6666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4">
        <a:dk1>
          <a:srgbClr val="194349"/>
        </a:dk1>
        <a:lt1>
          <a:srgbClr val="FFFFCC"/>
        </a:lt1>
        <a:dk2>
          <a:srgbClr val="0000FF"/>
        </a:dk2>
        <a:lt2>
          <a:srgbClr val="FFFFFF"/>
        </a:lt2>
        <a:accent1>
          <a:srgbClr val="0099FF"/>
        </a:accent1>
        <a:accent2>
          <a:srgbClr val="33CC33"/>
        </a:accent2>
        <a:accent3>
          <a:srgbClr val="AAAAFF"/>
        </a:accent3>
        <a:accent4>
          <a:srgbClr val="DADAAE"/>
        </a:accent4>
        <a:accent5>
          <a:srgbClr val="AACAFF"/>
        </a:accent5>
        <a:accent6>
          <a:srgbClr val="2DB92D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5">
        <a:dk1>
          <a:srgbClr val="194349"/>
        </a:dk1>
        <a:lt1>
          <a:srgbClr val="FFFFCC"/>
        </a:lt1>
        <a:dk2>
          <a:srgbClr val="72A497"/>
        </a:dk2>
        <a:lt2>
          <a:srgbClr val="000000"/>
        </a:lt2>
        <a:accent1>
          <a:srgbClr val="805D32"/>
        </a:accent1>
        <a:accent2>
          <a:srgbClr val="7D2F3C"/>
        </a:accent2>
        <a:accent3>
          <a:srgbClr val="BCCFC9"/>
        </a:accent3>
        <a:accent4>
          <a:srgbClr val="DADAAE"/>
        </a:accent4>
        <a:accent5>
          <a:srgbClr val="C0B6AD"/>
        </a:accent5>
        <a:accent6>
          <a:srgbClr val="712A35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6">
        <a:dk1>
          <a:srgbClr val="1C1C1C"/>
        </a:dk1>
        <a:lt1>
          <a:srgbClr val="FFFFFF"/>
        </a:lt1>
        <a:dk2>
          <a:srgbClr val="710F0F"/>
        </a:dk2>
        <a:lt2>
          <a:srgbClr val="FFFFFF"/>
        </a:lt2>
        <a:accent1>
          <a:srgbClr val="FF9900"/>
        </a:accent1>
        <a:accent2>
          <a:srgbClr val="FF3300"/>
        </a:accent2>
        <a:accent3>
          <a:srgbClr val="BBAAAA"/>
        </a:accent3>
        <a:accent4>
          <a:srgbClr val="DADADA"/>
        </a:accent4>
        <a:accent5>
          <a:srgbClr val="FFCAAA"/>
        </a:accent5>
        <a:accent6>
          <a:srgbClr val="E72D00"/>
        </a:accent6>
        <a:hlink>
          <a:srgbClr val="666699"/>
        </a:hlink>
        <a:folHlink>
          <a:srgbClr val="99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Écho 7">
        <a:dk1>
          <a:srgbClr val="336666"/>
        </a:dk1>
        <a:lt1>
          <a:srgbClr val="FFFFFF"/>
        </a:lt1>
        <a:dk2>
          <a:srgbClr val="000000"/>
        </a:dk2>
        <a:lt2>
          <a:srgbClr val="666699"/>
        </a:lt2>
        <a:accent1>
          <a:srgbClr val="99CCCC"/>
        </a:accent1>
        <a:accent2>
          <a:srgbClr val="CCCCCC"/>
        </a:accent2>
        <a:accent3>
          <a:srgbClr val="FFFFFF"/>
        </a:accent3>
        <a:accent4>
          <a:srgbClr val="2A5656"/>
        </a:accent4>
        <a:accent5>
          <a:srgbClr val="CAE2E2"/>
        </a:accent5>
        <a:accent6>
          <a:srgbClr val="B9B9B9"/>
        </a:accent6>
        <a:hlink>
          <a:srgbClr val="006666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Écho 8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FF9900"/>
        </a:accent1>
        <a:accent2>
          <a:srgbClr val="FF0000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0000"/>
        </a:accent6>
        <a:hlink>
          <a:srgbClr val="336699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Écho 9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CC3300"/>
        </a:accent1>
        <a:accent2>
          <a:srgbClr val="CC9900"/>
        </a:accent2>
        <a:accent3>
          <a:srgbClr val="FFFFFF"/>
        </a:accent3>
        <a:accent4>
          <a:srgbClr val="000000"/>
        </a:accent4>
        <a:accent5>
          <a:srgbClr val="E2ADAA"/>
        </a:accent5>
        <a:accent6>
          <a:srgbClr val="B98A00"/>
        </a:accent6>
        <a:hlink>
          <a:srgbClr val="CC66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Écho 10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666699"/>
        </a:accent1>
        <a:accent2>
          <a:srgbClr val="9999FF"/>
        </a:accent2>
        <a:accent3>
          <a:srgbClr val="FFFFFF"/>
        </a:accent3>
        <a:accent4>
          <a:srgbClr val="000000"/>
        </a:accent4>
        <a:accent5>
          <a:srgbClr val="B8B8CA"/>
        </a:accent5>
        <a:accent6>
          <a:srgbClr val="8A8AE7"/>
        </a:accent6>
        <a:hlink>
          <a:srgbClr val="3366FF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Écho 11">
        <a:dk1>
          <a:srgbClr val="3C5AA0"/>
        </a:dk1>
        <a:lt1>
          <a:srgbClr val="FFFFFF"/>
        </a:lt1>
        <a:dk2>
          <a:srgbClr val="FFFFFF"/>
        </a:dk2>
        <a:lt2>
          <a:srgbClr val="8CA0C8"/>
        </a:lt2>
        <a:accent1>
          <a:srgbClr val="E1E6FA"/>
        </a:accent1>
        <a:accent2>
          <a:srgbClr val="8D8D8D"/>
        </a:accent2>
        <a:accent3>
          <a:srgbClr val="FFFFFF"/>
        </a:accent3>
        <a:accent4>
          <a:srgbClr val="324C88"/>
        </a:accent4>
        <a:accent5>
          <a:srgbClr val="EEF0FC"/>
        </a:accent5>
        <a:accent6>
          <a:srgbClr val="7F7F7F"/>
        </a:accent6>
        <a:hlink>
          <a:srgbClr val="96C80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Écho 12">
        <a:dk1>
          <a:srgbClr val="3C5AA0"/>
        </a:dk1>
        <a:lt1>
          <a:srgbClr val="FFFFFF"/>
        </a:lt1>
        <a:dk2>
          <a:srgbClr val="FFFFFF"/>
        </a:dk2>
        <a:lt2>
          <a:srgbClr val="8CA0C8"/>
        </a:lt2>
        <a:accent1>
          <a:srgbClr val="E1E6FA"/>
        </a:accent1>
        <a:accent2>
          <a:srgbClr val="3C5AA0"/>
        </a:accent2>
        <a:accent3>
          <a:srgbClr val="FFFFFF"/>
        </a:accent3>
        <a:accent4>
          <a:srgbClr val="324C88"/>
        </a:accent4>
        <a:accent5>
          <a:srgbClr val="EEF0FC"/>
        </a:accent5>
        <a:accent6>
          <a:srgbClr val="355191"/>
        </a:accent6>
        <a:hlink>
          <a:srgbClr val="96C800"/>
        </a:hlink>
        <a:folHlink>
          <a:srgbClr val="FF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theme_groupe</Template>
  <TotalTime>176</TotalTime>
  <Words>1114</Words>
  <Application>Microsoft Macintosh PowerPoint</Application>
  <PresentationFormat>On-screen Show (4:3)</PresentationFormat>
  <Paragraphs>263</Paragraphs>
  <Slides>42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4" baseType="lpstr">
      <vt:lpstr>Arial</vt:lpstr>
      <vt:lpstr>Arial Narrow</vt:lpstr>
      <vt:lpstr>Calibri</vt:lpstr>
      <vt:lpstr>DIN-Light</vt:lpstr>
      <vt:lpstr>MS PGothic</vt:lpstr>
      <vt:lpstr>ＭＳ Ｐゴシック</vt:lpstr>
      <vt:lpstr>QuaySans_Med</vt:lpstr>
      <vt:lpstr>Tw Cen MT</vt:lpstr>
      <vt:lpstr>Wingdings</vt:lpstr>
      <vt:lpstr>Wingdings 2</vt:lpstr>
      <vt:lpstr>theme_groupe</vt:lpstr>
      <vt:lpstr>Image</vt:lpstr>
      <vt:lpstr>Geothermal Project “ECOGI“ in Rittershoffen, France  Clément Baujard Reservoir Engineer, ES-Geothermie</vt:lpstr>
      <vt:lpstr>ES Group: main activities</vt:lpstr>
      <vt:lpstr>ES-Geothermie: who are we?</vt:lpstr>
      <vt:lpstr>ES-Geothermie: what do we do?</vt:lpstr>
      <vt:lpstr>ES-Geothermie consulting and services</vt:lpstr>
      <vt:lpstr>Alsace (« Elzass ») Geothermal context</vt:lpstr>
      <vt:lpstr>Soultz / Rittershoffen temperature anomaly</vt:lpstr>
      <vt:lpstr>Geothermal exploitation in URG</vt:lpstr>
      <vt:lpstr>Upper Rhine Graben cross-section</vt:lpstr>
      <vt:lpstr>Hydro-thermal conceptual model</vt:lpstr>
      <vt:lpstr>ECOGI Project: overview</vt:lpstr>
      <vt:lpstr>ECOGI Project: overview</vt:lpstr>
      <vt:lpstr>ECOGI Project: main technical phases </vt:lpstr>
      <vt:lpstr>Geothermal and geological context</vt:lpstr>
      <vt:lpstr>Well targets</vt:lpstr>
      <vt:lpstr>GRT-1: drilling and completion</vt:lpstr>
      <vt:lpstr>GRT-1 Well testing and development strategy</vt:lpstr>
      <vt:lpstr>GRT-1 Thermal stimulation</vt:lpstr>
      <vt:lpstr>GRT-1 Chemical stimulation</vt:lpstr>
      <vt:lpstr>GRT-1 Hydraulic stimulation</vt:lpstr>
      <vt:lpstr>Seismic monitoring network</vt:lpstr>
      <vt:lpstr>Induced seismicity during GRT-1 hydraulic stimulation</vt:lpstr>
      <vt:lpstr>GRT-1 well development results</vt:lpstr>
      <vt:lpstr>Exploration (2D seismic) after GRT-1</vt:lpstr>
      <vt:lpstr>2D Seismic profiles [time]</vt:lpstr>
      <vt:lpstr>2D seismic profiles interpretation [time]</vt:lpstr>
      <vt:lpstr>Interpretation + GRT-1 [time + z]</vt:lpstr>
      <vt:lpstr>Interpretation + GRT-1 [time + z]]</vt:lpstr>
      <vt:lpstr>GRT-2: drilling and completion</vt:lpstr>
      <vt:lpstr>GRT-2 well testing</vt:lpstr>
      <vt:lpstr>GRT-2 Well testing</vt:lpstr>
      <vt:lpstr>Temperature</vt:lpstr>
      <vt:lpstr>Temperature</vt:lpstr>
      <vt:lpstr>Heat delivery loop</vt:lpstr>
      <vt:lpstr>PowerPoint Presentation</vt:lpstr>
      <vt:lpstr>PowerPoint Presentation</vt:lpstr>
      <vt:lpstr>Heat delivery loop construction</vt:lpstr>
      <vt:lpstr>The heat plant in Rittershoffen </vt:lpstr>
      <vt:lpstr>The heat plant in Rittershoffen</vt:lpstr>
      <vt:lpstr>Experience after 1 year production</vt:lpstr>
      <vt:lpstr>Lessons learned</vt:lpstr>
      <vt:lpstr>Acknowlegements and related publications</vt:lpstr>
    </vt:vector>
  </TitlesOfParts>
  <Company>Groupe Electricité de Strasbourg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Geothermal Energy The strategy of the ES Group</dc:title>
  <dc:creator>BAUJARD Clément</dc:creator>
  <cp:lastModifiedBy>Microsoft Office User</cp:lastModifiedBy>
  <cp:revision>46</cp:revision>
  <cp:lastPrinted>2016-09-21T15:46:26Z</cp:lastPrinted>
  <dcterms:created xsi:type="dcterms:W3CDTF">2014-04-09T08:47:19Z</dcterms:created>
  <dcterms:modified xsi:type="dcterms:W3CDTF">2017-03-13T10:47:59Z</dcterms:modified>
</cp:coreProperties>
</file>