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9" r:id="rId5"/>
    <p:sldId id="260" r:id="rId6"/>
    <p:sldId id="264" r:id="rId7"/>
    <p:sldId id="261" r:id="rId8"/>
    <p:sldId id="262" r:id="rId9"/>
    <p:sldId id="269" r:id="rId10"/>
    <p:sldId id="263" r:id="rId11"/>
    <p:sldId id="271" r:id="rId12"/>
    <p:sldId id="268" r:id="rId13"/>
    <p:sldId id="272" r:id="rId14"/>
  </p:sldIdLst>
  <p:sldSz cx="12192000" cy="6858000"/>
  <p:notesSz cx="7099300" cy="10234613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oppins" panose="020B0604020202020204" charset="0"/>
      <p:regular r:id="rId19"/>
      <p:bold r:id="rId20"/>
      <p:italic r:id="rId21"/>
      <p:boldItalic r:id="rId22"/>
    </p:embeddedFont>
  </p:embeddedFont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22E"/>
    <a:srgbClr val="FFFFFF"/>
    <a:srgbClr val="F08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EA0FCD3F-2BE5-4B70-8BCA-DB99C552C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74" t="50000"/>
          <a:stretch/>
        </p:blipFill>
        <p:spPr>
          <a:xfrm rot="10800000">
            <a:off x="4988522" y="1760199"/>
            <a:ext cx="7203478" cy="50978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842D0A38-1BF7-4C46-B7A2-EE70CD74F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13424" y="744682"/>
            <a:ext cx="1275248" cy="127524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46500A63-124E-45BE-8093-9A4918B127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6275" y="2019930"/>
            <a:ext cx="4329545" cy="105483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D0AA7663-ED9E-470E-AAF0-0D05743DAB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78097" y="2933070"/>
            <a:ext cx="2912604" cy="4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4E8C5FFB-22FA-47E1-8115-8C0B390AE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3208" t="1" r="13074" b="36093"/>
          <a:stretch/>
        </p:blipFill>
        <p:spPr>
          <a:xfrm>
            <a:off x="4652010" y="30283"/>
            <a:ext cx="7539990" cy="68277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7AF32F39-C906-4A78-A321-AC4D89621B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08222" y="230690"/>
            <a:ext cx="1109123" cy="687657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088A4A92-AA34-4A9A-BCB5-A6C814D2F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0282" y="969717"/>
            <a:ext cx="9165102" cy="17734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00"/>
              </a:lnSpc>
              <a:buNone/>
              <a:defRPr sz="3570" b="1" baseline="0">
                <a:solidFill>
                  <a:srgbClr val="F08714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15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E8A11CED-8C2D-4618-8489-718BA9365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2153" b="36010"/>
          <a:stretch/>
        </p:blipFill>
        <p:spPr>
          <a:xfrm>
            <a:off x="2415569" y="1"/>
            <a:ext cx="9776431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744D16A-A208-4254-8851-F17D4FB253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" y="0"/>
            <a:ext cx="9092630" cy="35106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7AF32F39-C906-4A78-A321-AC4D89621B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08222" y="230690"/>
            <a:ext cx="1109123" cy="687657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088A4A92-AA34-4A9A-BCB5-A6C814D2F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0282" y="969717"/>
            <a:ext cx="7706172" cy="17734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00"/>
              </a:lnSpc>
              <a:buNone/>
              <a:defRPr sz="3570" b="1">
                <a:solidFill>
                  <a:srgbClr val="F08714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Text Here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444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i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7AF32F39-C906-4A78-A321-AC4D89621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08222" y="230690"/>
            <a:ext cx="1109123" cy="687657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088A4A92-AA34-4A9A-BCB5-A6C814D2F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069" y="815605"/>
            <a:ext cx="9430882" cy="1033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00"/>
              </a:lnSpc>
              <a:buNone/>
              <a:defRPr sz="2770" b="1" baseline="0">
                <a:solidFill>
                  <a:srgbClr val="65B22E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Text Here</a:t>
            </a:r>
            <a:endParaRPr lang="aa-ET" dirty="0"/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xmlns="" id="{BAF4D665-D807-4C88-AD64-26A752EAF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406" y="2717358"/>
            <a:ext cx="8861545" cy="259036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800"/>
              </a:lnSpc>
              <a:spcBef>
                <a:spcPts val="0"/>
              </a:spcBef>
              <a:buFontTx/>
              <a:buBlip>
                <a:blip r:embed="rId4"/>
              </a:buBlip>
              <a:tabLst>
                <a:tab pos="541338" algn="l"/>
              </a:tabLst>
              <a:defRPr sz="1430" b="0" baseline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Place your </a:t>
            </a:r>
            <a:r>
              <a:rPr lang="en-US" dirty="0" err="1"/>
              <a:t>bullitpoint</a:t>
            </a:r>
            <a:r>
              <a:rPr lang="en-US" dirty="0"/>
              <a:t> info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1EBF830D-EFE5-416C-A22D-1CFD4B5C9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811" t="46419" r="1780" b="46684"/>
          <a:stretch/>
        </p:blipFill>
        <p:spPr>
          <a:xfrm>
            <a:off x="-1" y="5987921"/>
            <a:ext cx="12192001" cy="8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i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7AF32F39-C906-4A78-A321-AC4D89621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08222" y="230690"/>
            <a:ext cx="1109123" cy="687657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="" id="{088A4A92-AA34-4A9A-BCB5-A6C814D2F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069" y="815605"/>
            <a:ext cx="9430883" cy="10337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00"/>
              </a:lnSpc>
              <a:buNone/>
              <a:defRPr sz="2770" b="1" baseline="0">
                <a:solidFill>
                  <a:srgbClr val="65B22E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Text Here</a:t>
            </a:r>
            <a:endParaRPr lang="aa-ET" dirty="0"/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xmlns="" id="{BAF4D665-D807-4C88-AD64-26A752EAF0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407" y="2717359"/>
            <a:ext cx="4104952" cy="259036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tabLst>
                <a:tab pos="541338" algn="l"/>
              </a:tabLst>
              <a:defRPr sz="1430" b="0" baseline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Place your </a:t>
            </a:r>
            <a:r>
              <a:rPr lang="en-US" dirty="0" err="1"/>
              <a:t>bullitpoint</a:t>
            </a:r>
            <a:r>
              <a:rPr lang="en-US" dirty="0"/>
              <a:t> info here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xmlns="" id="{F60D55BC-2ACE-4BFD-AA51-789BDA4272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717359"/>
            <a:ext cx="4104952" cy="259036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800"/>
              </a:lnSpc>
              <a:spcBef>
                <a:spcPts val="0"/>
              </a:spcBef>
              <a:buFontTx/>
              <a:buBlip>
                <a:blip r:embed="rId4"/>
              </a:buBlip>
              <a:tabLst>
                <a:tab pos="541338" algn="l"/>
              </a:tabLst>
              <a:defRPr sz="1430" b="0" baseline="0">
                <a:solidFill>
                  <a:schemeClr val="tx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Place your </a:t>
            </a:r>
            <a:r>
              <a:rPr lang="en-US" dirty="0" err="1"/>
              <a:t>bullitpoint</a:t>
            </a:r>
            <a:r>
              <a:rPr lang="en-US" dirty="0"/>
              <a:t> info here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08C39C6-7178-4567-B8AC-1AD6B401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811" t="46419" r="1780" b="46684"/>
          <a:stretch/>
        </p:blipFill>
        <p:spPr>
          <a:xfrm>
            <a:off x="-1" y="5987921"/>
            <a:ext cx="12192001" cy="8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7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xmlns="" id="{188BE74D-0670-4B7A-8312-1D2FD1348E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0279" y="603849"/>
            <a:ext cx="7099540" cy="21393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00"/>
              </a:lnSpc>
              <a:buNone/>
              <a:defRPr sz="3570" b="1">
                <a:solidFill>
                  <a:srgbClr val="F08714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>
              <a:lnSpc>
                <a:spcPts val="4900"/>
              </a:lnSpc>
              <a:spcBef>
                <a:spcPts val="1200"/>
              </a:spcBef>
            </a:pPr>
            <a:r>
              <a:rPr lang="en-US" dirty="0" err="1" smtClean="0"/>
              <a:t>Upscaling</a:t>
            </a:r>
            <a:r>
              <a:rPr lang="en-US" dirty="0" smtClean="0"/>
              <a:t> and professionalizing geothermal energy</a:t>
            </a:r>
            <a:endParaRPr lang="en-US" dirty="0"/>
          </a:p>
          <a:p>
            <a:pPr lvl="0">
              <a:lnSpc>
                <a:spcPts val="4900"/>
              </a:lnSpc>
              <a:spcBef>
                <a:spcPts val="1200"/>
              </a:spcBef>
            </a:pPr>
            <a:endParaRPr lang="en-US" sz="1800" dirty="0"/>
          </a:p>
          <a:p>
            <a:pPr lvl="0">
              <a:lnSpc>
                <a:spcPts val="4900"/>
              </a:lnSpc>
              <a:spcBef>
                <a:spcPts val="600"/>
              </a:spcBef>
            </a:pPr>
            <a:r>
              <a:rPr lang="en-US" sz="1800" dirty="0" smtClean="0"/>
              <a:t>DAP </a:t>
            </a:r>
            <a:r>
              <a:rPr lang="en-US" sz="1800" dirty="0" smtClean="0"/>
              <a:t>congress</a:t>
            </a:r>
          </a:p>
          <a:p>
            <a:pPr lvl="0">
              <a:lnSpc>
                <a:spcPts val="4900"/>
              </a:lnSpc>
              <a:spcBef>
                <a:spcPts val="600"/>
              </a:spcBef>
            </a:pPr>
            <a:r>
              <a:rPr lang="en-US" sz="1800" dirty="0" smtClean="0"/>
              <a:t>12-03-2019</a:t>
            </a:r>
            <a:endParaRPr lang="en-US" sz="1800" dirty="0" smtClean="0"/>
          </a:p>
          <a:p>
            <a:pPr lvl="0">
              <a:lnSpc>
                <a:spcPts val="4900"/>
              </a:lnSpc>
              <a:spcBef>
                <a:spcPts val="600"/>
              </a:spcBef>
            </a:pPr>
            <a:r>
              <a:rPr lang="en-US" sz="1800" dirty="0" smtClean="0"/>
              <a:t>Saskia Hagedoorn</a:t>
            </a:r>
            <a:endParaRPr lang="aa-ET" sz="1800" dirty="0"/>
          </a:p>
        </p:txBody>
      </p:sp>
    </p:spTree>
    <p:extLst>
      <p:ext uri="{BB962C8B-B14F-4D97-AF65-F5344CB8AC3E}">
        <p14:creationId xmlns:p14="http://schemas.microsoft.com/office/powerpoint/2010/main" val="2954822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53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Company profile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054737" y="2113510"/>
            <a:ext cx="8861545" cy="3243494"/>
          </a:xfrm>
        </p:spPr>
        <p:txBody>
          <a:bodyPr/>
          <a:lstStyle/>
          <a:p>
            <a:pPr>
              <a:lnSpc>
                <a:spcPts val="1575"/>
              </a:lnSpc>
              <a:spcBef>
                <a:spcPts val="1200"/>
              </a:spcBef>
            </a:pPr>
            <a:r>
              <a:rPr lang="nl-NL" sz="1400" dirty="0"/>
              <a:t>Long term </a:t>
            </a:r>
            <a:r>
              <a:rPr lang="nl-NL" sz="1400" dirty="0" err="1"/>
              <a:t>involved</a:t>
            </a:r>
            <a:r>
              <a:rPr lang="nl-NL" sz="1400" dirty="0"/>
              <a:t> </a:t>
            </a:r>
            <a:r>
              <a:rPr lang="nl-NL" sz="1400" b="1" dirty="0"/>
              <a:t>operator </a:t>
            </a:r>
            <a:r>
              <a:rPr lang="nl-NL" sz="1400" dirty="0" err="1"/>
              <a:t>i.c.w</a:t>
            </a:r>
            <a:r>
              <a:rPr lang="nl-NL" sz="1400" dirty="0"/>
              <a:t>. </a:t>
            </a:r>
            <a:r>
              <a:rPr lang="nl-NL" sz="1400" b="1" dirty="0"/>
              <a:t>financial </a:t>
            </a:r>
            <a:r>
              <a:rPr lang="nl-NL" sz="1400" b="1" dirty="0" err="1"/>
              <a:t>participation</a:t>
            </a:r>
            <a:r>
              <a:rPr lang="nl-NL" sz="1400" b="1" dirty="0"/>
              <a:t> </a:t>
            </a:r>
            <a:r>
              <a:rPr lang="nl-NL" sz="1400" dirty="0"/>
              <a:t>in </a:t>
            </a:r>
            <a:r>
              <a:rPr lang="nl-NL" sz="1400" dirty="0" err="1"/>
              <a:t>projects</a:t>
            </a:r>
            <a:endParaRPr lang="nl-NL" sz="1400" dirty="0"/>
          </a:p>
          <a:p>
            <a:pPr>
              <a:lnSpc>
                <a:spcPts val="1575"/>
              </a:lnSpc>
              <a:spcBef>
                <a:spcPts val="1200"/>
              </a:spcBef>
            </a:pPr>
            <a:r>
              <a:rPr lang="nl-NL" sz="1400" b="1" dirty="0" err="1"/>
              <a:t>Geothermal</a:t>
            </a:r>
            <a:r>
              <a:rPr lang="nl-NL" sz="1400" b="1" dirty="0"/>
              <a:t> energy is </a:t>
            </a:r>
            <a:r>
              <a:rPr lang="nl-NL" sz="1400" b="1" dirty="0" smtClean="0"/>
              <a:t>corebusiness</a:t>
            </a:r>
            <a:endParaRPr lang="nl-NL" sz="1400" dirty="0"/>
          </a:p>
          <a:p>
            <a:pPr>
              <a:lnSpc>
                <a:spcPts val="1575"/>
              </a:lnSpc>
              <a:spcBef>
                <a:spcPts val="1200"/>
              </a:spcBef>
            </a:pPr>
            <a:r>
              <a:rPr lang="nl-NL" sz="1400" dirty="0" smtClean="0"/>
              <a:t>Project </a:t>
            </a:r>
            <a:r>
              <a:rPr lang="nl-NL" sz="1400" dirty="0" err="1"/>
              <a:t>development</a:t>
            </a:r>
            <a:r>
              <a:rPr lang="nl-NL" sz="1400" dirty="0"/>
              <a:t>, </a:t>
            </a:r>
            <a:r>
              <a:rPr lang="nl-NL" sz="1400" dirty="0" err="1"/>
              <a:t>realisation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production</a:t>
            </a:r>
            <a:endParaRPr lang="nl-NL" sz="1400" dirty="0"/>
          </a:p>
          <a:p>
            <a:pPr>
              <a:lnSpc>
                <a:spcPts val="1575"/>
              </a:lnSpc>
              <a:spcBef>
                <a:spcPts val="1200"/>
              </a:spcBef>
            </a:pPr>
            <a:r>
              <a:rPr lang="nl-NL" sz="1400" dirty="0"/>
              <a:t>Knowledge in-house </a:t>
            </a:r>
            <a:r>
              <a:rPr lang="nl-NL" sz="1400" dirty="0" smtClean="0"/>
              <a:t>(22 professionals)</a:t>
            </a:r>
          </a:p>
          <a:p>
            <a:pPr>
              <a:lnSpc>
                <a:spcPts val="1575"/>
              </a:lnSpc>
              <a:spcBef>
                <a:spcPts val="1200"/>
              </a:spcBef>
            </a:pPr>
            <a:r>
              <a:rPr lang="nl-NL" sz="1400" dirty="0" smtClean="0"/>
              <a:t>Operator / </a:t>
            </a:r>
            <a:r>
              <a:rPr lang="nl-NL" sz="1400" dirty="0" err="1" smtClean="0"/>
              <a:t>shareholder</a:t>
            </a:r>
            <a:r>
              <a:rPr lang="nl-NL" sz="1400" dirty="0" smtClean="0"/>
              <a:t> Delft </a:t>
            </a:r>
            <a:r>
              <a:rPr lang="nl-NL" sz="1400" dirty="0" err="1" smtClean="0"/>
              <a:t>geothermal</a:t>
            </a:r>
            <a:r>
              <a:rPr lang="nl-NL" sz="1400" dirty="0" smtClean="0"/>
              <a:t> project</a:t>
            </a:r>
            <a:endParaRPr lang="nl-NL" sz="1400" dirty="0"/>
          </a:p>
          <a:p>
            <a:pPr>
              <a:lnSpc>
                <a:spcPts val="1500"/>
              </a:lnSpc>
              <a:spcBef>
                <a:spcPts val="600"/>
              </a:spcBef>
            </a:pPr>
            <a:endParaRPr lang="nl-NL" sz="23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t="9046" r="1227"/>
          <a:stretch/>
        </p:blipFill>
        <p:spPr>
          <a:xfrm>
            <a:off x="6519112" y="3010619"/>
            <a:ext cx="5092043" cy="25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 smtClean="0"/>
              <a:t>Prepare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take </a:t>
            </a:r>
            <a:r>
              <a:rPr lang="nl-NL" dirty="0" smtClean="0"/>
              <a:t>off ….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3" y="1604512"/>
            <a:ext cx="6436024" cy="425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6934" t="21004" r="36816" b="59420"/>
          <a:stretch/>
        </p:blipFill>
        <p:spPr>
          <a:xfrm>
            <a:off x="6990265" y="3605842"/>
            <a:ext cx="5201735" cy="21819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35661" t="22013" r="37594" b="66727"/>
          <a:stretch/>
        </p:blipFill>
        <p:spPr>
          <a:xfrm>
            <a:off x="0" y="1849348"/>
            <a:ext cx="5059710" cy="11982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36014" t="20629" r="37099" b="64589"/>
          <a:stretch/>
        </p:blipFill>
        <p:spPr>
          <a:xfrm>
            <a:off x="654473" y="3821502"/>
            <a:ext cx="4844913" cy="14983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l="5943" t="22641" r="46651" b="23773"/>
          <a:stretch/>
        </p:blipFill>
        <p:spPr>
          <a:xfrm>
            <a:off x="5627291" y="1587956"/>
            <a:ext cx="2725947" cy="1733214"/>
          </a:xfrm>
          <a:prstGeom prst="rect">
            <a:avLst/>
          </a:prstGeom>
        </p:spPr>
      </p:pic>
      <p:sp>
        <p:nvSpPr>
          <p:cNvPr id="9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666225" y="815605"/>
            <a:ext cx="7772401" cy="1033743"/>
          </a:xfrm>
        </p:spPr>
        <p:txBody>
          <a:bodyPr/>
          <a:lstStyle/>
          <a:p>
            <a:r>
              <a:rPr lang="nl-NL" dirty="0" err="1"/>
              <a:t>M</a:t>
            </a:r>
            <a:r>
              <a:rPr lang="nl-NL" dirty="0" err="1" smtClean="0"/>
              <a:t>eanwhile</a:t>
            </a:r>
            <a:r>
              <a:rPr lang="nl-NL" dirty="0" smtClean="0"/>
              <a:t> </a:t>
            </a:r>
            <a:r>
              <a:rPr lang="nl-NL" dirty="0" err="1" smtClean="0"/>
              <a:t>there</a:t>
            </a:r>
            <a:r>
              <a:rPr lang="nl-NL" dirty="0" smtClean="0"/>
              <a:t> are concerns ….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55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Sector / operator </a:t>
            </a:r>
            <a:r>
              <a:rPr lang="nl-NL" dirty="0" err="1" smtClean="0"/>
              <a:t>responsibilities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339406" y="1992701"/>
            <a:ext cx="8861545" cy="2780186"/>
          </a:xfrm>
        </p:spPr>
        <p:txBody>
          <a:bodyPr/>
          <a:lstStyle/>
          <a:p>
            <a:r>
              <a:rPr lang="nl-NL" dirty="0" smtClean="0"/>
              <a:t>Safe </a:t>
            </a:r>
            <a:r>
              <a:rPr lang="nl-NL" dirty="0" err="1" smtClean="0"/>
              <a:t>projects</a:t>
            </a:r>
            <a:r>
              <a:rPr lang="nl-NL" dirty="0" smtClean="0"/>
              <a:t>, </a:t>
            </a:r>
            <a:r>
              <a:rPr lang="nl-NL" dirty="0" err="1" smtClean="0"/>
              <a:t>healthy</a:t>
            </a:r>
            <a:r>
              <a:rPr lang="nl-NL" dirty="0" smtClean="0"/>
              <a:t> </a:t>
            </a:r>
            <a:r>
              <a:rPr lang="nl-NL" dirty="0" err="1" smtClean="0"/>
              <a:t>working</a:t>
            </a:r>
            <a:r>
              <a:rPr lang="nl-NL" dirty="0" smtClean="0"/>
              <a:t> environment</a:t>
            </a:r>
          </a:p>
          <a:p>
            <a:r>
              <a:rPr lang="nl-NL" dirty="0" err="1" smtClean="0"/>
              <a:t>Maximal</a:t>
            </a:r>
            <a:r>
              <a:rPr lang="nl-NL" dirty="0" smtClean="0"/>
              <a:t> care </a:t>
            </a:r>
            <a:r>
              <a:rPr lang="nl-NL" dirty="0" err="1" smtClean="0"/>
              <a:t>for</a:t>
            </a:r>
            <a:r>
              <a:rPr lang="nl-NL" dirty="0" smtClean="0"/>
              <a:t> the (</a:t>
            </a:r>
            <a:r>
              <a:rPr lang="nl-NL" dirty="0" err="1" smtClean="0"/>
              <a:t>drinking</a:t>
            </a:r>
            <a:r>
              <a:rPr lang="nl-NL" dirty="0" smtClean="0"/>
              <a:t> water) environment </a:t>
            </a:r>
          </a:p>
          <a:p>
            <a:r>
              <a:rPr lang="nl-NL" dirty="0" smtClean="0"/>
              <a:t>Sound </a:t>
            </a:r>
            <a:r>
              <a:rPr lang="nl-NL" dirty="0" err="1" smtClean="0"/>
              <a:t>knowledge</a:t>
            </a:r>
            <a:r>
              <a:rPr lang="nl-NL" dirty="0" smtClean="0"/>
              <a:t> of the </a:t>
            </a:r>
            <a:r>
              <a:rPr lang="nl-NL" dirty="0" err="1" smtClean="0"/>
              <a:t>applicable</a:t>
            </a:r>
            <a:r>
              <a:rPr lang="nl-NL" dirty="0" smtClean="0"/>
              <a:t> </a:t>
            </a:r>
            <a:r>
              <a:rPr lang="nl-NL" dirty="0" err="1" smtClean="0"/>
              <a:t>laws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regulations</a:t>
            </a:r>
            <a:endParaRPr lang="nl-NL" dirty="0" smtClean="0"/>
          </a:p>
          <a:p>
            <a:r>
              <a:rPr lang="nl-NL" dirty="0" err="1" smtClean="0"/>
              <a:t>Effective</a:t>
            </a:r>
            <a:r>
              <a:rPr lang="nl-NL" dirty="0" smtClean="0"/>
              <a:t> management system </a:t>
            </a:r>
            <a:r>
              <a:rPr lang="nl-NL" dirty="0" smtClean="0"/>
              <a:t>(well </a:t>
            </a:r>
            <a:r>
              <a:rPr lang="nl-NL" dirty="0" smtClean="0"/>
              <a:t>/ </a:t>
            </a:r>
            <a:r>
              <a:rPr lang="nl-NL" dirty="0" err="1" smtClean="0"/>
              <a:t>asset</a:t>
            </a:r>
            <a:r>
              <a:rPr lang="nl-NL" dirty="0" smtClean="0"/>
              <a:t> </a:t>
            </a:r>
            <a:r>
              <a:rPr lang="nl-NL" dirty="0" err="1" smtClean="0"/>
              <a:t>integrity</a:t>
            </a:r>
            <a:r>
              <a:rPr lang="nl-NL" dirty="0" smtClean="0"/>
              <a:t>)</a:t>
            </a:r>
            <a:endParaRPr lang="nl-NL" dirty="0" smtClean="0"/>
          </a:p>
          <a:p>
            <a:r>
              <a:rPr lang="nl-NL" dirty="0" err="1" smtClean="0"/>
              <a:t>Qualified</a:t>
            </a:r>
            <a:r>
              <a:rPr lang="nl-NL" dirty="0" smtClean="0"/>
              <a:t> </a:t>
            </a:r>
            <a:r>
              <a:rPr lang="nl-NL" dirty="0" err="1" smtClean="0"/>
              <a:t>personnel</a:t>
            </a:r>
            <a:endParaRPr lang="nl-NL" dirty="0" smtClean="0"/>
          </a:p>
          <a:p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communication</a:t>
            </a:r>
            <a:r>
              <a:rPr lang="nl-NL" dirty="0" smtClean="0"/>
              <a:t>, </a:t>
            </a:r>
            <a:r>
              <a:rPr lang="nl-NL" dirty="0" err="1" smtClean="0"/>
              <a:t>dialogue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the </a:t>
            </a:r>
            <a:r>
              <a:rPr lang="nl-NL" dirty="0" smtClean="0"/>
              <a:t>community</a:t>
            </a:r>
            <a:endParaRPr lang="nl-NL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5770177" y="4765865"/>
            <a:ext cx="4892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FF0000"/>
                </a:solidFill>
              </a:rPr>
              <a:t>License </a:t>
            </a:r>
            <a:r>
              <a:rPr lang="nl-NL" sz="4400" b="1" dirty="0" err="1" smtClean="0">
                <a:solidFill>
                  <a:srgbClr val="FF0000"/>
                </a:solidFill>
              </a:rPr>
              <a:t>to</a:t>
            </a:r>
            <a:r>
              <a:rPr lang="nl-NL" sz="4400" b="1" dirty="0" smtClean="0">
                <a:solidFill>
                  <a:srgbClr val="FF0000"/>
                </a:solidFill>
              </a:rPr>
              <a:t> </a:t>
            </a:r>
            <a:r>
              <a:rPr lang="nl-NL" sz="4400" b="1" dirty="0" err="1" smtClean="0">
                <a:solidFill>
                  <a:srgbClr val="FF0000"/>
                </a:solidFill>
              </a:rPr>
              <a:t>operate</a:t>
            </a:r>
            <a:endParaRPr lang="nl-N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2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2804" t="42620" r="43619" b="16076"/>
          <a:stretch/>
        </p:blipFill>
        <p:spPr>
          <a:xfrm>
            <a:off x="5668710" y="2022230"/>
            <a:ext cx="6471139" cy="3833447"/>
          </a:xfrm>
          <a:prstGeom prst="rect">
            <a:avLst/>
          </a:prstGeom>
        </p:spPr>
      </p:pic>
      <p:grpSp>
        <p:nvGrpSpPr>
          <p:cNvPr id="5" name="Groep 4"/>
          <p:cNvGrpSpPr/>
          <p:nvPr/>
        </p:nvGrpSpPr>
        <p:grpSpPr>
          <a:xfrm>
            <a:off x="103520" y="-198407"/>
            <a:ext cx="6283333" cy="4937576"/>
            <a:chOff x="117848" y="692696"/>
            <a:chExt cx="8856927" cy="6004669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 rotWithShape="1">
            <a:blip r:embed="rId3"/>
            <a:srcRect l="2750" t="21020" r="3538" b="5901"/>
            <a:stretch/>
          </p:blipFill>
          <p:spPr>
            <a:xfrm>
              <a:off x="117848" y="2520901"/>
              <a:ext cx="8568952" cy="4176464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4"/>
            <a:srcRect l="20075" t="21020" r="16925" b="8421"/>
            <a:stretch/>
          </p:blipFill>
          <p:spPr>
            <a:xfrm>
              <a:off x="4860032" y="692696"/>
              <a:ext cx="4114743" cy="2880320"/>
            </a:xfrm>
            <a:prstGeom prst="rect">
              <a:avLst/>
            </a:prstGeom>
          </p:spPr>
        </p:pic>
        <p:cxnSp>
          <p:nvCxnSpPr>
            <p:cNvPr id="8" name="Rechte verbindingslijn met pijl 7"/>
            <p:cNvCxnSpPr/>
            <p:nvPr/>
          </p:nvCxnSpPr>
          <p:spPr>
            <a:xfrm flipH="1">
              <a:off x="4644008" y="2327797"/>
              <a:ext cx="1909192" cy="2109315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540105" y="660329"/>
            <a:ext cx="4268793" cy="1349622"/>
          </a:xfrm>
        </p:spPr>
        <p:txBody>
          <a:bodyPr/>
          <a:lstStyle/>
          <a:p>
            <a:r>
              <a:rPr lang="nl-NL" sz="2400" dirty="0" err="1" smtClean="0"/>
              <a:t>Geothermal</a:t>
            </a:r>
            <a:r>
              <a:rPr lang="nl-NL" sz="2400" dirty="0" smtClean="0"/>
              <a:t> in </a:t>
            </a:r>
            <a:r>
              <a:rPr lang="nl-NL" sz="2400" dirty="0" err="1" smtClean="0"/>
              <a:t>an</a:t>
            </a:r>
            <a:r>
              <a:rPr lang="nl-NL" sz="2400" dirty="0" smtClean="0"/>
              <a:t> </a:t>
            </a:r>
            <a:r>
              <a:rPr lang="nl-NL" sz="2400" dirty="0" err="1" smtClean="0"/>
              <a:t>urban</a:t>
            </a:r>
            <a:r>
              <a:rPr lang="nl-NL" sz="2400" dirty="0" smtClean="0"/>
              <a:t> environment, the Hague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6950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286983" y="470548"/>
            <a:ext cx="9430882" cy="1033743"/>
          </a:xfrm>
        </p:spPr>
        <p:txBody>
          <a:bodyPr/>
          <a:lstStyle/>
          <a:p>
            <a:r>
              <a:rPr lang="nl-NL" dirty="0" smtClean="0"/>
              <a:t>Major steps </a:t>
            </a:r>
            <a:r>
              <a:rPr lang="nl-NL" dirty="0" err="1" smtClean="0"/>
              <a:t>behind</a:t>
            </a:r>
            <a:r>
              <a:rPr lang="nl-NL" dirty="0" smtClean="0"/>
              <a:t> the </a:t>
            </a:r>
            <a:r>
              <a:rPr lang="nl-NL" dirty="0" err="1" smtClean="0"/>
              <a:t>screens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286983" y="1633687"/>
            <a:ext cx="8861545" cy="2806062"/>
          </a:xfrm>
        </p:spPr>
        <p:txBody>
          <a:bodyPr/>
          <a:lstStyle/>
          <a:p>
            <a:r>
              <a:rPr lang="nl-NL" dirty="0" smtClean="0"/>
              <a:t>QHSEP management system</a:t>
            </a:r>
          </a:p>
          <a:p>
            <a:r>
              <a:rPr lang="nl-NL" dirty="0" smtClean="0"/>
              <a:t>Standards </a:t>
            </a:r>
          </a:p>
          <a:p>
            <a:r>
              <a:rPr lang="nl-NL" dirty="0" smtClean="0"/>
              <a:t>Stakeholder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communication</a:t>
            </a:r>
            <a:r>
              <a:rPr lang="nl-NL" dirty="0" smtClean="0"/>
              <a:t> </a:t>
            </a:r>
            <a:r>
              <a:rPr lang="nl-NL" dirty="0" smtClean="0"/>
              <a:t>protocol</a:t>
            </a:r>
            <a:endParaRPr lang="nl-NL" dirty="0" smtClean="0"/>
          </a:p>
          <a:p>
            <a:r>
              <a:rPr lang="nl-NL" dirty="0" err="1" smtClean="0"/>
              <a:t>Many</a:t>
            </a:r>
            <a:r>
              <a:rPr lang="nl-NL" dirty="0"/>
              <a:t> </a:t>
            </a:r>
            <a:r>
              <a:rPr lang="nl-NL" dirty="0" smtClean="0"/>
              <a:t>studies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innovations</a:t>
            </a:r>
            <a:endParaRPr lang="nl-NL" dirty="0" smtClean="0"/>
          </a:p>
          <a:p>
            <a:r>
              <a:rPr lang="nl-NL" dirty="0" err="1" smtClean="0"/>
              <a:t>Guideline</a:t>
            </a:r>
            <a:r>
              <a:rPr lang="nl-NL" dirty="0" smtClean="0"/>
              <a:t> </a:t>
            </a:r>
            <a:r>
              <a:rPr lang="nl-NL" dirty="0" err="1" smtClean="0"/>
              <a:t>Geothermal</a:t>
            </a:r>
            <a:r>
              <a:rPr lang="nl-NL" dirty="0" smtClean="0"/>
              <a:t> energy in Brabant</a:t>
            </a:r>
          </a:p>
          <a:p>
            <a:r>
              <a:rPr lang="nl-NL" dirty="0" smtClean="0"/>
              <a:t>Next </a:t>
            </a:r>
            <a:r>
              <a:rPr lang="nl-NL" dirty="0" err="1" smtClean="0"/>
              <a:t>generation</a:t>
            </a:r>
            <a:r>
              <a:rPr lang="nl-NL" dirty="0" smtClean="0"/>
              <a:t> w</a:t>
            </a:r>
            <a:r>
              <a:rPr lang="nl-NL" dirty="0" smtClean="0"/>
              <a:t>ell design</a:t>
            </a:r>
          </a:p>
          <a:p>
            <a:r>
              <a:rPr lang="nl-NL" dirty="0" smtClean="0"/>
              <a:t>….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556" t="22264" r="37595" b="7044"/>
          <a:stretch/>
        </p:blipFill>
        <p:spPr>
          <a:xfrm>
            <a:off x="4753154" y="1146318"/>
            <a:ext cx="7433437" cy="48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Will </a:t>
            </a:r>
            <a:r>
              <a:rPr lang="nl-NL" dirty="0" err="1" smtClean="0"/>
              <a:t>geothermal</a:t>
            </a:r>
            <a:r>
              <a:rPr lang="nl-NL" dirty="0" smtClean="0"/>
              <a:t> energy </a:t>
            </a:r>
            <a:r>
              <a:rPr lang="nl-NL" dirty="0" err="1" smtClean="0"/>
              <a:t>play</a:t>
            </a:r>
            <a:r>
              <a:rPr lang="nl-NL" dirty="0" smtClean="0"/>
              <a:t> a significant </a:t>
            </a:r>
            <a:r>
              <a:rPr lang="nl-NL" dirty="0" err="1" smtClean="0"/>
              <a:t>role</a:t>
            </a:r>
            <a:r>
              <a:rPr lang="nl-NL" dirty="0" smtClean="0"/>
              <a:t> in the energy </a:t>
            </a:r>
            <a:r>
              <a:rPr lang="nl-NL" dirty="0" err="1" smtClean="0"/>
              <a:t>transition</a:t>
            </a:r>
            <a:r>
              <a:rPr lang="nl-NL" dirty="0" smtClean="0"/>
              <a:t> ??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err="1" smtClean="0"/>
              <a:t>Can</a:t>
            </a:r>
            <a:r>
              <a:rPr lang="nl-NL" dirty="0" smtClean="0"/>
              <a:t> the </a:t>
            </a:r>
            <a:r>
              <a:rPr lang="nl-NL" dirty="0" err="1" smtClean="0"/>
              <a:t>geothermal</a:t>
            </a:r>
            <a:r>
              <a:rPr lang="nl-NL" dirty="0" smtClean="0"/>
              <a:t> sector make the step </a:t>
            </a:r>
            <a:r>
              <a:rPr lang="nl-NL" dirty="0" err="1" smtClean="0"/>
              <a:t>towards</a:t>
            </a:r>
            <a:r>
              <a:rPr lang="nl-NL" dirty="0" smtClean="0"/>
              <a:t> </a:t>
            </a:r>
            <a:r>
              <a:rPr lang="nl-NL" dirty="0" err="1" smtClean="0"/>
              <a:t>maturity</a:t>
            </a:r>
            <a:r>
              <a:rPr lang="nl-NL" dirty="0" smtClean="0"/>
              <a:t> in the next </a:t>
            </a:r>
            <a:r>
              <a:rPr lang="nl-NL" dirty="0" err="1" smtClean="0"/>
              <a:t>years</a:t>
            </a:r>
            <a:r>
              <a:rPr lang="nl-NL" dirty="0" smtClean="0"/>
              <a:t> 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581290" y="3985404"/>
            <a:ext cx="630591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 smtClean="0">
                <a:solidFill>
                  <a:srgbClr val="FF0000"/>
                </a:solidFill>
              </a:rPr>
              <a:t>YES !!</a:t>
            </a:r>
          </a:p>
          <a:p>
            <a:r>
              <a:rPr lang="nl-NL" sz="2000" dirty="0" err="1" smtClean="0">
                <a:solidFill>
                  <a:srgbClr val="FF0000"/>
                </a:solidFill>
              </a:rPr>
              <a:t>Working</a:t>
            </a:r>
            <a:r>
              <a:rPr lang="nl-NL" sz="2000" dirty="0" smtClean="0">
                <a:solidFill>
                  <a:srgbClr val="FF0000"/>
                </a:solidFill>
              </a:rPr>
              <a:t> on </a:t>
            </a:r>
            <a:r>
              <a:rPr lang="nl-NL" sz="2000" dirty="0" err="1" smtClean="0">
                <a:solidFill>
                  <a:srgbClr val="FF0000"/>
                </a:solidFill>
              </a:rPr>
              <a:t>it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every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day</a:t>
            </a:r>
            <a:r>
              <a:rPr lang="nl-NL" sz="2000" dirty="0" smtClean="0">
                <a:solidFill>
                  <a:srgbClr val="FF0000"/>
                </a:solidFill>
              </a:rPr>
              <a:t> (</a:t>
            </a:r>
            <a:r>
              <a:rPr lang="nl-NL" sz="2000" dirty="0" err="1" smtClean="0">
                <a:solidFill>
                  <a:srgbClr val="FF0000"/>
                </a:solidFill>
              </a:rPr>
              <a:t>and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night</a:t>
            </a:r>
            <a:r>
              <a:rPr lang="nl-NL" sz="2000" dirty="0" smtClean="0">
                <a:solidFill>
                  <a:srgbClr val="FF0000"/>
                </a:solidFill>
              </a:rPr>
              <a:t> …)</a:t>
            </a: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2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3703" t="9434" r="20967" b="5912"/>
          <a:stretch/>
        </p:blipFill>
        <p:spPr>
          <a:xfrm>
            <a:off x="405521" y="86281"/>
            <a:ext cx="6745858" cy="5805578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3"/>
          <a:srcRect l="24623" t="48095" r="45731" b="22213"/>
          <a:stretch/>
        </p:blipFill>
        <p:spPr>
          <a:xfrm>
            <a:off x="7645243" y="2139351"/>
            <a:ext cx="4366146" cy="2355011"/>
          </a:xfrm>
          <a:prstGeom prst="rect">
            <a:avLst/>
          </a:prstGeom>
        </p:spPr>
      </p:pic>
      <p:grpSp>
        <p:nvGrpSpPr>
          <p:cNvPr id="27" name="Groep 26"/>
          <p:cNvGrpSpPr/>
          <p:nvPr/>
        </p:nvGrpSpPr>
        <p:grpSpPr>
          <a:xfrm>
            <a:off x="543543" y="2820837"/>
            <a:ext cx="6476201" cy="2725948"/>
            <a:chOff x="543543" y="2820837"/>
            <a:chExt cx="6476201" cy="2725948"/>
          </a:xfrm>
        </p:grpSpPr>
        <p:grpSp>
          <p:nvGrpSpPr>
            <p:cNvPr id="21" name="Groep 20"/>
            <p:cNvGrpSpPr/>
            <p:nvPr/>
          </p:nvGrpSpPr>
          <p:grpSpPr>
            <a:xfrm>
              <a:off x="543543" y="2820837"/>
              <a:ext cx="4499756" cy="2725948"/>
              <a:chOff x="3027871" y="2820837"/>
              <a:chExt cx="4499756" cy="2725948"/>
            </a:xfrm>
          </p:grpSpPr>
          <p:sp>
            <p:nvSpPr>
              <p:cNvPr id="6" name="Vrije vorm 5"/>
              <p:cNvSpPr/>
              <p:nvPr/>
            </p:nvSpPr>
            <p:spPr>
              <a:xfrm>
                <a:off x="4011283" y="3312543"/>
                <a:ext cx="491706" cy="414068"/>
              </a:xfrm>
              <a:custGeom>
                <a:avLst/>
                <a:gdLst>
                  <a:gd name="connsiteX0" fmla="*/ 129396 w 491706"/>
                  <a:gd name="connsiteY0" fmla="*/ 0 h 370936"/>
                  <a:gd name="connsiteX1" fmla="*/ 129396 w 491706"/>
                  <a:gd name="connsiteY1" fmla="*/ 0 h 370936"/>
                  <a:gd name="connsiteX2" fmla="*/ 181155 w 491706"/>
                  <a:gd name="connsiteY2" fmla="*/ 51759 h 370936"/>
                  <a:gd name="connsiteX3" fmla="*/ 207034 w 491706"/>
                  <a:gd name="connsiteY3" fmla="*/ 94891 h 370936"/>
                  <a:gd name="connsiteX4" fmla="*/ 207034 w 491706"/>
                  <a:gd name="connsiteY4" fmla="*/ 94891 h 370936"/>
                  <a:gd name="connsiteX5" fmla="*/ 310551 w 491706"/>
                  <a:gd name="connsiteY5" fmla="*/ 103517 h 370936"/>
                  <a:gd name="connsiteX6" fmla="*/ 491706 w 491706"/>
                  <a:gd name="connsiteY6" fmla="*/ 301925 h 370936"/>
                  <a:gd name="connsiteX7" fmla="*/ 431321 w 491706"/>
                  <a:gd name="connsiteY7" fmla="*/ 370936 h 370936"/>
                  <a:gd name="connsiteX8" fmla="*/ 362309 w 491706"/>
                  <a:gd name="connsiteY8" fmla="*/ 327804 h 370936"/>
                  <a:gd name="connsiteX9" fmla="*/ 241540 w 491706"/>
                  <a:gd name="connsiteY9" fmla="*/ 353683 h 370936"/>
                  <a:gd name="connsiteX10" fmla="*/ 129396 w 491706"/>
                  <a:gd name="connsiteY10" fmla="*/ 319178 h 370936"/>
                  <a:gd name="connsiteX11" fmla="*/ 0 w 491706"/>
                  <a:gd name="connsiteY11" fmla="*/ 189782 h 370936"/>
                  <a:gd name="connsiteX12" fmla="*/ 129396 w 491706"/>
                  <a:gd name="connsiteY12" fmla="*/ 0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1706" h="370936">
                    <a:moveTo>
                      <a:pt x="129396" y="0"/>
                    </a:moveTo>
                    <a:lnTo>
                      <a:pt x="129396" y="0"/>
                    </a:lnTo>
                    <a:cubicBezTo>
                      <a:pt x="146649" y="17253"/>
                      <a:pt x="164945" y="33523"/>
                      <a:pt x="181155" y="51759"/>
                    </a:cubicBezTo>
                    <a:cubicBezTo>
                      <a:pt x="193054" y="65145"/>
                      <a:pt x="199304" y="79431"/>
                      <a:pt x="207034" y="94891"/>
                    </a:cubicBezTo>
                    <a:lnTo>
                      <a:pt x="207034" y="94891"/>
                    </a:lnTo>
                    <a:lnTo>
                      <a:pt x="310551" y="103517"/>
                    </a:lnTo>
                    <a:lnTo>
                      <a:pt x="491706" y="301925"/>
                    </a:lnTo>
                    <a:lnTo>
                      <a:pt x="431321" y="370936"/>
                    </a:lnTo>
                    <a:lnTo>
                      <a:pt x="362309" y="327804"/>
                    </a:lnTo>
                    <a:lnTo>
                      <a:pt x="241540" y="353683"/>
                    </a:lnTo>
                    <a:lnTo>
                      <a:pt x="129396" y="319178"/>
                    </a:lnTo>
                    <a:lnTo>
                      <a:pt x="0" y="189782"/>
                    </a:lnTo>
                    <a:lnTo>
                      <a:pt x="129396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Vrije vorm 6"/>
              <p:cNvSpPr/>
              <p:nvPr/>
            </p:nvSpPr>
            <p:spPr>
              <a:xfrm>
                <a:off x="4925683" y="4408098"/>
                <a:ext cx="750498" cy="569344"/>
              </a:xfrm>
              <a:custGeom>
                <a:avLst/>
                <a:gdLst>
                  <a:gd name="connsiteX0" fmla="*/ 60385 w 750498"/>
                  <a:gd name="connsiteY0" fmla="*/ 0 h 569344"/>
                  <a:gd name="connsiteX1" fmla="*/ 0 w 750498"/>
                  <a:gd name="connsiteY1" fmla="*/ 207034 h 569344"/>
                  <a:gd name="connsiteX2" fmla="*/ 163902 w 750498"/>
                  <a:gd name="connsiteY2" fmla="*/ 267419 h 569344"/>
                  <a:gd name="connsiteX3" fmla="*/ 388189 w 750498"/>
                  <a:gd name="connsiteY3" fmla="*/ 552091 h 569344"/>
                  <a:gd name="connsiteX4" fmla="*/ 698740 w 750498"/>
                  <a:gd name="connsiteY4" fmla="*/ 569344 h 569344"/>
                  <a:gd name="connsiteX5" fmla="*/ 750498 w 750498"/>
                  <a:gd name="connsiteY5" fmla="*/ 405442 h 569344"/>
                  <a:gd name="connsiteX6" fmla="*/ 405442 w 750498"/>
                  <a:gd name="connsiteY6" fmla="*/ 51759 h 569344"/>
                  <a:gd name="connsiteX7" fmla="*/ 60385 w 750498"/>
                  <a:gd name="connsiteY7" fmla="*/ 0 h 56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0498" h="569344">
                    <a:moveTo>
                      <a:pt x="60385" y="0"/>
                    </a:moveTo>
                    <a:lnTo>
                      <a:pt x="0" y="207034"/>
                    </a:lnTo>
                    <a:lnTo>
                      <a:pt x="163902" y="267419"/>
                    </a:lnTo>
                    <a:lnTo>
                      <a:pt x="388189" y="552091"/>
                    </a:lnTo>
                    <a:lnTo>
                      <a:pt x="698740" y="569344"/>
                    </a:lnTo>
                    <a:lnTo>
                      <a:pt x="750498" y="405442"/>
                    </a:lnTo>
                    <a:lnTo>
                      <a:pt x="405442" y="51759"/>
                    </a:lnTo>
                    <a:lnTo>
                      <a:pt x="60385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Vrije vorm 8"/>
              <p:cNvSpPr/>
              <p:nvPr/>
            </p:nvSpPr>
            <p:spPr>
              <a:xfrm>
                <a:off x="4011283" y="4563374"/>
                <a:ext cx="785004" cy="577969"/>
              </a:xfrm>
              <a:custGeom>
                <a:avLst/>
                <a:gdLst>
                  <a:gd name="connsiteX0" fmla="*/ 327804 w 707366"/>
                  <a:gd name="connsiteY0" fmla="*/ 0 h 577969"/>
                  <a:gd name="connsiteX1" fmla="*/ 43132 w 707366"/>
                  <a:gd name="connsiteY1" fmla="*/ 215660 h 577969"/>
                  <a:gd name="connsiteX2" fmla="*/ 0 w 707366"/>
                  <a:gd name="connsiteY2" fmla="*/ 491705 h 577969"/>
                  <a:gd name="connsiteX3" fmla="*/ 60385 w 707366"/>
                  <a:gd name="connsiteY3" fmla="*/ 577969 h 577969"/>
                  <a:gd name="connsiteX4" fmla="*/ 707366 w 707366"/>
                  <a:gd name="connsiteY4" fmla="*/ 310551 h 577969"/>
                  <a:gd name="connsiteX5" fmla="*/ 577970 w 707366"/>
                  <a:gd name="connsiteY5" fmla="*/ 77637 h 577969"/>
                  <a:gd name="connsiteX6" fmla="*/ 327804 w 707366"/>
                  <a:gd name="connsiteY6" fmla="*/ 0 h 577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7366" h="577969">
                    <a:moveTo>
                      <a:pt x="327804" y="0"/>
                    </a:moveTo>
                    <a:lnTo>
                      <a:pt x="43132" y="215660"/>
                    </a:lnTo>
                    <a:lnTo>
                      <a:pt x="0" y="491705"/>
                    </a:lnTo>
                    <a:lnTo>
                      <a:pt x="60385" y="577969"/>
                    </a:lnTo>
                    <a:lnTo>
                      <a:pt x="707366" y="310551"/>
                    </a:lnTo>
                    <a:lnTo>
                      <a:pt x="577970" y="77637"/>
                    </a:lnTo>
                    <a:lnTo>
                      <a:pt x="327804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Vrije vorm 10"/>
              <p:cNvSpPr/>
              <p:nvPr/>
            </p:nvSpPr>
            <p:spPr>
              <a:xfrm>
                <a:off x="3830128" y="3856008"/>
                <a:ext cx="276046" cy="284671"/>
              </a:xfrm>
              <a:custGeom>
                <a:avLst/>
                <a:gdLst>
                  <a:gd name="connsiteX0" fmla="*/ 0 w 276046"/>
                  <a:gd name="connsiteY0" fmla="*/ 34505 h 284671"/>
                  <a:gd name="connsiteX1" fmla="*/ 138023 w 276046"/>
                  <a:gd name="connsiteY1" fmla="*/ 284671 h 284671"/>
                  <a:gd name="connsiteX2" fmla="*/ 276046 w 276046"/>
                  <a:gd name="connsiteY2" fmla="*/ 155275 h 284671"/>
                  <a:gd name="connsiteX3" fmla="*/ 146649 w 276046"/>
                  <a:gd name="connsiteY3" fmla="*/ 0 h 284671"/>
                  <a:gd name="connsiteX4" fmla="*/ 0 w 276046"/>
                  <a:gd name="connsiteY4" fmla="*/ 34505 h 28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046" h="284671">
                    <a:moveTo>
                      <a:pt x="0" y="34505"/>
                    </a:moveTo>
                    <a:lnTo>
                      <a:pt x="138023" y="284671"/>
                    </a:lnTo>
                    <a:lnTo>
                      <a:pt x="276046" y="155275"/>
                    </a:lnTo>
                    <a:lnTo>
                      <a:pt x="146649" y="0"/>
                    </a:lnTo>
                    <a:lnTo>
                      <a:pt x="0" y="3450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Vrije vorm 11"/>
              <p:cNvSpPr/>
              <p:nvPr/>
            </p:nvSpPr>
            <p:spPr>
              <a:xfrm>
                <a:off x="6400800" y="4994694"/>
                <a:ext cx="327804" cy="552091"/>
              </a:xfrm>
              <a:custGeom>
                <a:avLst/>
                <a:gdLst>
                  <a:gd name="connsiteX0" fmla="*/ 181155 w 327804"/>
                  <a:gd name="connsiteY0" fmla="*/ 0 h 552091"/>
                  <a:gd name="connsiteX1" fmla="*/ 0 w 327804"/>
                  <a:gd name="connsiteY1" fmla="*/ 94891 h 552091"/>
                  <a:gd name="connsiteX2" fmla="*/ 94891 w 327804"/>
                  <a:gd name="connsiteY2" fmla="*/ 517585 h 552091"/>
                  <a:gd name="connsiteX3" fmla="*/ 276045 w 327804"/>
                  <a:gd name="connsiteY3" fmla="*/ 552091 h 552091"/>
                  <a:gd name="connsiteX4" fmla="*/ 327804 w 327804"/>
                  <a:gd name="connsiteY4" fmla="*/ 267419 h 552091"/>
                  <a:gd name="connsiteX5" fmla="*/ 181155 w 327804"/>
                  <a:gd name="connsiteY5" fmla="*/ 0 h 55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804" h="552091">
                    <a:moveTo>
                      <a:pt x="181155" y="0"/>
                    </a:moveTo>
                    <a:lnTo>
                      <a:pt x="0" y="94891"/>
                    </a:lnTo>
                    <a:lnTo>
                      <a:pt x="94891" y="517585"/>
                    </a:lnTo>
                    <a:lnTo>
                      <a:pt x="276045" y="552091"/>
                    </a:lnTo>
                    <a:lnTo>
                      <a:pt x="327804" y="267419"/>
                    </a:lnTo>
                    <a:lnTo>
                      <a:pt x="181155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Vrije vorm 12"/>
              <p:cNvSpPr/>
              <p:nvPr/>
            </p:nvSpPr>
            <p:spPr>
              <a:xfrm>
                <a:off x="4313208" y="3743864"/>
                <a:ext cx="370935" cy="327804"/>
              </a:xfrm>
              <a:custGeom>
                <a:avLst/>
                <a:gdLst>
                  <a:gd name="connsiteX0" fmla="*/ 43132 w 370935"/>
                  <a:gd name="connsiteY0" fmla="*/ 0 h 327804"/>
                  <a:gd name="connsiteX1" fmla="*/ 60384 w 370935"/>
                  <a:gd name="connsiteY1" fmla="*/ 138023 h 327804"/>
                  <a:gd name="connsiteX2" fmla="*/ 0 w 370935"/>
                  <a:gd name="connsiteY2" fmla="*/ 155276 h 327804"/>
                  <a:gd name="connsiteX3" fmla="*/ 34505 w 370935"/>
                  <a:gd name="connsiteY3" fmla="*/ 284672 h 327804"/>
                  <a:gd name="connsiteX4" fmla="*/ 120769 w 370935"/>
                  <a:gd name="connsiteY4" fmla="*/ 284672 h 327804"/>
                  <a:gd name="connsiteX5" fmla="*/ 215660 w 370935"/>
                  <a:gd name="connsiteY5" fmla="*/ 319178 h 327804"/>
                  <a:gd name="connsiteX6" fmla="*/ 370935 w 370935"/>
                  <a:gd name="connsiteY6" fmla="*/ 327804 h 327804"/>
                  <a:gd name="connsiteX7" fmla="*/ 362309 w 370935"/>
                  <a:gd name="connsiteY7" fmla="*/ 172528 h 327804"/>
                  <a:gd name="connsiteX8" fmla="*/ 258792 w 370935"/>
                  <a:gd name="connsiteY8" fmla="*/ 172528 h 327804"/>
                  <a:gd name="connsiteX9" fmla="*/ 250166 w 370935"/>
                  <a:gd name="connsiteY9" fmla="*/ 17253 h 327804"/>
                  <a:gd name="connsiteX10" fmla="*/ 43132 w 370935"/>
                  <a:gd name="connsiteY10" fmla="*/ 0 h 32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0935" h="327804">
                    <a:moveTo>
                      <a:pt x="43132" y="0"/>
                    </a:moveTo>
                    <a:lnTo>
                      <a:pt x="60384" y="138023"/>
                    </a:lnTo>
                    <a:lnTo>
                      <a:pt x="0" y="155276"/>
                    </a:lnTo>
                    <a:lnTo>
                      <a:pt x="34505" y="284672"/>
                    </a:lnTo>
                    <a:lnTo>
                      <a:pt x="120769" y="284672"/>
                    </a:lnTo>
                    <a:lnTo>
                      <a:pt x="215660" y="319178"/>
                    </a:lnTo>
                    <a:lnTo>
                      <a:pt x="370935" y="327804"/>
                    </a:lnTo>
                    <a:lnTo>
                      <a:pt x="362309" y="172528"/>
                    </a:lnTo>
                    <a:lnTo>
                      <a:pt x="258792" y="172528"/>
                    </a:lnTo>
                    <a:lnTo>
                      <a:pt x="250166" y="17253"/>
                    </a:lnTo>
                    <a:lnTo>
                      <a:pt x="43132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Tekstvak 13"/>
              <p:cNvSpPr txBox="1"/>
              <p:nvPr/>
            </p:nvSpPr>
            <p:spPr>
              <a:xfrm>
                <a:off x="3472133" y="2820837"/>
                <a:ext cx="931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 smtClean="0">
                    <a:solidFill>
                      <a:srgbClr val="FF0000"/>
                    </a:solidFill>
                  </a:rPr>
                  <a:t>10-18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kstvak 14"/>
              <p:cNvSpPr txBox="1"/>
              <p:nvPr/>
            </p:nvSpPr>
            <p:spPr>
              <a:xfrm>
                <a:off x="5419547" y="4223432"/>
                <a:ext cx="931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 smtClean="0">
                    <a:solidFill>
                      <a:srgbClr val="FF0000"/>
                    </a:solidFill>
                  </a:rPr>
                  <a:t>5-12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kstvak 15"/>
              <p:cNvSpPr txBox="1"/>
              <p:nvPr/>
            </p:nvSpPr>
            <p:spPr>
              <a:xfrm>
                <a:off x="3027871" y="4792776"/>
                <a:ext cx="931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>
                    <a:solidFill>
                      <a:srgbClr val="FF0000"/>
                    </a:solidFill>
                  </a:rPr>
                  <a:t>5</a:t>
                </a:r>
                <a:r>
                  <a:rPr lang="nl-NL" b="1" dirty="0" smtClean="0">
                    <a:solidFill>
                      <a:srgbClr val="FF0000"/>
                    </a:solidFill>
                  </a:rPr>
                  <a:t>-15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kstvak 16"/>
              <p:cNvSpPr txBox="1"/>
              <p:nvPr/>
            </p:nvSpPr>
            <p:spPr>
              <a:xfrm>
                <a:off x="6595975" y="4577917"/>
                <a:ext cx="931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 smtClean="0">
                    <a:solidFill>
                      <a:srgbClr val="FF0000"/>
                    </a:solidFill>
                  </a:rPr>
                  <a:t>5-8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kstvak 17"/>
              <p:cNvSpPr txBox="1"/>
              <p:nvPr/>
            </p:nvSpPr>
            <p:spPr>
              <a:xfrm>
                <a:off x="4684143" y="3574391"/>
                <a:ext cx="931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 smtClean="0">
                    <a:solidFill>
                      <a:srgbClr val="FF0000"/>
                    </a:solidFill>
                  </a:rPr>
                  <a:t>5-7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kstvak 18"/>
              <p:cNvSpPr txBox="1"/>
              <p:nvPr/>
            </p:nvSpPr>
            <p:spPr>
              <a:xfrm>
                <a:off x="3060941" y="3909214"/>
                <a:ext cx="9316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 smtClean="0">
                    <a:solidFill>
                      <a:srgbClr val="FF0000"/>
                    </a:solidFill>
                  </a:rPr>
                  <a:t>3-5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kstvak 25"/>
            <p:cNvSpPr txBox="1"/>
            <p:nvPr/>
          </p:nvSpPr>
          <p:spPr>
            <a:xfrm>
              <a:off x="3812955" y="3377089"/>
              <a:ext cx="3206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 err="1" smtClean="0">
                  <a:solidFill>
                    <a:srgbClr val="FF0000"/>
                  </a:solidFill>
                </a:rPr>
                <a:t>Potential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 </a:t>
              </a:r>
              <a:r>
                <a:rPr lang="nl-NL" sz="2400" b="1" dirty="0" err="1" smtClean="0">
                  <a:solidFill>
                    <a:srgbClr val="FF0000"/>
                  </a:solidFill>
                </a:rPr>
                <a:t>for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 </a:t>
              </a:r>
              <a:r>
                <a:rPr lang="nl-NL" sz="2400" b="1" dirty="0" err="1" smtClean="0">
                  <a:solidFill>
                    <a:srgbClr val="FF0000"/>
                  </a:solidFill>
                </a:rPr>
                <a:t>repetition</a:t>
              </a:r>
              <a:endParaRPr lang="nl-NL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2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ydrecoGeomec_Mod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fbeelding" ma:contentTypeID="0x0101020020691C529E583243A040C0DFAD5DBAF4" ma:contentTypeVersion="0" ma:contentTypeDescription="Een afbeelding of foto uploaden." ma:contentTypeScope="" ma:versionID="34935fe8bfc54e67687a5ed061e9b58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7787cb49b5989e83767598278d82ba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Breedte van afbeelding" ma:internalName="ImageWidth" ma:readOnly="true">
      <xsd:simpleType>
        <xsd:restriction base="dms:Unknown"/>
      </xsd:simpleType>
    </xsd:element>
    <xsd:element name="ImageHeight" ma:index="12" nillable="true" ma:displayName="Hoogte van afbeelding" ma:internalName="ImageHeight" ma:readOnly="true">
      <xsd:simpleType>
        <xsd:restriction base="dms:Unknown"/>
      </xsd:simpleType>
    </xsd:element>
    <xsd:element name="ImageCreateDate" ma:index="13" nillable="true" ma:displayName="Afbeelding gemaakt op" ma:format="DateTime" ma:hidden="true" ma:internalName="ImageCreateDate">
      <xsd:simpleType>
        <xsd:restriction base="dms:DateTime"/>
      </xsd:simpleType>
    </xsd:element>
    <xsd:element name="Description" ma:index="14" nillable="true" ma:displayName="Beschrijving" ma:description="Wordt gebruikt als alternatieve tekst voor de afbeelding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Miniatuur bestaat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Voorbeeld bestaat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Voorbeeld van afbeeldings-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8" ma:displayName="Titel"/>
        <xsd:element ref="dc:subject" minOccurs="0" maxOccurs="1"/>
        <xsd:element ref="dc:description" minOccurs="0" maxOccurs="1"/>
        <xsd:element name="keywords" minOccurs="0" maxOccurs="1" type="xsd:string" ma:index="20" ma:displayName="Trefwoorden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80C2C3-5F28-40DF-B22A-4DA6D3DD4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E926EF-4BB5-4A7A-9FCB-672E08D6F64D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8314073-6601-480B-BBAD-D1CF37CDA7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7381</TotalTime>
  <Words>185</Words>
  <Application>Microsoft Office PowerPoint</Application>
  <PresentationFormat>Breedbeeld</PresentationFormat>
  <Paragraphs>44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Calibri</vt:lpstr>
      <vt:lpstr>Poppins</vt:lpstr>
      <vt:lpstr>Arial</vt:lpstr>
      <vt:lpstr>HydrecoGeomec_Model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s.leendertse1@gmail.com</dc:creator>
  <cp:keywords/>
  <cp:lastModifiedBy>Hagedoorn, Saskia</cp:lastModifiedBy>
  <cp:revision>55</cp:revision>
  <cp:lastPrinted>2019-03-08T16:15:38Z</cp:lastPrinted>
  <dcterms:created xsi:type="dcterms:W3CDTF">2018-09-21T08:56:49Z</dcterms:created>
  <dcterms:modified xsi:type="dcterms:W3CDTF">2019-03-11T07:02:50Z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0x0101020020691C529E583243A040C0DFAD5DBAF4</vt:lpwstr>
  </property>
</Properties>
</file>