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461" r:id="rId5"/>
    <p:sldId id="466" r:id="rId6"/>
    <p:sldId id="476" r:id="rId7"/>
    <p:sldId id="473" r:id="rId8"/>
    <p:sldId id="479" r:id="rId9"/>
    <p:sldId id="467" r:id="rId10"/>
    <p:sldId id="474" r:id="rId11"/>
    <p:sldId id="482" r:id="rId12"/>
    <p:sldId id="475" r:id="rId13"/>
    <p:sldId id="469" r:id="rId14"/>
    <p:sldId id="480" r:id="rId15"/>
    <p:sldId id="481" r:id="rId16"/>
    <p:sldId id="470" r:id="rId17"/>
    <p:sldId id="450" r:id="rId18"/>
    <p:sldId id="465" r:id="rId19"/>
    <p:sldId id="462" r:id="rId20"/>
    <p:sldId id="460" r:id="rId21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1298">
          <p15:clr>
            <a:srgbClr val="A4A3A4"/>
          </p15:clr>
        </p15:guide>
        <p15:guide id="4" pos="884">
          <p15:clr>
            <a:srgbClr val="A4A3A4"/>
          </p15:clr>
        </p15:guide>
        <p15:guide id="5" pos="5424">
          <p15:clr>
            <a:srgbClr val="A4A3A4"/>
          </p15:clr>
        </p15:guide>
        <p15:guide id="6" pos="3833">
          <p15:clr>
            <a:srgbClr val="A4A3A4"/>
          </p15:clr>
        </p15:guide>
        <p15:guide id="7" pos="12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83871" autoAdjust="0"/>
  </p:normalViewPr>
  <p:slideViewPr>
    <p:cSldViewPr>
      <p:cViewPr varScale="1">
        <p:scale>
          <a:sx n="91" d="100"/>
          <a:sy n="91" d="100"/>
        </p:scale>
        <p:origin x="2160" y="184"/>
      </p:cViewPr>
      <p:guideLst>
        <p:guide orient="horz" pos="4065"/>
        <p:guide orient="horz" pos="845"/>
        <p:guide orient="horz" pos="1298"/>
        <p:guide pos="884"/>
        <p:guide pos="5424"/>
        <p:guide pos="3833"/>
        <p:guide pos="1292"/>
      </p:guideLst>
    </p:cSldViewPr>
  </p:slideViewPr>
  <p:outlineViewPr>
    <p:cViewPr>
      <p:scale>
        <a:sx n="33" d="100"/>
        <a:sy n="33" d="100"/>
      </p:scale>
      <p:origin x="0" y="13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Material Challenges for High Temperature Geothermal Wells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Frank Vercauteren, Penny Pipilikaki, Jens Wollenweber</a:t>
            </a:r>
            <a:endParaRPr lang="nl-NL" dirty="0"/>
          </a:p>
        </p:txBody>
      </p:sp>
      <p:sp>
        <p:nvSpPr>
          <p:cNvPr id="5" name="Tijdelijke aanduiding voor dianummer 4" hidden="1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C337-BE69-40D5-A2C3-B572D8434EAF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7937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Material Challenges for High Temperature Geothermal Wells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/>
              <a:t>15 March 2017</a:t>
            </a:r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Frank Vercauteren, Penny Pipilikaki, Jens Wollenweber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35DF-413D-4C75-8A60-925A728E0BB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766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H2020 Project Geowell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14 March 2017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115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Samples of IDDP-1 were gathered by ISOR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 history: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Prolonged heating periods during 3 years. Peak temperatures up to 450°C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Samples were analyzed by TNO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mechanical tests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optical microscopy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SEM, XRD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H2020 Project Geowell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06 November 2015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864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H2020 Project Geowell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14 March 2017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05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H2020 Project Geowell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06 November 2015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088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H2020 Project Geowell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14 March 2017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484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en-GB" dirty="0" err="1"/>
              <a:t>Titelstijl</a:t>
            </a:r>
            <a:r>
              <a:rPr lang="en-GB" dirty="0"/>
              <a:t> van model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964017" y="2027964"/>
            <a:ext cx="58382" cy="2466080"/>
            <a:chOff x="964017" y="2027964"/>
            <a:chExt cx="58382" cy="24660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4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Titelstijl</a:t>
            </a:r>
            <a:r>
              <a:rPr lang="en-GB" dirty="0"/>
              <a:t> van model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3" name="Groep 2"/>
          <p:cNvGrpSpPr/>
          <p:nvPr userDrawn="1"/>
        </p:nvGrpSpPr>
        <p:grpSpPr>
          <a:xfrm>
            <a:off x="964284" y="2027964"/>
            <a:ext cx="57847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26" y="6582839"/>
            <a:ext cx="69230" cy="143998"/>
          </a:xfrm>
          <a:prstGeom prst="rect">
            <a:avLst/>
          </a:prstGeom>
        </p:spPr>
      </p:pic>
      <p:sp>
        <p:nvSpPr>
          <p:cNvPr id="8" name="Tijdelijke aanduiding voor afbeelding 7"/>
          <p:cNvSpPr>
            <a:spLocks noGrp="1"/>
          </p:cNvSpPr>
          <p:nvPr userDrawn="1">
            <p:ph type="pic" sz="quarter" idx="10"/>
          </p:nvPr>
        </p:nvSpPr>
        <p:spPr>
          <a:xfrm>
            <a:off x="8607226" y="6582839"/>
            <a:ext cx="69230" cy="14399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632192"/>
            <a:ext cx="9143245" cy="152387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726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_Targ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6390853"/>
            <a:ext cx="9143622" cy="463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Afbeelding 3" descr="tno_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7"/>
          <a:stretch/>
        </p:blipFill>
        <p:spPr>
          <a:xfrm>
            <a:off x="0" y="0"/>
            <a:ext cx="9144000" cy="22002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486" y="2199600"/>
            <a:ext cx="8054114" cy="4182150"/>
          </a:xfrm>
          <a:solidFill>
            <a:srgbClr val="FFFFFF"/>
          </a:solidFill>
        </p:spPr>
        <p:txBody>
          <a:bodyPr/>
          <a:lstStyle>
            <a:lvl1pPr marL="185738" indent="-185738">
              <a:buSzPct val="100000"/>
              <a:buFontTx/>
              <a:buBlip>
                <a:blip r:embed="rId3"/>
              </a:buBlip>
              <a:defRPr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6866D27-094A-40D3-BAD6-58F7C7677162}" type="slidenum">
              <a:rPr lang="en-GB" smtClean="0"/>
              <a:pPr/>
              <a:t>‹#›</a:t>
            </a:fld>
            <a:r>
              <a:rPr lang="en-GB" dirty="0"/>
              <a:t> | Material Challenges for High Temperature Geothermal Wells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8679234" y="6562800"/>
            <a:ext cx="69230" cy="1439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-7200" y="2200275"/>
            <a:ext cx="9158400" cy="4190578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357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6486" y="6525344"/>
            <a:ext cx="1800000" cy="168990"/>
          </a:xfrm>
        </p:spPr>
        <p:txBody>
          <a:bodyPr/>
          <a:lstStyle/>
          <a:p>
            <a:fld id="{52236286-4DC8-46DE-9269-8F728FBC06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61777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654540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6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654540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70" name="Afbeelding 6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64" y="1280811"/>
            <a:ext cx="34612" cy="126000"/>
          </a:xfrm>
          <a:prstGeom prst="rect">
            <a:avLst/>
          </a:prstGeom>
        </p:spPr>
      </p:pic>
      <p:sp>
        <p:nvSpPr>
          <p:cNvPr id="71" name="Rechthoek 70"/>
          <p:cNvSpPr/>
          <p:nvPr userDrawn="1"/>
        </p:nvSpPr>
        <p:spPr>
          <a:xfrm>
            <a:off x="2226469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2319232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73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2319232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74" name="Afbeelding 7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56" y="1280811"/>
            <a:ext cx="34612" cy="126000"/>
          </a:xfrm>
          <a:prstGeom prst="rect">
            <a:avLst/>
          </a:prstGeom>
        </p:spPr>
      </p:pic>
      <p:sp>
        <p:nvSpPr>
          <p:cNvPr id="75" name="Rechthoek 74"/>
          <p:cNvSpPr/>
          <p:nvPr userDrawn="1"/>
        </p:nvSpPr>
        <p:spPr>
          <a:xfrm>
            <a:off x="3889003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3981766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77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3981766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78" name="Afbeelding 7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90" y="1280811"/>
            <a:ext cx="34612" cy="126000"/>
          </a:xfrm>
          <a:prstGeom prst="rect">
            <a:avLst/>
          </a:prstGeom>
        </p:spPr>
      </p:pic>
      <p:sp>
        <p:nvSpPr>
          <p:cNvPr id="79" name="Rechthoek 78"/>
          <p:cNvSpPr/>
          <p:nvPr userDrawn="1"/>
        </p:nvSpPr>
        <p:spPr>
          <a:xfrm>
            <a:off x="5550520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5643283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81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5643283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82" name="Afbeelding 8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07" y="1280811"/>
            <a:ext cx="34612" cy="126000"/>
          </a:xfrm>
          <a:prstGeom prst="rect">
            <a:avLst/>
          </a:prstGeom>
        </p:spPr>
      </p:pic>
      <p:sp>
        <p:nvSpPr>
          <p:cNvPr id="83" name="Rechthoek 82"/>
          <p:cNvSpPr/>
          <p:nvPr userDrawn="1"/>
        </p:nvSpPr>
        <p:spPr>
          <a:xfrm>
            <a:off x="7211763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7304526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85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7304526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86" name="Afbeelding 8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50" y="1280811"/>
            <a:ext cx="34612" cy="126000"/>
          </a:xfrm>
          <a:prstGeom prst="rect">
            <a:avLst/>
          </a:prstGeom>
        </p:spPr>
      </p:pic>
      <p:sp>
        <p:nvSpPr>
          <p:cNvPr id="87" name="Rechthoek 86"/>
          <p:cNvSpPr/>
          <p:nvPr userDrawn="1"/>
        </p:nvSpPr>
        <p:spPr>
          <a:xfrm>
            <a:off x="564952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657715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89" name="Tijdelijke aanduiding voor afbeelding 157"/>
          <p:cNvSpPr>
            <a:spLocks noGrp="1"/>
          </p:cNvSpPr>
          <p:nvPr>
            <p:ph type="pic" sz="quarter" idx="22"/>
          </p:nvPr>
        </p:nvSpPr>
        <p:spPr>
          <a:xfrm>
            <a:off x="657715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90" name="Afbeelding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39" y="3046735"/>
            <a:ext cx="34612" cy="126000"/>
          </a:xfrm>
          <a:prstGeom prst="rect">
            <a:avLst/>
          </a:prstGeom>
        </p:spPr>
      </p:pic>
      <p:sp>
        <p:nvSpPr>
          <p:cNvPr id="91" name="Rechthoek 90"/>
          <p:cNvSpPr/>
          <p:nvPr userDrawn="1"/>
        </p:nvSpPr>
        <p:spPr>
          <a:xfrm>
            <a:off x="2229644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Tijdelijke aanduiding voor tekst 159"/>
          <p:cNvSpPr>
            <a:spLocks noGrp="1"/>
          </p:cNvSpPr>
          <p:nvPr>
            <p:ph type="body" sz="quarter" idx="23" hasCustomPrompt="1"/>
          </p:nvPr>
        </p:nvSpPr>
        <p:spPr>
          <a:xfrm>
            <a:off x="2322407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93" name="Tijdelijke aanduiding voor afbeelding 157"/>
          <p:cNvSpPr>
            <a:spLocks noGrp="1"/>
          </p:cNvSpPr>
          <p:nvPr>
            <p:ph type="pic" sz="quarter" idx="24"/>
          </p:nvPr>
        </p:nvSpPr>
        <p:spPr>
          <a:xfrm>
            <a:off x="2322407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94" name="Afbeelding 9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31" y="3046735"/>
            <a:ext cx="34612" cy="126000"/>
          </a:xfrm>
          <a:prstGeom prst="rect">
            <a:avLst/>
          </a:prstGeom>
        </p:spPr>
      </p:pic>
      <p:sp>
        <p:nvSpPr>
          <p:cNvPr id="95" name="Rechthoek 94"/>
          <p:cNvSpPr/>
          <p:nvPr userDrawn="1"/>
        </p:nvSpPr>
        <p:spPr>
          <a:xfrm>
            <a:off x="3892178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Tijdelijke aanduiding voor tekst 159"/>
          <p:cNvSpPr>
            <a:spLocks noGrp="1"/>
          </p:cNvSpPr>
          <p:nvPr>
            <p:ph type="body" sz="quarter" idx="25" hasCustomPrompt="1"/>
          </p:nvPr>
        </p:nvSpPr>
        <p:spPr>
          <a:xfrm>
            <a:off x="3984941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97" name="Tijdelijke aanduiding voor afbeelding 157"/>
          <p:cNvSpPr>
            <a:spLocks noGrp="1"/>
          </p:cNvSpPr>
          <p:nvPr>
            <p:ph type="pic" sz="quarter" idx="26"/>
          </p:nvPr>
        </p:nvSpPr>
        <p:spPr>
          <a:xfrm>
            <a:off x="3984941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98" name="Afbeelding 9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65" y="3046735"/>
            <a:ext cx="34612" cy="126000"/>
          </a:xfrm>
          <a:prstGeom prst="rect">
            <a:avLst/>
          </a:prstGeom>
        </p:spPr>
      </p:pic>
      <p:sp>
        <p:nvSpPr>
          <p:cNvPr id="99" name="Rechthoek 98"/>
          <p:cNvSpPr/>
          <p:nvPr userDrawn="1"/>
        </p:nvSpPr>
        <p:spPr>
          <a:xfrm>
            <a:off x="5553695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Tijdelijke aanduiding voor tekst 159"/>
          <p:cNvSpPr>
            <a:spLocks noGrp="1"/>
          </p:cNvSpPr>
          <p:nvPr>
            <p:ph type="body" sz="quarter" idx="27" hasCustomPrompt="1"/>
          </p:nvPr>
        </p:nvSpPr>
        <p:spPr>
          <a:xfrm>
            <a:off x="5646458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01" name="Tijdelijke aanduiding voor afbeelding 157"/>
          <p:cNvSpPr>
            <a:spLocks noGrp="1"/>
          </p:cNvSpPr>
          <p:nvPr>
            <p:ph type="pic" sz="quarter" idx="28"/>
          </p:nvPr>
        </p:nvSpPr>
        <p:spPr>
          <a:xfrm>
            <a:off x="5646458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02" name="Afbeelding 10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82" y="3046735"/>
            <a:ext cx="34612" cy="126000"/>
          </a:xfrm>
          <a:prstGeom prst="rect">
            <a:avLst/>
          </a:prstGeom>
        </p:spPr>
      </p:pic>
      <p:sp>
        <p:nvSpPr>
          <p:cNvPr id="103" name="Rechthoek 102"/>
          <p:cNvSpPr/>
          <p:nvPr userDrawn="1"/>
        </p:nvSpPr>
        <p:spPr>
          <a:xfrm>
            <a:off x="7214938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Tijdelijke aanduiding voor tekst 159"/>
          <p:cNvSpPr>
            <a:spLocks noGrp="1"/>
          </p:cNvSpPr>
          <p:nvPr>
            <p:ph type="body" sz="quarter" idx="29" hasCustomPrompt="1"/>
          </p:nvPr>
        </p:nvSpPr>
        <p:spPr>
          <a:xfrm>
            <a:off x="7307701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05" name="Tijdelijke aanduiding voor afbeelding 157"/>
          <p:cNvSpPr>
            <a:spLocks noGrp="1"/>
          </p:cNvSpPr>
          <p:nvPr>
            <p:ph type="pic" sz="quarter" idx="30"/>
          </p:nvPr>
        </p:nvSpPr>
        <p:spPr>
          <a:xfrm>
            <a:off x="7307701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06" name="Afbeelding 10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25" y="3046735"/>
            <a:ext cx="34612" cy="126000"/>
          </a:xfrm>
          <a:prstGeom prst="rect">
            <a:avLst/>
          </a:prstGeom>
        </p:spPr>
      </p:pic>
      <p:sp>
        <p:nvSpPr>
          <p:cNvPr id="107" name="Rechthoek 106"/>
          <p:cNvSpPr/>
          <p:nvPr userDrawn="1"/>
        </p:nvSpPr>
        <p:spPr>
          <a:xfrm>
            <a:off x="569144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Tijdelijke aanduiding voor tekst 159"/>
          <p:cNvSpPr>
            <a:spLocks noGrp="1"/>
          </p:cNvSpPr>
          <p:nvPr>
            <p:ph type="body" sz="quarter" idx="31" hasCustomPrompt="1"/>
          </p:nvPr>
        </p:nvSpPr>
        <p:spPr>
          <a:xfrm>
            <a:off x="661907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09" name="Tijdelijke aanduiding voor afbeelding 157"/>
          <p:cNvSpPr>
            <a:spLocks noGrp="1"/>
          </p:cNvSpPr>
          <p:nvPr>
            <p:ph type="pic" sz="quarter" idx="32"/>
          </p:nvPr>
        </p:nvSpPr>
        <p:spPr>
          <a:xfrm>
            <a:off x="661907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10" name="Afbeelding 10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4804519"/>
            <a:ext cx="34612" cy="126000"/>
          </a:xfrm>
          <a:prstGeom prst="rect">
            <a:avLst/>
          </a:prstGeom>
        </p:spPr>
      </p:pic>
      <p:sp>
        <p:nvSpPr>
          <p:cNvPr id="111" name="Rechthoek 110"/>
          <p:cNvSpPr/>
          <p:nvPr userDrawn="1"/>
        </p:nvSpPr>
        <p:spPr>
          <a:xfrm>
            <a:off x="2233836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Tijdelijke aanduiding voor tekst 159"/>
          <p:cNvSpPr>
            <a:spLocks noGrp="1"/>
          </p:cNvSpPr>
          <p:nvPr>
            <p:ph type="body" sz="quarter" idx="33" hasCustomPrompt="1"/>
          </p:nvPr>
        </p:nvSpPr>
        <p:spPr>
          <a:xfrm>
            <a:off x="2326599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13" name="Tijdelijke aanduiding voor afbeelding 157"/>
          <p:cNvSpPr>
            <a:spLocks noGrp="1"/>
          </p:cNvSpPr>
          <p:nvPr>
            <p:ph type="pic" sz="quarter" idx="34"/>
          </p:nvPr>
        </p:nvSpPr>
        <p:spPr>
          <a:xfrm>
            <a:off x="2326599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14" name="Afbeelding 1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23" y="4804519"/>
            <a:ext cx="34612" cy="126000"/>
          </a:xfrm>
          <a:prstGeom prst="rect">
            <a:avLst/>
          </a:prstGeom>
        </p:spPr>
      </p:pic>
      <p:sp>
        <p:nvSpPr>
          <p:cNvPr id="115" name="Rechthoek 114"/>
          <p:cNvSpPr/>
          <p:nvPr userDrawn="1"/>
        </p:nvSpPr>
        <p:spPr>
          <a:xfrm>
            <a:off x="3896370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Tijdelijke aanduiding voor tekst 159"/>
          <p:cNvSpPr>
            <a:spLocks noGrp="1"/>
          </p:cNvSpPr>
          <p:nvPr>
            <p:ph type="body" sz="quarter" idx="35" hasCustomPrompt="1"/>
          </p:nvPr>
        </p:nvSpPr>
        <p:spPr>
          <a:xfrm>
            <a:off x="3989133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17" name="Tijdelijke aanduiding voor afbeelding 157"/>
          <p:cNvSpPr>
            <a:spLocks noGrp="1"/>
          </p:cNvSpPr>
          <p:nvPr>
            <p:ph type="pic" sz="quarter" idx="36"/>
          </p:nvPr>
        </p:nvSpPr>
        <p:spPr>
          <a:xfrm>
            <a:off x="3989133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18" name="Afbeelding 1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57" y="4804519"/>
            <a:ext cx="34612" cy="126000"/>
          </a:xfrm>
          <a:prstGeom prst="rect">
            <a:avLst/>
          </a:prstGeom>
        </p:spPr>
      </p:pic>
      <p:sp>
        <p:nvSpPr>
          <p:cNvPr id="119" name="Rechthoek 118"/>
          <p:cNvSpPr/>
          <p:nvPr userDrawn="1"/>
        </p:nvSpPr>
        <p:spPr>
          <a:xfrm>
            <a:off x="5557887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Tijdelijke aanduiding voor tekst 159"/>
          <p:cNvSpPr>
            <a:spLocks noGrp="1"/>
          </p:cNvSpPr>
          <p:nvPr>
            <p:ph type="body" sz="quarter" idx="37" hasCustomPrompt="1"/>
          </p:nvPr>
        </p:nvSpPr>
        <p:spPr>
          <a:xfrm>
            <a:off x="5650650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21" name="Tijdelijke aanduiding voor afbeelding 157"/>
          <p:cNvSpPr>
            <a:spLocks noGrp="1"/>
          </p:cNvSpPr>
          <p:nvPr>
            <p:ph type="pic" sz="quarter" idx="38"/>
          </p:nvPr>
        </p:nvSpPr>
        <p:spPr>
          <a:xfrm>
            <a:off x="5650650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22" name="Afbeelding 1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74" y="4804519"/>
            <a:ext cx="34612" cy="126000"/>
          </a:xfrm>
          <a:prstGeom prst="rect">
            <a:avLst/>
          </a:prstGeom>
        </p:spPr>
      </p:pic>
      <p:sp>
        <p:nvSpPr>
          <p:cNvPr id="123" name="Rechthoek 122"/>
          <p:cNvSpPr/>
          <p:nvPr userDrawn="1"/>
        </p:nvSpPr>
        <p:spPr>
          <a:xfrm>
            <a:off x="7219130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Tijdelijke aanduiding voor tekst 159"/>
          <p:cNvSpPr>
            <a:spLocks noGrp="1"/>
          </p:cNvSpPr>
          <p:nvPr>
            <p:ph type="body" sz="quarter" idx="39" hasCustomPrompt="1"/>
          </p:nvPr>
        </p:nvSpPr>
        <p:spPr>
          <a:xfrm>
            <a:off x="7311893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25" name="Tijdelijke aanduiding voor afbeelding 157"/>
          <p:cNvSpPr>
            <a:spLocks noGrp="1"/>
          </p:cNvSpPr>
          <p:nvPr>
            <p:ph type="pic" sz="quarter" idx="40"/>
          </p:nvPr>
        </p:nvSpPr>
        <p:spPr>
          <a:xfrm>
            <a:off x="7311893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26" name="Afbeelding 1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17" y="4804519"/>
            <a:ext cx="34612" cy="126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fld id="{9C985807-468B-442A-89D8-C5813C8DA1D3}" type="slidenum">
              <a:rPr lang="en-GB" smtClean="0"/>
              <a:pPr/>
              <a:t>‹#›</a:t>
            </a:fld>
            <a:r>
              <a:rPr lang="en-GB" dirty="0"/>
              <a:t> | Material Challenges for High Temperature Geothermal Wells</a:t>
            </a:r>
          </a:p>
        </p:txBody>
      </p:sp>
    </p:spTree>
    <p:extLst>
      <p:ext uri="{BB962C8B-B14F-4D97-AF65-F5344CB8AC3E}">
        <p14:creationId xmlns:p14="http://schemas.microsoft.com/office/powerpoint/2010/main" val="3296008366"/>
      </p:ext>
    </p:extLst>
  </p:cSld>
  <p:clrMapOvr>
    <a:masterClrMapping/>
  </p:clrMapOvr>
  <p:transition spd="slow">
    <p:fade thruBlk="1"/>
  </p:transition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6486" y="6525344"/>
            <a:ext cx="1800000" cy="168990"/>
          </a:xfrm>
        </p:spPr>
        <p:txBody>
          <a:bodyPr/>
          <a:lstStyle/>
          <a:p>
            <a:fld id="{52236286-4DC8-46DE-9269-8F728FBC06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6" name="Rechthoek 65"/>
          <p:cNvSpPr/>
          <p:nvPr userDrawn="1"/>
        </p:nvSpPr>
        <p:spPr>
          <a:xfrm>
            <a:off x="561777" y="1192928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654540" y="1268565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68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654540" y="1799471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69" name="Afbeelding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46" y="1280811"/>
            <a:ext cx="34612" cy="126000"/>
          </a:xfrm>
          <a:prstGeom prst="rect">
            <a:avLst/>
          </a:prstGeom>
        </p:spPr>
      </p:pic>
      <p:sp>
        <p:nvSpPr>
          <p:cNvPr id="150" name="Rechthoek 149"/>
          <p:cNvSpPr/>
          <p:nvPr userDrawn="1"/>
        </p:nvSpPr>
        <p:spPr>
          <a:xfrm>
            <a:off x="3320306" y="1196752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3413069" y="1272389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52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3413069" y="1803295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53" name="Afbeelding 15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75" y="1284635"/>
            <a:ext cx="34612" cy="126000"/>
          </a:xfrm>
          <a:prstGeom prst="rect">
            <a:avLst/>
          </a:prstGeom>
        </p:spPr>
      </p:pic>
      <p:sp>
        <p:nvSpPr>
          <p:cNvPr id="154" name="Rechthoek 153"/>
          <p:cNvSpPr/>
          <p:nvPr userDrawn="1"/>
        </p:nvSpPr>
        <p:spPr>
          <a:xfrm>
            <a:off x="6080190" y="1196752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6172953" y="1272389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56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6172953" y="1803295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57" name="Afbeelding 15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59" y="1284635"/>
            <a:ext cx="34612" cy="126000"/>
          </a:xfrm>
          <a:prstGeom prst="rect">
            <a:avLst/>
          </a:prstGeom>
        </p:spPr>
      </p:pic>
      <p:sp>
        <p:nvSpPr>
          <p:cNvPr id="158" name="Rechthoek 157"/>
          <p:cNvSpPr/>
          <p:nvPr userDrawn="1"/>
        </p:nvSpPr>
        <p:spPr>
          <a:xfrm>
            <a:off x="567110" y="2959869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659873" y="3035506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60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659873" y="3566412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61" name="Afbeelding 16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79" y="3047752"/>
            <a:ext cx="34612" cy="126000"/>
          </a:xfrm>
          <a:prstGeom prst="rect">
            <a:avLst/>
          </a:prstGeom>
        </p:spPr>
      </p:pic>
      <p:sp>
        <p:nvSpPr>
          <p:cNvPr id="162" name="Rechthoek 161"/>
          <p:cNvSpPr/>
          <p:nvPr userDrawn="1"/>
        </p:nvSpPr>
        <p:spPr>
          <a:xfrm>
            <a:off x="3325639" y="296369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3418402" y="303933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64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3418402" y="357023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65" name="Afbeelding 1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08" y="3051576"/>
            <a:ext cx="34612" cy="126000"/>
          </a:xfrm>
          <a:prstGeom prst="rect">
            <a:avLst/>
          </a:prstGeom>
        </p:spPr>
      </p:pic>
      <p:sp>
        <p:nvSpPr>
          <p:cNvPr id="166" name="Rechthoek 165"/>
          <p:cNvSpPr/>
          <p:nvPr userDrawn="1"/>
        </p:nvSpPr>
        <p:spPr>
          <a:xfrm>
            <a:off x="6085523" y="296369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7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6178286" y="303933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68" name="Tijdelijke aanduiding voor afbeelding 157"/>
          <p:cNvSpPr>
            <a:spLocks noGrp="1"/>
          </p:cNvSpPr>
          <p:nvPr>
            <p:ph type="pic" sz="quarter" idx="22"/>
          </p:nvPr>
        </p:nvSpPr>
        <p:spPr>
          <a:xfrm>
            <a:off x="6178286" y="357023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69" name="Afbeelding 1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92" y="3051576"/>
            <a:ext cx="34612" cy="126000"/>
          </a:xfrm>
          <a:prstGeom prst="rect">
            <a:avLst/>
          </a:prstGeom>
        </p:spPr>
      </p:pic>
      <p:sp>
        <p:nvSpPr>
          <p:cNvPr id="170" name="Rechthoek 169"/>
          <p:cNvSpPr/>
          <p:nvPr userDrawn="1"/>
        </p:nvSpPr>
        <p:spPr>
          <a:xfrm>
            <a:off x="570285" y="4715619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1" name="Tijdelijke aanduiding voor tekst 159"/>
          <p:cNvSpPr>
            <a:spLocks noGrp="1"/>
          </p:cNvSpPr>
          <p:nvPr>
            <p:ph type="body" sz="quarter" idx="23" hasCustomPrompt="1"/>
          </p:nvPr>
        </p:nvSpPr>
        <p:spPr>
          <a:xfrm>
            <a:off x="663048" y="4791256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72" name="Tijdelijke aanduiding voor afbeelding 157"/>
          <p:cNvSpPr>
            <a:spLocks noGrp="1"/>
          </p:cNvSpPr>
          <p:nvPr>
            <p:ph type="pic" sz="quarter" idx="24"/>
          </p:nvPr>
        </p:nvSpPr>
        <p:spPr>
          <a:xfrm>
            <a:off x="663048" y="5322162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73" name="Afbeelding 17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54" y="4803502"/>
            <a:ext cx="34612" cy="126000"/>
          </a:xfrm>
          <a:prstGeom prst="rect">
            <a:avLst/>
          </a:prstGeom>
        </p:spPr>
      </p:pic>
      <p:sp>
        <p:nvSpPr>
          <p:cNvPr id="174" name="Rechthoek 173"/>
          <p:cNvSpPr/>
          <p:nvPr userDrawn="1"/>
        </p:nvSpPr>
        <p:spPr>
          <a:xfrm>
            <a:off x="3328814" y="471944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Tijdelijke aanduiding voor tekst 159"/>
          <p:cNvSpPr>
            <a:spLocks noGrp="1"/>
          </p:cNvSpPr>
          <p:nvPr>
            <p:ph type="body" sz="quarter" idx="25" hasCustomPrompt="1"/>
          </p:nvPr>
        </p:nvSpPr>
        <p:spPr>
          <a:xfrm>
            <a:off x="3421577" y="479508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76" name="Tijdelijke aanduiding voor afbeelding 157"/>
          <p:cNvSpPr>
            <a:spLocks noGrp="1"/>
          </p:cNvSpPr>
          <p:nvPr>
            <p:ph type="pic" sz="quarter" idx="26"/>
          </p:nvPr>
        </p:nvSpPr>
        <p:spPr>
          <a:xfrm>
            <a:off x="3421577" y="532598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77" name="Afbeelding 17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83" y="4807326"/>
            <a:ext cx="34612" cy="126000"/>
          </a:xfrm>
          <a:prstGeom prst="rect">
            <a:avLst/>
          </a:prstGeom>
        </p:spPr>
      </p:pic>
      <p:sp>
        <p:nvSpPr>
          <p:cNvPr id="178" name="Rechthoek 177"/>
          <p:cNvSpPr/>
          <p:nvPr userDrawn="1"/>
        </p:nvSpPr>
        <p:spPr>
          <a:xfrm>
            <a:off x="6088698" y="471944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Tijdelijke aanduiding voor tekst 159"/>
          <p:cNvSpPr>
            <a:spLocks noGrp="1"/>
          </p:cNvSpPr>
          <p:nvPr>
            <p:ph type="body" sz="quarter" idx="27" hasCustomPrompt="1"/>
          </p:nvPr>
        </p:nvSpPr>
        <p:spPr>
          <a:xfrm>
            <a:off x="6181461" y="479508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passen</a:t>
            </a:r>
            <a:endParaRPr lang="en-GB" dirty="0"/>
          </a:p>
        </p:txBody>
      </p:sp>
      <p:sp>
        <p:nvSpPr>
          <p:cNvPr id="180" name="Tijdelijke aanduiding voor afbeelding 157"/>
          <p:cNvSpPr>
            <a:spLocks noGrp="1"/>
          </p:cNvSpPr>
          <p:nvPr>
            <p:ph type="pic" sz="quarter" idx="28"/>
          </p:nvPr>
        </p:nvSpPr>
        <p:spPr>
          <a:xfrm>
            <a:off x="6181461" y="532598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81" name="Afbeelding 18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67" y="4807326"/>
            <a:ext cx="34612" cy="126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fld id="{E909006A-A744-4837-93C1-07D086C71F73}" type="slidenum">
              <a:rPr lang="en-GB" smtClean="0"/>
              <a:pPr/>
              <a:t>‹#›</a:t>
            </a:fld>
            <a:r>
              <a:rPr lang="en-GB" dirty="0"/>
              <a:t> | Material Challenges for High Temperature Geothermal Wells</a:t>
            </a:r>
          </a:p>
        </p:txBody>
      </p:sp>
    </p:spTree>
    <p:extLst>
      <p:ext uri="{BB962C8B-B14F-4D97-AF65-F5344CB8AC3E}">
        <p14:creationId xmlns:p14="http://schemas.microsoft.com/office/powerpoint/2010/main" val="1500791170"/>
      </p:ext>
    </p:extLst>
  </p:cSld>
  <p:clrMapOvr>
    <a:masterClrMapping/>
  </p:clrMapOvr>
  <p:transition spd="slow">
    <p:fade thruBlk="1"/>
  </p:transition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en-GB" dirty="0" err="1"/>
              <a:t>Titelstijl</a:t>
            </a:r>
            <a:r>
              <a:rPr lang="en-GB" dirty="0"/>
              <a:t> van model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964017" y="2027964"/>
            <a:ext cx="58382" cy="2466080"/>
            <a:chOff x="964017" y="2027964"/>
            <a:chExt cx="58382" cy="24660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6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Titelstijl</a:t>
            </a:r>
            <a:r>
              <a:rPr lang="en-GB" dirty="0"/>
              <a:t> van model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964284" y="2027964"/>
            <a:ext cx="57847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1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7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Titelstijl</a:t>
            </a:r>
            <a:r>
              <a:rPr lang="en-GB" dirty="0"/>
              <a:t> van model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964284" y="2027964"/>
            <a:ext cx="57847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1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1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text_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Titelstijl</a:t>
            </a:r>
            <a:r>
              <a:rPr lang="en-GB" dirty="0"/>
              <a:t> van model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964284" y="2027964"/>
            <a:ext cx="57847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1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2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486" y="2199600"/>
            <a:ext cx="8054114" cy="4182150"/>
          </a:xfrm>
        </p:spPr>
        <p:txBody>
          <a:bodyPr/>
          <a:lstStyle>
            <a:lvl1pPr marL="185738" indent="-185738">
              <a:buSzPct val="100000"/>
              <a:buFontTx/>
              <a:buBlip>
                <a:blip r:embed="rId3"/>
              </a:buBlip>
              <a:defRPr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2D4FC89-ABFB-4BCE-BBCA-5DBD132B8068}" type="slidenum">
              <a:rPr lang="en-GB" smtClean="0"/>
              <a:pPr/>
              <a:t>‹#›</a:t>
            </a:fld>
            <a:r>
              <a:rPr lang="en-GB" dirty="0"/>
              <a:t> | Material Challenges for High Temperature Geothermal Wells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"/>
          <p:cNvPicPr/>
          <p:nvPr userDrawn="1"/>
        </p:nvPicPr>
        <p:blipFill>
          <a:blip r:embed="rId4"/>
          <a:stretch>
            <a:fillRect/>
          </a:stretch>
        </p:blipFill>
        <p:spPr bwMode="auto">
          <a:xfrm>
            <a:off x="179512" y="116632"/>
            <a:ext cx="1177290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0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6486" y="6525344"/>
            <a:ext cx="1800000" cy="168990"/>
          </a:xfrm>
        </p:spPr>
        <p:txBody>
          <a:bodyPr/>
          <a:lstStyle/>
          <a:p>
            <a:fld id="{52236286-4DC8-46DE-9269-8F728FBC064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Afbeelding 10" descr="pijltje_teru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26" y="6582838"/>
            <a:ext cx="69230" cy="144000"/>
          </a:xfrm>
          <a:prstGeom prst="rect">
            <a:avLst/>
          </a:prstGeom>
        </p:spPr>
      </p:pic>
      <p:sp>
        <p:nvSpPr>
          <p:cNvPr id="7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0" y="2204864"/>
            <a:ext cx="9144000" cy="417646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18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781380"/>
      </p:ext>
    </p:extLst>
  </p:cSld>
  <p:clrMapOvr>
    <a:masterClrMapping/>
  </p:clrMapOvr>
  <p:transition spd="slow">
    <p:fade thruBlk="1"/>
  </p:transition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486" y="2199600"/>
            <a:ext cx="4014000" cy="4182150"/>
          </a:xfrm>
        </p:spPr>
        <p:txBody>
          <a:bodyPr/>
          <a:lstStyle>
            <a:lvl1pPr marL="185738" indent="-185738">
              <a:buSzPct val="100000"/>
              <a:buFontTx/>
              <a:buBlip>
                <a:blip r:embed="rId3"/>
              </a:buBlip>
              <a:defRPr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0A73612-AD85-4C82-B4F6-AC8B721361EE}" type="slidenum">
              <a:rPr lang="en-GB" smtClean="0"/>
              <a:pPr/>
              <a:t>‹#›</a:t>
            </a:fld>
            <a:r>
              <a:rPr lang="en-GB" dirty="0"/>
              <a:t> | Material Challenges for High Temperature Geothermal Wells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4932000" y="2206800"/>
            <a:ext cx="3672448" cy="4182150"/>
          </a:xfrm>
        </p:spPr>
        <p:txBody>
          <a:bodyPr/>
          <a:lstStyle>
            <a:lvl1pPr marL="0" indent="0">
              <a:buSzPct val="100000"/>
              <a:buFontTx/>
              <a:buNone/>
              <a:defRPr baseline="0"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073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ep 1"/>
          <p:cNvGrpSpPr/>
          <p:nvPr userDrawn="1"/>
        </p:nvGrpSpPr>
        <p:grpSpPr>
          <a:xfrm>
            <a:off x="539552" y="900233"/>
            <a:ext cx="54120" cy="3028186"/>
            <a:chOff x="539552" y="900233"/>
            <a:chExt cx="54120" cy="3028186"/>
          </a:xfrm>
        </p:grpSpPr>
        <p:cxnSp>
          <p:nvCxnSpPr>
            <p:cNvPr id="5" name="Rechte verbindingslijn 4"/>
            <p:cNvCxnSpPr/>
            <p:nvPr userDrawn="1"/>
          </p:nvCxnSpPr>
          <p:spPr>
            <a:xfrm flipV="1">
              <a:off x="551844" y="900233"/>
              <a:ext cx="0" cy="27396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 descr="timeline_pijl_wi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30419"/>
              <a:ext cx="54120" cy="19800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76785" y="737708"/>
            <a:ext cx="8165932" cy="3382344"/>
          </a:xfrm>
        </p:spPr>
        <p:txBody>
          <a:bodyPr anchor="b"/>
          <a:lstStyle>
            <a:lvl1pPr>
              <a:lnSpc>
                <a:spcPct val="90000"/>
              </a:lnSpc>
              <a:defRPr sz="7000" spc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3451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818"/>
            <a:ext cx="9144000" cy="274319"/>
          </a:xfrm>
          <a:prstGeom prst="rect">
            <a:avLst/>
          </a:prstGeom>
        </p:spPr>
      </p:pic>
      <p:grpSp>
        <p:nvGrpSpPr>
          <p:cNvPr id="3" name="Groep 2"/>
          <p:cNvGrpSpPr/>
          <p:nvPr userDrawn="1"/>
        </p:nvGrpSpPr>
        <p:grpSpPr>
          <a:xfrm>
            <a:off x="539800" y="900233"/>
            <a:ext cx="53624" cy="3028186"/>
            <a:chOff x="539800" y="900233"/>
            <a:chExt cx="53624" cy="3028186"/>
          </a:xfrm>
        </p:grpSpPr>
        <p:cxnSp>
          <p:nvCxnSpPr>
            <p:cNvPr id="5" name="Rechte verbindingslijn 4"/>
            <p:cNvCxnSpPr/>
            <p:nvPr userDrawn="1"/>
          </p:nvCxnSpPr>
          <p:spPr>
            <a:xfrm flipV="1">
              <a:off x="551844" y="900233"/>
              <a:ext cx="0" cy="27396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0" y="3730419"/>
              <a:ext cx="53624" cy="19800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 userDrawn="1">
            <p:ph type="title"/>
          </p:nvPr>
        </p:nvSpPr>
        <p:spPr>
          <a:xfrm>
            <a:off x="776785" y="737708"/>
            <a:ext cx="8165932" cy="3382344"/>
          </a:xfrm>
        </p:spPr>
        <p:txBody>
          <a:bodyPr anchor="b"/>
          <a:lstStyle>
            <a:lvl1pPr>
              <a:lnSpc>
                <a:spcPct val="90000"/>
              </a:lnSpc>
              <a:defRPr sz="7000" spc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2861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en-GB" dirty="0" err="1"/>
              <a:t>Titelstijl</a:t>
            </a:r>
            <a:r>
              <a:rPr lang="en-GB" dirty="0"/>
              <a:t> van model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12" name="Groep 11"/>
          <p:cNvGrpSpPr/>
          <p:nvPr userDrawn="1"/>
        </p:nvGrpSpPr>
        <p:grpSpPr>
          <a:xfrm>
            <a:off x="964017" y="2027964"/>
            <a:ext cx="58382" cy="2466080"/>
            <a:chOff x="964017" y="2027964"/>
            <a:chExt cx="58382" cy="24660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26" y="6582839"/>
            <a:ext cx="69230" cy="143998"/>
          </a:xfrm>
          <a:prstGeom prst="rect">
            <a:avLst/>
          </a:prstGeom>
        </p:spPr>
      </p:pic>
      <p:sp>
        <p:nvSpPr>
          <p:cNvPr id="8" name="Tijdelijke aanduiding voor afbeelding 7"/>
          <p:cNvSpPr>
            <a:spLocks noGrp="1"/>
          </p:cNvSpPr>
          <p:nvPr>
            <p:ph type="pic" sz="quarter" idx="10"/>
          </p:nvPr>
        </p:nvSpPr>
        <p:spPr>
          <a:xfrm>
            <a:off x="8607226" y="6582839"/>
            <a:ext cx="69230" cy="14399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629144"/>
            <a:ext cx="9143245" cy="158483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5272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4796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56486" y="2199600"/>
            <a:ext cx="8044589" cy="432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te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56486" y="6525344"/>
            <a:ext cx="271098" cy="1689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463258" y="6526800"/>
            <a:ext cx="2133600" cy="1692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15 March 2017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54410" y="6526800"/>
            <a:ext cx="4320000" cy="1692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74A76-1943-4555-A889-4E0CCE816175}" type="slidenum">
              <a:rPr lang="en-GB" smtClean="0"/>
              <a:pPr/>
              <a:t>‹#›</a:t>
            </a:fld>
            <a:r>
              <a:rPr lang="en-GB" dirty="0"/>
              <a:t> | Material Challenges for High Temperature Geothermal Wells</a:t>
            </a:r>
          </a:p>
        </p:txBody>
      </p:sp>
    </p:spTree>
    <p:extLst>
      <p:ext uri="{BB962C8B-B14F-4D97-AF65-F5344CB8AC3E}">
        <p14:creationId xmlns:p14="http://schemas.microsoft.com/office/powerpoint/2010/main" val="417433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4" r:id="rId2"/>
    <p:sldLayoutId id="2147483700" r:id="rId3"/>
    <p:sldLayoutId id="2147483650" r:id="rId4"/>
    <p:sldLayoutId id="2147483661" r:id="rId5"/>
    <p:sldLayoutId id="2147483699" r:id="rId6"/>
    <p:sldLayoutId id="2147483688" r:id="rId7"/>
    <p:sldLayoutId id="2147483695" r:id="rId8"/>
    <p:sldLayoutId id="2147483690" r:id="rId9"/>
    <p:sldLayoutId id="2147483696" r:id="rId10"/>
    <p:sldLayoutId id="2147483698" r:id="rId11"/>
    <p:sldLayoutId id="2147483691" r:id="rId12"/>
    <p:sldLayoutId id="2147483692" r:id="rId13"/>
    <p:sldLayoutId id="2147483693" r:id="rId14"/>
    <p:sldLayoutId id="2147483697" r:id="rId15"/>
  </p:sldLayoutIdLst>
  <p:transition spd="slow">
    <p:fade thruBlk="1"/>
  </p:transition>
  <p:hf sldNum="0"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cap="all" spc="0">
          <a:solidFill>
            <a:schemeClr val="tx2"/>
          </a:solidFill>
          <a:latin typeface="Arial Black"/>
          <a:ea typeface="+mj-ea"/>
          <a:cs typeface="Arial Black"/>
        </a:defRPr>
      </a:lvl1pPr>
    </p:titleStyle>
    <p:bodyStyle>
      <a:lvl1pPr marL="185738" indent="-1857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7188" indent="-171450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1857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963" indent="-1730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01700" indent="-1857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hyperlink" Target="http://www.hsorka.is/english/default.aspx" TargetMode="External"/><Relationship Id="rId13" Type="http://schemas.openxmlformats.org/officeDocument/2006/relationships/image" Target="../media/image24.png"/><Relationship Id="rId14" Type="http://schemas.openxmlformats.org/officeDocument/2006/relationships/hyperlink" Target="http://www.iris.no/" TargetMode="External"/><Relationship Id="rId15" Type="http://schemas.openxmlformats.org/officeDocument/2006/relationships/image" Target="../media/image25.png"/><Relationship Id="rId16" Type="http://schemas.openxmlformats.org/officeDocument/2006/relationships/hyperlink" Target="http://www.geothermal.is/" TargetMode="External"/><Relationship Id="rId17" Type="http://schemas.openxmlformats.org/officeDocument/2006/relationships/image" Target="../media/image26.png"/><Relationship Id="rId18" Type="http://schemas.openxmlformats.org/officeDocument/2006/relationships/hyperlink" Target="https://www.tno.nl/en/" TargetMode="External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Relationship Id="rId4" Type="http://schemas.openxmlformats.org/officeDocument/2006/relationships/hyperlink" Target="http://akiet.com/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://www.brgm.eu/" TargetMode="External"/><Relationship Id="rId7" Type="http://schemas.openxmlformats.org/officeDocument/2006/relationships/image" Target="../media/image21.jpeg"/><Relationship Id="rId8" Type="http://schemas.openxmlformats.org/officeDocument/2006/relationships/hyperlink" Target="http://www.statoil.com/" TargetMode="External"/><Relationship Id="rId9" Type="http://schemas.openxmlformats.org/officeDocument/2006/relationships/image" Target="../media/image22.png"/><Relationship Id="rId10" Type="http://schemas.openxmlformats.org/officeDocument/2006/relationships/hyperlink" Target="http://www.gfz-potsdam.de/en/hom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1772816"/>
            <a:ext cx="8028384" cy="2376264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1867" y="1922108"/>
            <a:ext cx="7790816" cy="2082582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Arial Black" panose="020B0A04020102020204" pitchFamily="34" charset="0"/>
              </a:rPr>
              <a:t>Material Challenges for High Temperature Geothermal Wells</a:t>
            </a: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GB" sz="1800" cap="none" dirty="0">
                <a:solidFill>
                  <a:schemeClr val="tx1"/>
                </a:solidFill>
                <a:latin typeface="Arial" panose="020B0604020202020204" pitchFamily="34" charset="0"/>
              </a:rPr>
              <a:t>H2020 Project </a:t>
            </a:r>
            <a:r>
              <a:rPr lang="en-GB" sz="1800" cap="none" dirty="0" err="1">
                <a:solidFill>
                  <a:schemeClr val="tx1"/>
                </a:solidFill>
                <a:latin typeface="Arial" panose="020B0604020202020204" pitchFamily="34" charset="0"/>
              </a:rPr>
              <a:t>Geowell</a:t>
            </a:r>
            <a:r>
              <a:rPr lang="en-GB" sz="1200" cap="none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GB" sz="1200" cap="none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GB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Innovative materials and designs for long-life high-temperature geothermal wells</a:t>
            </a:r>
            <a:r>
              <a:rPr lang="en-GB" sz="1400" cap="none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GB" sz="1400" cap="none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GB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Frank Vercauteren, Penny Pipilikaki, Jens Wollenweber</a:t>
            </a:r>
          </a:p>
        </p:txBody>
      </p:sp>
      <p:pic>
        <p:nvPicPr>
          <p:cNvPr id="2051" name="Picture 3" descr="http://www.geowell-h2020.eu/sites/default/files/upload/images/logo_akiet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35139"/>
            <a:ext cx="1013698" cy="49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eowell-h2020.eu/sites/default/files/upload/images/logo_brgm_smal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34" y="6100209"/>
            <a:ext cx="894321" cy="3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geowell-h2020.eu/sites/default/files/upload/images/logo_statoil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55" y="6009322"/>
            <a:ext cx="581672" cy="5453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4" name="Picture 6" descr="http://www.geowell-h2020.eu/sites/default/files/upload/images/logo_gfz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21" y="6041980"/>
            <a:ext cx="691204" cy="4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geowell-h2020.eu/sites/default/files/upload/images/logo_hso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93" y="6059210"/>
            <a:ext cx="1550488" cy="4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eowell-h2020.eu/sites/default/files/upload/images/logo_iris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49" y="6059452"/>
            <a:ext cx="1216494" cy="4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geowell-h2020.eu/sites/default/files/upload/images/logo_isor.pn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2" y="6075763"/>
            <a:ext cx="434432" cy="4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eowell-h2020.eu/sites/default/files/upload/images/logo_tno.pn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7" y="6074638"/>
            <a:ext cx="1260648" cy="4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4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2743" y="1162983"/>
            <a:ext cx="8367797" cy="720000"/>
          </a:xfrm>
        </p:spPr>
        <p:txBody>
          <a:bodyPr/>
          <a:lstStyle/>
          <a:p>
            <a:r>
              <a:rPr lang="en-GB" sz="2400" dirty="0"/>
              <a:t>2   cement behaviour in high temperature</a:t>
            </a:r>
            <a:br>
              <a:rPr lang="en-GB" sz="2400" dirty="0"/>
            </a:br>
            <a:r>
              <a:rPr lang="en-GB" sz="2400" dirty="0"/>
              <a:t>     geothermal conditions (lead: TNO)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E6817F2-42FF-44F5-9742-BD13BB17604D}" type="slidenum">
              <a:rPr lang="en-GB" smtClean="0"/>
              <a:t>10</a:t>
            </a:fld>
            <a:r>
              <a:rPr lang="en-GB" dirty="0"/>
              <a:t> | Material Challenges for High Temperature Geothermal Wells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54410" y="1931476"/>
            <a:ext cx="7995087" cy="4182150"/>
          </a:xfrm>
        </p:spPr>
        <p:txBody>
          <a:bodyPr/>
          <a:lstStyle/>
          <a:p>
            <a:pPr marL="171450" lvl="1" indent="0">
              <a:buNone/>
            </a:pPr>
            <a:r>
              <a:rPr lang="en-GB" sz="1600" b="1" cap="all" dirty="0">
                <a:solidFill>
                  <a:srgbClr val="71A4C3"/>
                </a:solidFill>
                <a:latin typeface="Arial Black"/>
                <a:ea typeface="+mj-ea"/>
              </a:rPr>
              <a:t>Can Portland cement being used for high temperature wells?</a:t>
            </a:r>
          </a:p>
          <a:p>
            <a:pPr marL="0" indent="0">
              <a:buNone/>
            </a:pPr>
            <a:endParaRPr lang="en-GB" sz="1600" b="1" cap="all" dirty="0">
              <a:solidFill>
                <a:srgbClr val="71A4C3"/>
              </a:solidFill>
              <a:latin typeface="Arial Black"/>
              <a:ea typeface="+mj-ea"/>
            </a:endParaRPr>
          </a:p>
          <a:p>
            <a:pPr marL="0" indent="0">
              <a:buNone/>
            </a:pPr>
            <a:endParaRPr lang="en-GB" sz="1600" b="1" cap="all" dirty="0">
              <a:solidFill>
                <a:srgbClr val="71A4C3"/>
              </a:solidFill>
              <a:latin typeface="Arial Black"/>
              <a:ea typeface="+mj-ea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>
              <a:latin typeface="+mn-lt"/>
              <a:ea typeface="+mj-ea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>
              <a:latin typeface="+mn-lt"/>
              <a:ea typeface="+mj-ea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>
              <a:latin typeface="+mn-lt"/>
              <a:ea typeface="+mj-ea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>
              <a:latin typeface="+mn-lt"/>
              <a:ea typeface="+mj-ea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>
              <a:latin typeface="+mn-lt"/>
              <a:ea typeface="+mj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i="1" dirty="0">
                <a:latin typeface="+mn-lt"/>
                <a:ea typeface="+mj-ea"/>
              </a:rPr>
              <a:t>Unique opportunity: </a:t>
            </a:r>
            <a:r>
              <a:rPr lang="en-GB" sz="2000" b="1" dirty="0">
                <a:latin typeface="+mn-lt"/>
                <a:ea typeface="+mj-ea"/>
              </a:rPr>
              <a:t>Samples retrieved from IDDP-1 well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  <a:ea typeface="+mj-ea"/>
              </a:rPr>
              <a:t>Exposed to HT geothermal conditions (off and on) for 3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  <a:ea typeface="+mj-ea"/>
              </a:rPr>
              <a:t>Peak temperature 450°C</a:t>
            </a:r>
            <a:endParaRPr lang="en-GB" sz="2000" dirty="0">
              <a:latin typeface="+mn-lt"/>
              <a:ea typeface="+mj-ea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GB" sz="1600" b="1" dirty="0">
              <a:latin typeface="+mn-lt"/>
              <a:ea typeface="+mj-ea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69" y="2837794"/>
            <a:ext cx="2913282" cy="21809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4809018" y="2492896"/>
            <a:ext cx="4334982" cy="2592288"/>
            <a:chOff x="3275855" y="2757956"/>
            <a:chExt cx="5641244" cy="3373423"/>
          </a:xfrm>
        </p:grpSpPr>
        <p:pic>
          <p:nvPicPr>
            <p:cNvPr id="8" name="Picture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5" t="19827" r="29873" b="5974"/>
            <a:stretch/>
          </p:blipFill>
          <p:spPr bwMode="auto">
            <a:xfrm>
              <a:off x="3275855" y="2757956"/>
              <a:ext cx="5173877" cy="3373423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743178" y="4799656"/>
              <a:ext cx="720080" cy="471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56376" y="4293096"/>
              <a:ext cx="640482" cy="50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76617" y="2766090"/>
              <a:ext cx="640482" cy="50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05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10" y="1241001"/>
            <a:ext cx="8054114" cy="808345"/>
          </a:xfrm>
        </p:spPr>
        <p:txBody>
          <a:bodyPr/>
          <a:lstStyle/>
          <a:p>
            <a:r>
              <a:rPr lang="en-GB" dirty="0"/>
              <a:t>Mineralogy</a:t>
            </a:r>
            <a:br>
              <a:rPr lang="en-GB" dirty="0"/>
            </a:br>
            <a:r>
              <a:rPr lang="en-GB" dirty="0"/>
              <a:t>Mechanical properties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 March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2D4FC89-ABFB-4BCE-BBCA-5DBD132B8068}" type="slidenum">
              <a:rPr lang="en-GB" smtClean="0"/>
              <a:pPr/>
              <a:t>11</a:t>
            </a:fld>
            <a:r>
              <a:rPr lang="en-GB"/>
              <a:t> | Material Challenges for High Temperature Geothermal Wells</a:t>
            </a:r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6299" r="7658"/>
          <a:stretch/>
        </p:blipFill>
        <p:spPr bwMode="auto">
          <a:xfrm>
            <a:off x="5556707" y="2156041"/>
            <a:ext cx="3462536" cy="318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4410" y="6280275"/>
            <a:ext cx="4269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00" dirty="0"/>
              <a:t>S. Shaw, </a:t>
            </a:r>
            <a:r>
              <a:rPr lang="en-US" sz="700" dirty="0"/>
              <a:t>Hydrothermal formation of the calcium silicate hydrates, </a:t>
            </a:r>
            <a:r>
              <a:rPr lang="pt-BR" sz="700" dirty="0"/>
              <a:t>tobermorite Ca2Si6 O16 (OH) ·4H2O and xonotlite </a:t>
            </a:r>
            <a:r>
              <a:rPr lang="nl-NL" sz="700" dirty="0"/>
              <a:t>Ca6 Si6 O17 (OH)2: </a:t>
            </a:r>
            <a:r>
              <a:rPr lang="nl-NL" sz="700" dirty="0" err="1"/>
              <a:t>an</a:t>
            </a:r>
            <a:r>
              <a:rPr lang="nl-NL" sz="700" dirty="0"/>
              <a:t> in situ synchrotron </a:t>
            </a:r>
            <a:r>
              <a:rPr lang="nl-NL" sz="700" dirty="0" err="1"/>
              <a:t>study</a:t>
            </a:r>
            <a:r>
              <a:rPr lang="nl-NL" sz="700" dirty="0"/>
              <a:t>, Chemical </a:t>
            </a:r>
            <a:r>
              <a:rPr lang="nl-NL" sz="700" dirty="0" err="1"/>
              <a:t>Geology</a:t>
            </a:r>
            <a:r>
              <a:rPr lang="nl-NL" sz="700" dirty="0"/>
              <a:t> 167, 2000. 129–140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22447" y="3470664"/>
            <a:ext cx="0" cy="1250035"/>
          </a:xfrm>
          <a:prstGeom prst="straightConnector1">
            <a:avLst/>
          </a:prstGeom>
          <a:ln w="63500">
            <a:solidFill>
              <a:schemeClr val="accent1">
                <a:shade val="95000"/>
                <a:satMod val="10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6158" y="2135706"/>
            <a:ext cx="5061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Closer to production casing </a:t>
            </a:r>
            <a:r>
              <a:rPr lang="en-GB" dirty="0">
                <a:sym typeface="Wingdings" panose="05000000000000000000" pitchFamily="2" charset="2"/>
              </a:rPr>
              <a:t> Higher T</a:t>
            </a:r>
          </a:p>
          <a:p>
            <a:endParaRPr lang="en-GB" b="1" dirty="0">
              <a:sym typeface="Wingdings" panose="05000000000000000000" pitchFamily="2" charset="2"/>
            </a:endParaRPr>
          </a:p>
          <a:p>
            <a:r>
              <a:rPr lang="en-GB" b="1" dirty="0">
                <a:sym typeface="Wingdings" panose="05000000000000000000" pitchFamily="2" charset="2"/>
              </a:rPr>
              <a:t>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Mineralogy is in accordance with temperature 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Strength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Higher modulus, lower strain at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>
                <a:sym typeface="Wingdings" panose="05000000000000000000" pitchFamily="2" charset="2"/>
              </a:rPr>
              <a:t>Conclusion</a:t>
            </a:r>
            <a:r>
              <a:rPr lang="en-GB" dirty="0">
                <a:sym typeface="Wingdings" panose="05000000000000000000" pitchFamily="2" charset="2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Portland cements undergo alterations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Strength is kept or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Lower strain at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550118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Mineralogy cement</a:t>
            </a:r>
          </a:p>
        </p:txBody>
      </p:sp>
    </p:spTree>
    <p:extLst>
      <p:ext uri="{BB962C8B-B14F-4D97-AF65-F5344CB8AC3E}">
        <p14:creationId xmlns:p14="http://schemas.microsoft.com/office/powerpoint/2010/main" val="8835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 cement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Matrix with controlled exposure to different temperatures related to expected mineralogy and up to 450 °C and 300 bar</a:t>
            </a:r>
          </a:p>
          <a:p>
            <a:r>
              <a:rPr lang="en-GB" dirty="0"/>
              <a:t>Exposure for different periods</a:t>
            </a:r>
          </a:p>
          <a:p>
            <a:r>
              <a:rPr lang="en-GB" dirty="0"/>
              <a:t>Well defined cement samples</a:t>
            </a:r>
          </a:p>
          <a:p>
            <a:r>
              <a:rPr lang="en-GB" dirty="0"/>
              <a:t>Study development of mineralogy</a:t>
            </a:r>
          </a:p>
          <a:p>
            <a:r>
              <a:rPr lang="en-GB" dirty="0"/>
              <a:t>Study strength envelop trough triaxial compression measurements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 March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2D4FC89-ABFB-4BCE-BBCA-5DBD132B8068}" type="slidenum">
              <a:rPr lang="en-GB" smtClean="0"/>
              <a:pPr/>
              <a:t>12</a:t>
            </a:fld>
            <a:r>
              <a:rPr lang="en-GB"/>
              <a:t> | Material Challenges for High Temperature Geothermal Wells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031" y="1196752"/>
            <a:ext cx="8054114" cy="720000"/>
          </a:xfrm>
        </p:spPr>
        <p:txBody>
          <a:bodyPr/>
          <a:lstStyle/>
          <a:p>
            <a:r>
              <a:rPr lang="en-GB" sz="2400" dirty="0"/>
              <a:t>3   Use of more resistant metals</a:t>
            </a:r>
            <a:br>
              <a:rPr lang="en-GB" sz="2400" dirty="0"/>
            </a:br>
            <a:r>
              <a:rPr lang="en-GB" sz="2400" dirty="0"/>
              <a:t>     (lead: ISOR)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550" y="2037881"/>
            <a:ext cx="8054114" cy="4182150"/>
          </a:xfrm>
        </p:spPr>
        <p:txBody>
          <a:bodyPr/>
          <a:lstStyle/>
          <a:p>
            <a:pPr marL="0" indent="0">
              <a:buNone/>
            </a:pPr>
            <a:r>
              <a:rPr lang="en-GB" sz="1600" b="1" cap="all" dirty="0">
                <a:solidFill>
                  <a:schemeClr val="tx2"/>
                </a:solidFill>
                <a:latin typeface="Arial Black"/>
                <a:ea typeface="+mj-ea"/>
                <a:cs typeface="Arial Black"/>
              </a:rPr>
              <a:t>casing is exposed to Aggressive environments</a:t>
            </a:r>
          </a:p>
          <a:p>
            <a:pPr lvl="2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High temperatures (up to 450°C)</a:t>
            </a:r>
          </a:p>
          <a:p>
            <a:pPr lvl="2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CO</a:t>
            </a:r>
            <a:r>
              <a:rPr lang="en-GB" sz="1600" baseline="-25000" dirty="0"/>
              <a:t>2</a:t>
            </a:r>
            <a:r>
              <a:rPr lang="en-GB" sz="1600" dirty="0"/>
              <a:t> at high pressure</a:t>
            </a:r>
          </a:p>
          <a:p>
            <a:pPr lvl="2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…….</a:t>
            </a:r>
          </a:p>
          <a:p>
            <a:pPr lvl="2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0" indent="0">
              <a:buNone/>
            </a:pPr>
            <a:r>
              <a:rPr lang="en-GB" sz="1600" b="1" cap="all" dirty="0">
                <a:solidFill>
                  <a:schemeClr val="tx2"/>
                </a:solidFill>
                <a:latin typeface="Arial Black"/>
                <a:ea typeface="+mj-ea"/>
                <a:cs typeface="Arial Black"/>
              </a:rPr>
              <a:t>Selected Casing materials will be tested</a:t>
            </a:r>
          </a:p>
          <a:p>
            <a:pPr lvl="2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ea typeface="+mj-ea"/>
              </a:rPr>
              <a:t>Various metals with good </a:t>
            </a:r>
            <a:r>
              <a:rPr lang="en-GB" sz="1600" dirty="0"/>
              <a:t>potential are selected and will be evaluated. </a:t>
            </a:r>
          </a:p>
          <a:p>
            <a:pPr lvl="2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Pure materials and cladded materials will be considered</a:t>
            </a:r>
          </a:p>
          <a:p>
            <a:pPr lvl="2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TNO contribution: </a:t>
            </a:r>
          </a:p>
          <a:p>
            <a:pPr lvl="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Support in metal selection</a:t>
            </a:r>
          </a:p>
          <a:p>
            <a:pPr lvl="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Determination of mechanical behaviour up to 550 °C</a:t>
            </a:r>
          </a:p>
          <a:p>
            <a:pPr marL="714375" lvl="4" indent="0">
              <a:lnSpc>
                <a:spcPts val="2400"/>
              </a:lnSpc>
              <a:buNone/>
            </a:pPr>
            <a:r>
              <a:rPr lang="en-GB" sz="1600" dirty="0">
                <a:sym typeface="Wingdings" panose="05000000000000000000" pitchFamily="2" charset="2"/>
              </a:rPr>
              <a:t> yield strength (T)</a:t>
            </a:r>
            <a:endParaRPr lang="en-GB" sz="1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9B441B2-5D4A-47C3-BDE1-BB7F9DEFEFCF}" type="slidenum">
              <a:rPr lang="en-GB" smtClean="0"/>
              <a:t>13</a:t>
            </a:fld>
            <a:r>
              <a:rPr lang="en-GB" dirty="0"/>
              <a:t> | Material Challenges for High Temperature Geothermal Wells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89" y="1717007"/>
            <a:ext cx="1328685" cy="165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43594" y="3367057"/>
            <a:ext cx="172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Corroded casing</a:t>
            </a:r>
          </a:p>
          <a:p>
            <a:r>
              <a:rPr lang="en-GB" sz="1600" dirty="0"/>
              <a:t>(ISOR)</a:t>
            </a:r>
          </a:p>
        </p:txBody>
      </p:sp>
      <p:pic>
        <p:nvPicPr>
          <p:cNvPr id="8" name="Afbeelding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4"/>
          <a:stretch/>
        </p:blipFill>
        <p:spPr bwMode="auto">
          <a:xfrm>
            <a:off x="7722016" y="4016179"/>
            <a:ext cx="1045857" cy="23921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12160" y="582070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Dedicated set-up (TNO)</a:t>
            </a:r>
          </a:p>
        </p:txBody>
      </p:sp>
    </p:spTree>
    <p:extLst>
      <p:ext uri="{BB962C8B-B14F-4D97-AF65-F5344CB8AC3E}">
        <p14:creationId xmlns:p14="http://schemas.microsoft.com/office/powerpoint/2010/main" val="40011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10" y="1136048"/>
            <a:ext cx="8054114" cy="720000"/>
          </a:xfrm>
        </p:spPr>
        <p:txBody>
          <a:bodyPr/>
          <a:lstStyle/>
          <a:p>
            <a:r>
              <a:rPr lang="en-GB" sz="2400" dirty="0"/>
              <a:t>4  composite casing for (HT) geothermal</a:t>
            </a:r>
            <a:br>
              <a:rPr lang="en-GB" sz="2400" dirty="0"/>
            </a:br>
            <a:r>
              <a:rPr lang="en-GB" sz="2400" dirty="0"/>
              <a:t>    Applications (Lead: </a:t>
            </a:r>
            <a:r>
              <a:rPr lang="en-GB" sz="2400" dirty="0" err="1"/>
              <a:t>Akiet</a:t>
            </a:r>
            <a:r>
              <a:rPr lang="en-GB" sz="2400" dirty="0"/>
              <a:t>)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6497" y="1914281"/>
            <a:ext cx="6283746" cy="4554286"/>
          </a:xfrm>
        </p:spPr>
        <p:txBody>
          <a:bodyPr/>
          <a:lstStyle/>
          <a:p>
            <a:r>
              <a:rPr lang="en-GB" i="1" dirty="0"/>
              <a:t>Advantage:</a:t>
            </a:r>
            <a:endParaRPr lang="en-GB" dirty="0"/>
          </a:p>
          <a:p>
            <a:pPr lvl="2"/>
            <a:r>
              <a:rPr lang="en-GB" dirty="0"/>
              <a:t>Reduced drilling cost and land use</a:t>
            </a:r>
          </a:p>
          <a:p>
            <a:pPr lvl="4"/>
            <a:r>
              <a:rPr lang="en-GB" dirty="0"/>
              <a:t>Almost buoyant in drilling mud. </a:t>
            </a:r>
          </a:p>
          <a:p>
            <a:pPr lvl="4"/>
            <a:r>
              <a:rPr lang="en-GB" dirty="0"/>
              <a:t>Allows rig-less drilling with crane-based operations</a:t>
            </a:r>
          </a:p>
          <a:p>
            <a:pPr lvl="2"/>
            <a:r>
              <a:rPr lang="en-GB" dirty="0"/>
              <a:t>Corrosion resistant and less scaling</a:t>
            </a:r>
          </a:p>
          <a:p>
            <a:r>
              <a:rPr lang="en-GB" i="1" dirty="0"/>
              <a:t>Innovations:</a:t>
            </a:r>
          </a:p>
          <a:p>
            <a:pPr lvl="2"/>
            <a:r>
              <a:rPr lang="en-GB" dirty="0"/>
              <a:t>Increase use temperature of composite casing from around 90 °C to ~ 170 °C</a:t>
            </a:r>
          </a:p>
          <a:p>
            <a:pPr lvl="2"/>
            <a:r>
              <a:rPr lang="en-GB" dirty="0"/>
              <a:t>Such development includes:</a:t>
            </a:r>
          </a:p>
          <a:p>
            <a:pPr lvl="4"/>
            <a:r>
              <a:rPr lang="en-GB" dirty="0"/>
              <a:t>Development dedicated connector technology</a:t>
            </a:r>
          </a:p>
          <a:p>
            <a:pPr lvl="4"/>
            <a:r>
              <a:rPr lang="en-GB" dirty="0"/>
              <a:t>Advanced laboratory testing at in-situ (geothermal) conditions</a:t>
            </a:r>
          </a:p>
          <a:p>
            <a:pPr lvl="4"/>
            <a:r>
              <a:rPr lang="en-GB" dirty="0"/>
              <a:t>TNO supports with material knowledge/analysis</a:t>
            </a:r>
          </a:p>
          <a:p>
            <a:pPr marL="185738" lvl="1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83F42DE-1837-420C-ADA7-2097AE6457D1}" type="slidenum">
              <a:rPr lang="en-GB" smtClean="0"/>
              <a:t>14</a:t>
            </a:fld>
            <a:r>
              <a:rPr lang="en-GB" dirty="0"/>
              <a:t> | Material Challenges for High Temperature Geothermal Wells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10" y="2228184"/>
            <a:ext cx="2433639" cy="116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3" b="11980"/>
          <a:stretch/>
        </p:blipFill>
        <p:spPr bwMode="auto">
          <a:xfrm>
            <a:off x="6876256" y="4085376"/>
            <a:ext cx="2117212" cy="193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1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6486" y="1052736"/>
            <a:ext cx="8054114" cy="792088"/>
          </a:xfrm>
        </p:spPr>
        <p:txBody>
          <a:bodyPr/>
          <a:lstStyle/>
          <a:p>
            <a:r>
              <a:rPr lang="en-GB" sz="2400" dirty="0"/>
              <a:t>5  Monitoring:</a:t>
            </a:r>
            <a:br>
              <a:rPr lang="en-GB" sz="2400" dirty="0"/>
            </a:br>
            <a:r>
              <a:rPr lang="en-GB" sz="2400" dirty="0"/>
              <a:t>    Real time analysis of thermal and</a:t>
            </a:r>
            <a:br>
              <a:rPr lang="en-GB" sz="2400" dirty="0"/>
            </a:br>
            <a:r>
              <a:rPr lang="en-GB" sz="2400" dirty="0"/>
              <a:t>    mechanical load on casing (lead: GFZ)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2348880"/>
            <a:ext cx="8025346" cy="3902058"/>
          </a:xfrm>
        </p:spPr>
        <p:txBody>
          <a:bodyPr/>
          <a:lstStyle/>
          <a:p>
            <a:pPr lvl="1"/>
            <a:r>
              <a:rPr lang="en-GB" i="1" dirty="0"/>
              <a:t>Technology used:</a:t>
            </a:r>
          </a:p>
          <a:p>
            <a:pPr lvl="3"/>
            <a:r>
              <a:rPr lang="en-GB" dirty="0"/>
              <a:t>Distributed temperature sensing</a:t>
            </a:r>
          </a:p>
          <a:p>
            <a:pPr lvl="3"/>
            <a:r>
              <a:rPr lang="en-GB" dirty="0"/>
              <a:t>Distributed strain and acoustic sensing</a:t>
            </a:r>
          </a:p>
          <a:p>
            <a:pPr lvl="1"/>
            <a:r>
              <a:rPr lang="en-GB" i="1" dirty="0"/>
              <a:t>Main goal:</a:t>
            </a:r>
          </a:p>
          <a:p>
            <a:pPr lvl="3"/>
            <a:r>
              <a:rPr lang="en-GB" dirty="0"/>
              <a:t>Gather data during cementing, production and injection </a:t>
            </a:r>
          </a:p>
          <a:p>
            <a:pPr lvl="3"/>
            <a:r>
              <a:rPr lang="en-GB" dirty="0"/>
              <a:t>TNO contribution: Improved sensitivity of interrogator</a:t>
            </a:r>
          </a:p>
          <a:p>
            <a:pPr lvl="1"/>
            <a:r>
              <a:rPr lang="en-GB" i="1" dirty="0"/>
              <a:t>Status:</a:t>
            </a:r>
          </a:p>
          <a:p>
            <a:pPr lvl="3"/>
            <a:r>
              <a:rPr lang="en-GB" dirty="0"/>
              <a:t>Distributed sensing glass fibre successfully installed geothermal well</a:t>
            </a:r>
          </a:p>
          <a:p>
            <a:pPr lvl="3"/>
            <a:r>
              <a:rPr lang="en-GB" dirty="0"/>
              <a:t>Data gathered during cementing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3EDC518-D5E5-4B0B-823C-ADDF31B87AB7}" type="slidenum">
              <a:rPr lang="en-GB" smtClean="0"/>
              <a:t>15</a:t>
            </a:fld>
            <a:r>
              <a:rPr lang="en-GB" dirty="0"/>
              <a:t> | Material Challenges for High Temperature Geothermal Wells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</p:spTree>
    <p:extLst>
      <p:ext uri="{BB962C8B-B14F-4D97-AF65-F5344CB8AC3E}">
        <p14:creationId xmlns:p14="http://schemas.microsoft.com/office/powerpoint/2010/main" val="35584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26" y="1058535"/>
            <a:ext cx="8326841" cy="1068540"/>
          </a:xfrm>
        </p:spPr>
        <p:txBody>
          <a:bodyPr/>
          <a:lstStyle/>
          <a:p>
            <a:r>
              <a:rPr lang="en-GB" sz="2400" dirty="0"/>
              <a:t>6  dedicated risk analysis of well integrity - Goal: Raise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353" y="2130763"/>
            <a:ext cx="8054114" cy="4182150"/>
          </a:xfrm>
        </p:spPr>
        <p:txBody>
          <a:bodyPr/>
          <a:lstStyle/>
          <a:p>
            <a:r>
              <a:rPr lang="en-GB" dirty="0"/>
              <a:t>No dedicated standards in place</a:t>
            </a:r>
          </a:p>
          <a:p>
            <a:r>
              <a:rPr lang="en-GB" dirty="0"/>
              <a:t>Starting point regulation for oil &amp; gas wells e.g. </a:t>
            </a:r>
          </a:p>
          <a:p>
            <a:pPr lvl="2"/>
            <a:r>
              <a:rPr lang="en-GB" dirty="0"/>
              <a:t>NORSOK D-010 </a:t>
            </a:r>
          </a:p>
          <a:p>
            <a:pPr lvl="2"/>
            <a:r>
              <a:rPr lang="en-GB" dirty="0"/>
              <a:t>“Principles for barrier management in the petroleum industry” from the Petroleum Safety Authority of Norway</a:t>
            </a:r>
          </a:p>
          <a:p>
            <a:r>
              <a:rPr lang="en-GB" dirty="0"/>
              <a:t>Risks are different e.g. there may be no natural gas or oil around.</a:t>
            </a:r>
          </a:p>
          <a:p>
            <a:r>
              <a:rPr lang="en-GB" dirty="0"/>
              <a:t>Concentrate on completion and aspects dealt within </a:t>
            </a:r>
            <a:r>
              <a:rPr lang="en-GB" dirty="0" err="1"/>
              <a:t>Geowell</a:t>
            </a:r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A3042D2-7F12-4971-BFDC-0D8E84B3AE6E}" type="slidenum">
              <a:rPr lang="en-GB" smtClean="0"/>
              <a:t>16</a:t>
            </a:fld>
            <a:r>
              <a:rPr lang="en-GB" dirty="0"/>
              <a:t> | Material Challenges for High Temperature Geothermal Wells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3176"/>
            <a:ext cx="6724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3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229417" cy="2379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93" y="420303"/>
            <a:ext cx="4459987" cy="2508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3" y="420303"/>
            <a:ext cx="4483295" cy="25218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640" y="2426539"/>
            <a:ext cx="7574792" cy="1866557"/>
          </a:xfrm>
        </p:spPr>
        <p:txBody>
          <a:bodyPr/>
          <a:lstStyle/>
          <a:p>
            <a:r>
              <a:rPr lang="en-US"/>
              <a:t>Thank you for your attention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532381"/>
            <a:ext cx="2520280" cy="6000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7456" y="3284984"/>
            <a:ext cx="275683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/>
              <a:t>Inspection of 6 m casing &amp; cement from IDDP-1 well (provided by HS-ORKA and ISOR)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565993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http://www.geowell-h2020.eu/</a:t>
            </a:r>
          </a:p>
        </p:txBody>
      </p:sp>
    </p:spTree>
    <p:extLst>
      <p:ext uri="{BB962C8B-B14F-4D97-AF65-F5344CB8AC3E}">
        <p14:creationId xmlns:p14="http://schemas.microsoft.com/office/powerpoint/2010/main" val="24840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99355" y="1343167"/>
            <a:ext cx="8620562" cy="720000"/>
          </a:xfrm>
        </p:spPr>
        <p:txBody>
          <a:bodyPr/>
          <a:lstStyle/>
          <a:p>
            <a:r>
              <a:rPr lang="en-GB" dirty="0"/>
              <a:t>high temperature geothermal wells</a:t>
            </a:r>
            <a:br>
              <a:rPr lang="en-GB" dirty="0"/>
            </a:br>
            <a:r>
              <a:rPr lang="en-GB" sz="1600" dirty="0"/>
              <a:t>Why improvements </a:t>
            </a:r>
            <a:r>
              <a:rPr lang="en-GB" sz="1600"/>
              <a:t>needed but </a:t>
            </a:r>
            <a:r>
              <a:rPr lang="en-GB" sz="1600" dirty="0"/>
              <a:t>worthwhile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lvl="2"/>
            <a:endParaRPr lang="en-GB" dirty="0"/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782579" y="2199600"/>
            <a:ext cx="8054114" cy="4182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High Potential for production of electricity</a:t>
            </a:r>
          </a:p>
          <a:p>
            <a:r>
              <a:rPr lang="en-GB" sz="2000" dirty="0"/>
              <a:t>Lower ecological foot print compared to oil &amp;gas based technology</a:t>
            </a:r>
          </a:p>
          <a:p>
            <a:endParaRPr lang="en-GB" sz="2000" dirty="0"/>
          </a:p>
          <a:p>
            <a:r>
              <a:rPr lang="en-GB" sz="2000" dirty="0"/>
              <a:t>Main barriers:</a:t>
            </a:r>
          </a:p>
          <a:p>
            <a:pPr lvl="2"/>
            <a:r>
              <a:rPr lang="en-GB" sz="2000" dirty="0"/>
              <a:t>High initial capital cost</a:t>
            </a:r>
          </a:p>
          <a:p>
            <a:pPr lvl="2"/>
            <a:r>
              <a:rPr lang="en-GB" sz="2000" dirty="0"/>
              <a:t>Resource development risk e.g.</a:t>
            </a:r>
          </a:p>
          <a:p>
            <a:pPr lvl="4"/>
            <a:r>
              <a:rPr lang="en-GB" sz="2000" b="1" dirty="0"/>
              <a:t>Failure of drilling wells</a:t>
            </a:r>
          </a:p>
          <a:p>
            <a:pPr lvl="4"/>
            <a:r>
              <a:rPr lang="en-GB" sz="2000" b="1" dirty="0"/>
              <a:t>Significant depth requirements</a:t>
            </a:r>
          </a:p>
          <a:p>
            <a:pPr lvl="4"/>
            <a:r>
              <a:rPr lang="en-GB" sz="2000" dirty="0"/>
              <a:t>Insufficient productivity and accessibility of reservoirs</a:t>
            </a:r>
          </a:p>
          <a:p>
            <a:pPr lvl="4"/>
            <a:endParaRPr lang="en-GB" sz="2000" b="1" dirty="0"/>
          </a:p>
          <a:p>
            <a:r>
              <a:rPr lang="en-GB" sz="2400" b="1" dirty="0"/>
              <a:t>Various challenges material related</a:t>
            </a:r>
          </a:p>
          <a:p>
            <a:pPr lvl="2"/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2BA3F36-930B-4AD5-85F1-B57D1309B57D}" type="slidenum">
              <a:rPr lang="en-GB" smtClean="0"/>
              <a:t>2</a:t>
            </a:fld>
            <a:r>
              <a:rPr lang="en-GB" dirty="0"/>
              <a:t> | Material Challenges for High Temperature Geothermal Wells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</p:spTree>
    <p:extLst>
      <p:ext uri="{BB962C8B-B14F-4D97-AF65-F5344CB8AC3E}">
        <p14:creationId xmlns:p14="http://schemas.microsoft.com/office/powerpoint/2010/main" val="8130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42" y="1299443"/>
            <a:ext cx="8408002" cy="720000"/>
          </a:xfrm>
        </p:spPr>
        <p:txBody>
          <a:bodyPr/>
          <a:lstStyle/>
          <a:p>
            <a:r>
              <a:rPr lang="en-GB" dirty="0"/>
              <a:t>IDDP-2 (Iceland Deep Drilling Project)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IDDP-2 well was completed on the 25th of January 2017</a:t>
            </a:r>
          </a:p>
          <a:p>
            <a:pPr lvl="1"/>
            <a:r>
              <a:rPr lang="en-GB" b="1" dirty="0"/>
              <a:t> 4,659 meters depth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Bottom hole T = </a:t>
            </a:r>
            <a:r>
              <a:rPr lang="en-GB" b="1" dirty="0"/>
              <a:t>427°C, </a:t>
            </a:r>
            <a:r>
              <a:rPr lang="en-GB" dirty="0"/>
              <a:t>with fluid pressure of </a:t>
            </a:r>
            <a:r>
              <a:rPr lang="en-GB" b="1" dirty="0"/>
              <a:t>340 bars </a:t>
            </a:r>
            <a:r>
              <a:rPr lang="en-GB" dirty="0"/>
              <a:t>(supercritical state)</a:t>
            </a:r>
          </a:p>
          <a:p>
            <a:pPr lvl="1"/>
            <a:r>
              <a:rPr lang="en-GB" dirty="0"/>
              <a:t>Drill cores were retrieved, and the rocks appear to be permeable at depth.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B264797-862B-4287-B9B4-0A21F8425C0F}" type="slidenum">
              <a:rPr lang="en-GB" smtClean="0"/>
              <a:t>3</a:t>
            </a:fld>
            <a:r>
              <a:rPr lang="en-GB" dirty="0"/>
              <a:t> | Material Challenges for High Temperature Geothermal Wells</a:t>
            </a:r>
          </a:p>
        </p:txBody>
      </p:sp>
    </p:spTree>
    <p:extLst>
      <p:ext uri="{BB962C8B-B14F-4D97-AF65-F5344CB8AC3E}">
        <p14:creationId xmlns:p14="http://schemas.microsoft.com/office/powerpoint/2010/main" val="13509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86" y="1132746"/>
            <a:ext cx="8054114" cy="720000"/>
          </a:xfrm>
        </p:spPr>
        <p:txBody>
          <a:bodyPr/>
          <a:lstStyle/>
          <a:p>
            <a:r>
              <a:rPr lang="en-GB" sz="2400" dirty="0"/>
              <a:t>Identified and selected challenges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10" y="2016714"/>
            <a:ext cx="8468323" cy="4182150"/>
          </a:xfrm>
        </p:spPr>
        <p:txBody>
          <a:bodyPr/>
          <a:lstStyle/>
          <a:p>
            <a:pPr marL="342900" indent="-342900">
              <a:lnSpc>
                <a:spcPts val="4000"/>
              </a:lnSpc>
              <a:buFont typeface="+mj-lt"/>
              <a:buAutoNum type="arabicPeriod"/>
            </a:pPr>
            <a:r>
              <a:rPr lang="en-GB" dirty="0"/>
              <a:t>Large stresses on the casing during cooling and heating of well</a:t>
            </a:r>
          </a:p>
          <a:p>
            <a:pPr marL="1001712" lvl="4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dirty="0"/>
              <a:t>How reduce axial expansion forces?</a:t>
            </a:r>
          </a:p>
          <a:p>
            <a:pPr marL="1001712" lvl="4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dirty="0"/>
              <a:t>How reduce pressure exerted by water present in cement sheet?</a:t>
            </a:r>
          </a:p>
          <a:p>
            <a:pPr marL="342900" indent="-342900">
              <a:lnSpc>
                <a:spcPts val="4000"/>
              </a:lnSpc>
              <a:buFont typeface="+mj-lt"/>
              <a:buAutoNum type="arabicPeriod"/>
            </a:pPr>
            <a:r>
              <a:rPr lang="en-GB" dirty="0"/>
              <a:t>Little known about cement behaviour at high temperature geothermal conditions </a:t>
            </a:r>
          </a:p>
          <a:p>
            <a:pPr lvl="4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dirty="0"/>
              <a:t>  Can Portland cement be used under these conditions?</a:t>
            </a:r>
          </a:p>
          <a:p>
            <a:pPr marL="342900" indent="-342900">
              <a:lnSpc>
                <a:spcPts val="4000"/>
              </a:lnSpc>
              <a:buFont typeface="+mj-lt"/>
              <a:buAutoNum type="arabicPeriod"/>
            </a:pPr>
            <a:r>
              <a:rPr lang="en-GB" dirty="0"/>
              <a:t>High temperature and aggressive environment attacking casing material</a:t>
            </a:r>
          </a:p>
          <a:p>
            <a:pPr marL="1058862" lvl="4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dirty="0"/>
              <a:t>What is yield stress of used metals at high temperatures?</a:t>
            </a:r>
          </a:p>
          <a:p>
            <a:pPr marL="1058862" lvl="4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dirty="0"/>
              <a:t>How corrosion resistance can be improved at limited costs?</a:t>
            </a:r>
          </a:p>
          <a:p>
            <a:pPr marL="1058862" lvl="4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694C9F1-0FC0-49F2-956A-C578B09D3205}" type="slidenum">
              <a:rPr lang="en-GB" smtClean="0"/>
              <a:t>4</a:t>
            </a:fld>
            <a:r>
              <a:rPr lang="en-GB" dirty="0"/>
              <a:t> | Material Challenges for High Temperature Geothermal Wells</a:t>
            </a:r>
          </a:p>
        </p:txBody>
      </p:sp>
    </p:spTree>
    <p:extLst>
      <p:ext uri="{BB962C8B-B14F-4D97-AF65-F5344CB8AC3E}">
        <p14:creationId xmlns:p14="http://schemas.microsoft.com/office/powerpoint/2010/main" val="3522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86" y="1132746"/>
            <a:ext cx="8054114" cy="720000"/>
          </a:xfrm>
        </p:spPr>
        <p:txBody>
          <a:bodyPr/>
          <a:lstStyle/>
          <a:p>
            <a:r>
              <a:rPr lang="en-GB" sz="2400" dirty="0"/>
              <a:t>Identified and selected challenges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86" y="2016714"/>
            <a:ext cx="8296647" cy="4182150"/>
          </a:xfrm>
        </p:spPr>
        <p:txBody>
          <a:bodyPr/>
          <a:lstStyle/>
          <a:p>
            <a:pPr marL="342900" indent="-342900">
              <a:lnSpc>
                <a:spcPts val="4000"/>
              </a:lnSpc>
              <a:buFont typeface="+mj-lt"/>
              <a:buAutoNum type="arabicPeriod" startAt="4"/>
            </a:pPr>
            <a:r>
              <a:rPr lang="en-GB" dirty="0"/>
              <a:t>Use of composite casings for increased temperatures</a:t>
            </a:r>
          </a:p>
          <a:p>
            <a:pPr marL="342900" indent="-342900">
              <a:lnSpc>
                <a:spcPts val="2500"/>
              </a:lnSpc>
              <a:buFont typeface="+mj-lt"/>
              <a:buAutoNum type="arabicPeriod" startAt="4"/>
            </a:pPr>
            <a:r>
              <a:rPr lang="en-GB" dirty="0"/>
              <a:t>Monitoring: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GB" dirty="0"/>
              <a:t>      Little known about temperature and mechanical forces in geothermal well</a:t>
            </a:r>
          </a:p>
          <a:p>
            <a:pPr lvl="3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dirty="0"/>
              <a:t>Use of distributed sensing </a:t>
            </a:r>
          </a:p>
          <a:p>
            <a:pPr marL="342900" indent="-342900">
              <a:lnSpc>
                <a:spcPts val="4000"/>
              </a:lnSpc>
              <a:buFont typeface="+mj-lt"/>
              <a:buAutoNum type="arabicPeriod" startAt="6"/>
            </a:pPr>
            <a:r>
              <a:rPr lang="en-GB" dirty="0"/>
              <a:t>Need for improved risk analysis. </a:t>
            </a:r>
          </a:p>
          <a:p>
            <a:pPr marL="342900" indent="-342900">
              <a:lnSpc>
                <a:spcPts val="4000"/>
              </a:lnSpc>
              <a:buFont typeface="+mj-lt"/>
              <a:buAutoNum type="arabicPeriod" startAt="6"/>
            </a:pPr>
            <a:r>
              <a:rPr lang="en-GB" dirty="0"/>
              <a:t>Supported by mechanical and chemical modelling</a:t>
            </a:r>
          </a:p>
          <a:p>
            <a:pPr marL="342900" indent="-342900">
              <a:buFont typeface="+mj-lt"/>
              <a:buAutoNum type="arabicPeriod" startAt="6"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694C9F1-0FC0-49F2-956A-C578B09D3205}" type="slidenum">
              <a:rPr lang="en-GB" smtClean="0"/>
              <a:t>5</a:t>
            </a:fld>
            <a:r>
              <a:rPr lang="en-GB" dirty="0"/>
              <a:t> | Material Challenges for High Temperature Geothermal Wells</a:t>
            </a:r>
          </a:p>
        </p:txBody>
      </p:sp>
    </p:spTree>
    <p:extLst>
      <p:ext uri="{BB962C8B-B14F-4D97-AF65-F5344CB8AC3E}">
        <p14:creationId xmlns:p14="http://schemas.microsoft.com/office/powerpoint/2010/main" val="41979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877" y="1268840"/>
            <a:ext cx="8054114" cy="720000"/>
          </a:xfrm>
        </p:spPr>
        <p:txBody>
          <a:bodyPr/>
          <a:lstStyle/>
          <a:p>
            <a:r>
              <a:rPr lang="en-GB" dirty="0"/>
              <a:t>GEOWELL Consortium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9BB5549-79EF-4636-8951-646E7A37C307}" type="slidenum">
              <a:rPr lang="en-GB" smtClean="0"/>
              <a:t>6</a:t>
            </a:fld>
            <a:r>
              <a:rPr lang="en-GB" dirty="0"/>
              <a:t> | Material Challenges for High Temperature Geothermal Wells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45521"/>
              </p:ext>
            </p:extLst>
          </p:nvPr>
        </p:nvGraphicFramePr>
        <p:xfrm>
          <a:off x="424369" y="2148940"/>
          <a:ext cx="8318348" cy="38003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4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61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218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55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0593"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Partner </a:t>
                      </a:r>
                    </a:p>
                  </a:txBody>
                  <a:tcPr marL="108000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Partner’s name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5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Íslenskar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orkurannsóknir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Iceland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GeoSurvey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Iceland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5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IRIS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Research Institute of Stavanger AS 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Norway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5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GFZ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Helmholtz-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Zentrum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Potsdam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Deutsches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GeoForschungsZentrum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TNO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Nederlandse Organisatie Voor Toegepast Natuurwetenschappelijk Onderzoek 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5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BRGM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Bureau de Recherches </a:t>
                      </a:r>
                      <a:r>
                        <a:rPr lang="fr-FR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Geologiques</a:t>
                      </a: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</a:t>
                      </a:r>
                      <a:r>
                        <a:rPr lang="fr-FR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Minieres</a:t>
                      </a: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5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STATOIL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Statoil Petroleum AS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Norway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05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 ORKA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Orka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hf.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Iceland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05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AKIET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Akiet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BV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059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Third Parties</a:t>
                      </a:r>
                    </a:p>
                  </a:txBody>
                  <a:tcPr marL="108000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SINTEF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Foundation for Scientific and Industrial Research at the Norwegian Institute of Technology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Norway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0593"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EGP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Enel Green Power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2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8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44" y="1268840"/>
            <a:ext cx="8054114" cy="720000"/>
          </a:xfrm>
        </p:spPr>
        <p:txBody>
          <a:bodyPr/>
          <a:lstStyle/>
          <a:p>
            <a:r>
              <a:rPr lang="en-GB" sz="2400" dirty="0"/>
              <a:t>1 Large Stresses on casing (1)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043953-A3D7-43D4-BA95-3CF04FDDF5B4}" type="slidenum">
              <a:rPr lang="en-GB" smtClean="0"/>
              <a:t>7</a:t>
            </a:fld>
            <a:r>
              <a:rPr lang="en-GB" dirty="0"/>
              <a:t> | Material Challenges for High Temperature Geothermal Wells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2744" y="1988840"/>
            <a:ext cx="5656574" cy="4615588"/>
          </a:xfrm>
        </p:spPr>
        <p:txBody>
          <a:bodyPr/>
          <a:lstStyle/>
          <a:p>
            <a:r>
              <a:rPr lang="en-GB" b="1" i="1" dirty="0"/>
              <a:t>Axial strains and stress</a:t>
            </a:r>
            <a:endParaRPr lang="en-GB" dirty="0"/>
          </a:p>
          <a:p>
            <a:pPr lvl="1"/>
            <a:r>
              <a:rPr lang="en-GB" dirty="0"/>
              <a:t>Heating and cooling during start-up or cooling and heating for maintenance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185738" lvl="1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68611" y="5828246"/>
            <a:ext cx="3357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https://www.volpe.dot.gov/infrastructure-systems-and-technology/structures-and-dynamics/track-buckling-research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6975" b="50359"/>
          <a:stretch/>
        </p:blipFill>
        <p:spPr>
          <a:xfrm>
            <a:off x="968611" y="3879174"/>
            <a:ext cx="3144955" cy="1800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95" y="3140968"/>
            <a:ext cx="1054862" cy="3172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26236" y="4005064"/>
            <a:ext cx="1950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Failed casing due to expansion and shrinking</a:t>
            </a:r>
          </a:p>
          <a:p>
            <a:r>
              <a:rPr lang="en-GB" dirty="0"/>
              <a:t>(ISOR)</a:t>
            </a:r>
          </a:p>
        </p:txBody>
      </p:sp>
    </p:spTree>
    <p:extLst>
      <p:ext uri="{BB962C8B-B14F-4D97-AF65-F5344CB8AC3E}">
        <p14:creationId xmlns:p14="http://schemas.microsoft.com/office/powerpoint/2010/main" val="31143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44" y="1268840"/>
            <a:ext cx="8054114" cy="720000"/>
          </a:xfrm>
        </p:spPr>
        <p:txBody>
          <a:bodyPr/>
          <a:lstStyle/>
          <a:p>
            <a:r>
              <a:rPr lang="en-GB" sz="2400" dirty="0"/>
              <a:t>1 Large Stresses on casing (2)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043953-A3D7-43D4-BA95-3CF04FDDF5B4}" type="slidenum">
              <a:rPr lang="en-GB" smtClean="0"/>
              <a:t>8</a:t>
            </a:fld>
            <a:r>
              <a:rPr lang="en-GB" dirty="0"/>
              <a:t> | Material Challenges for High Temperature Geothermal Wells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2744" y="1870292"/>
            <a:ext cx="5656574" cy="4615588"/>
          </a:xfrm>
        </p:spPr>
        <p:txBody>
          <a:bodyPr/>
          <a:lstStyle/>
          <a:p>
            <a:r>
              <a:rPr lang="en-GB" b="1" i="1" dirty="0"/>
              <a:t>Radial forces</a:t>
            </a:r>
          </a:p>
          <a:p>
            <a:pPr lvl="2"/>
            <a:r>
              <a:rPr lang="en-GB" dirty="0"/>
              <a:t>Mainly due to water present in the cement sheet</a:t>
            </a:r>
          </a:p>
          <a:p>
            <a:pPr lvl="4"/>
            <a:r>
              <a:rPr lang="en-GB" dirty="0"/>
              <a:t>Present in water pockets or in cement structure</a:t>
            </a:r>
          </a:p>
          <a:p>
            <a:pPr lvl="4"/>
            <a:r>
              <a:rPr lang="en-GB" dirty="0"/>
              <a:t>Between two casings water cannot escape</a:t>
            </a:r>
          </a:p>
          <a:p>
            <a:endParaRPr lang="en-GB" sz="2000" b="1" dirty="0"/>
          </a:p>
          <a:p>
            <a:endParaRPr lang="en-GB" sz="2000" b="1" i="1" dirty="0"/>
          </a:p>
          <a:p>
            <a:endParaRPr lang="en-GB" sz="2000" b="1" i="1" dirty="0"/>
          </a:p>
          <a:p>
            <a:endParaRPr lang="en-GB" sz="2000" b="1" i="1" dirty="0"/>
          </a:p>
          <a:p>
            <a:endParaRPr lang="en-GB" sz="2000" b="1" i="1" dirty="0"/>
          </a:p>
          <a:p>
            <a:r>
              <a:rPr lang="en-GB" sz="2000" b="1" i="1" dirty="0"/>
              <a:t>Combination of radial and axial forces makes that yield strength can be exceeded </a:t>
            </a:r>
          </a:p>
          <a:p>
            <a:pPr lvl="1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17763" b="27446"/>
          <a:stretch/>
        </p:blipFill>
        <p:spPr>
          <a:xfrm>
            <a:off x="6372200" y="1870292"/>
            <a:ext cx="2572373" cy="20659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72200" y="3973468"/>
            <a:ext cx="246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Buckling of casing</a:t>
            </a:r>
          </a:p>
          <a:p>
            <a:r>
              <a:rPr lang="en-GB" dirty="0"/>
              <a:t>(ISOR)</a:t>
            </a:r>
          </a:p>
        </p:txBody>
      </p:sp>
    </p:spTree>
    <p:extLst>
      <p:ext uri="{BB962C8B-B14F-4D97-AF65-F5344CB8AC3E}">
        <p14:creationId xmlns:p14="http://schemas.microsoft.com/office/powerpoint/2010/main" val="376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03718"/>
            <a:ext cx="8054114" cy="720000"/>
          </a:xfrm>
        </p:spPr>
        <p:txBody>
          <a:bodyPr/>
          <a:lstStyle/>
          <a:p>
            <a:r>
              <a:rPr lang="en-GB" sz="2400" dirty="0"/>
              <a:t>Approaches TO REDUCE STRESS ON CASING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167" y="2184184"/>
            <a:ext cx="5549017" cy="4182150"/>
          </a:xfrm>
        </p:spPr>
        <p:txBody>
          <a:bodyPr/>
          <a:lstStyle/>
          <a:p>
            <a:r>
              <a:rPr lang="en-GB" b="1" dirty="0"/>
              <a:t>Axial forces</a:t>
            </a:r>
            <a:endParaRPr lang="en-GB" dirty="0"/>
          </a:p>
          <a:p>
            <a:pPr lvl="1"/>
            <a:r>
              <a:rPr lang="en-GB" dirty="0"/>
              <a:t>Make use of </a:t>
            </a:r>
            <a:r>
              <a:rPr lang="en-GB" b="1" dirty="0"/>
              <a:t>flexible coupling </a:t>
            </a:r>
            <a:r>
              <a:rPr lang="en-GB" dirty="0"/>
              <a:t>(development ISOR)</a:t>
            </a:r>
            <a:r>
              <a:rPr lang="en-GB" b="1" dirty="0"/>
              <a:t> </a:t>
            </a:r>
            <a:r>
              <a:rPr lang="en-GB" dirty="0"/>
              <a:t>to allow casing sections to expand into coupling (few cm /10 m)</a:t>
            </a:r>
          </a:p>
          <a:p>
            <a:pPr lvl="1"/>
            <a:r>
              <a:rPr lang="en-GB" dirty="0"/>
              <a:t>Develop ductile surface layer to allow sliding (TNO)</a:t>
            </a:r>
          </a:p>
          <a:p>
            <a:endParaRPr lang="en-GB" b="1" dirty="0"/>
          </a:p>
          <a:p>
            <a:r>
              <a:rPr lang="en-GB" b="1" dirty="0"/>
              <a:t>Radial forces</a:t>
            </a:r>
          </a:p>
          <a:p>
            <a:pPr lvl="1"/>
            <a:r>
              <a:rPr lang="en-GB" b="1" dirty="0"/>
              <a:t>Reduce pressure </a:t>
            </a:r>
            <a:r>
              <a:rPr lang="en-GB" dirty="0"/>
              <a:t>generated by the water present in the cement by development of improved formulations with low water content (TNO)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58FF000-8816-4345-BF99-08A388288E3A}" type="slidenum">
              <a:rPr lang="en-GB" smtClean="0"/>
              <a:t>9</a:t>
            </a:fld>
            <a:r>
              <a:rPr lang="en-GB" dirty="0"/>
              <a:t> | Material Challenges for High Temperature Geothermal Wells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09" y="2492896"/>
            <a:ext cx="2495550" cy="3064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5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NO">
  <a:themeElements>
    <a:clrScheme name="TNO">
      <a:dk1>
        <a:sysClr val="windowText" lastClr="000000"/>
      </a:dk1>
      <a:lt1>
        <a:sysClr val="window" lastClr="FFFFFF"/>
      </a:lt1>
      <a:dk2>
        <a:srgbClr val="71A4C3"/>
      </a:dk2>
      <a:lt2>
        <a:srgbClr val="9C9C9E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71A4C3"/>
      </a:hlink>
      <a:folHlink>
        <a:srgbClr val="71A4C3"/>
      </a:folHlink>
    </a:clrScheme>
    <a:fontScheme name="TN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E571B65483041AF17F38BBA148697" ma:contentTypeVersion="1" ma:contentTypeDescription="Create a new document." ma:contentTypeScope="" ma:versionID="68b52afc7b14f068537a855759196ae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D87A4E-B9ED-4CA8-BC1D-5ADCC177A0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080CD5-11F4-4EF5-AB78-7A664FEAE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1B5821-F8A1-49DF-9639-2FB757C6575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1151</Words>
  <Application>Microsoft Macintosh PowerPoint</Application>
  <PresentationFormat>On-screen Show (4:3)</PresentationFormat>
  <Paragraphs>241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Black</vt:lpstr>
      <vt:lpstr>Calibri</vt:lpstr>
      <vt:lpstr>Wingdings</vt:lpstr>
      <vt:lpstr>Arial</vt:lpstr>
      <vt:lpstr>TNO</vt:lpstr>
      <vt:lpstr>Material Challenges for High Temperature Geothermal Wells H2020 Project Geowell Innovative materials and designs for long-life high-temperature geothermal wells Frank Vercauteren, Penny Pipilikaki, Jens Wollenweber</vt:lpstr>
      <vt:lpstr>high temperature geothermal wells Why improvements needed but worthwhile</vt:lpstr>
      <vt:lpstr>IDDP-2 (Iceland Deep Drilling Project)</vt:lpstr>
      <vt:lpstr>Identified and selected challenges (1)</vt:lpstr>
      <vt:lpstr>Identified and selected challenges (2)</vt:lpstr>
      <vt:lpstr>GEOWELL Consortium</vt:lpstr>
      <vt:lpstr>1 Large Stresses on casing (1)</vt:lpstr>
      <vt:lpstr>1 Large Stresses on casing (2)</vt:lpstr>
      <vt:lpstr>Approaches TO REDUCE STRESS ON CASING</vt:lpstr>
      <vt:lpstr>2   cement behaviour in high temperature      geothermal conditions (lead: TNO)</vt:lpstr>
      <vt:lpstr>Mineralogy Mechanical properties </vt:lpstr>
      <vt:lpstr>Outlook cement properties</vt:lpstr>
      <vt:lpstr>3   Use of more resistant metals      (lead: ISOR)</vt:lpstr>
      <vt:lpstr>4  composite casing for (HT) geothermal     Applications (Lead: Akiet) </vt:lpstr>
      <vt:lpstr>5  Monitoring:     Real time analysis of thermal and     mechanical load on casing (lead: GFZ) </vt:lpstr>
      <vt:lpstr>6  dedicated risk analysis of well integrity - Goal: Raise standard</vt:lpstr>
      <vt:lpstr>Thank you for your attention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TNO verhaal</dc:title>
  <dc:subject>corporate</dc:subject>
  <dc:creator/>
  <cp:lastModifiedBy/>
  <cp:revision>1</cp:revision>
  <dcterms:created xsi:type="dcterms:W3CDTF">2010-12-16T09:20:55Z</dcterms:created>
  <dcterms:modified xsi:type="dcterms:W3CDTF">2017-03-14T20:01:32Z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TNO_43</vt:lpwstr>
  </property>
  <property fmtid="{D5CDD505-2E9C-101B-9397-08002B2CF9AE}" pid="3" name="do_LanguageID">
    <vt:lpwstr>2057</vt:lpwstr>
  </property>
  <property fmtid="{D5CDD505-2E9C-101B-9397-08002B2CF9AE}" pid="4" name="do_Title">
    <vt:lpwstr>Material Challenges for High Temperature Geothermal Wells</vt:lpwstr>
  </property>
  <property fmtid="{D5CDD505-2E9C-101B-9397-08002B2CF9AE}" pid="5" name="do_Subtitle">
    <vt:lpwstr>H2020 Project Geowell Innovative materials and designs for long-life high-temperature geothermal wells</vt:lpwstr>
  </property>
  <property fmtid="{D5CDD505-2E9C-101B-9397-08002B2CF9AE}" pid="6" name="do_Speaker">
    <vt:lpwstr>Frank Vercauteren, Penny Pipilikaki, Jens Wollenweber</vt:lpwstr>
  </property>
  <property fmtid="{D5CDD505-2E9C-101B-9397-08002B2CF9AE}" pid="7" name="do_Date">
    <vt:lpwstr>True</vt:lpwstr>
  </property>
  <property fmtid="{D5CDD505-2E9C-101B-9397-08002B2CF9AE}" pid="8" name="do_DateHandout">
    <vt:lpwstr>False</vt:lpwstr>
  </property>
  <property fmtid="{D5CDD505-2E9C-101B-9397-08002B2CF9AE}" pid="9" name="do_DateValue">
    <vt:lpwstr>15-03-2017</vt:lpwstr>
  </property>
  <property fmtid="{D5CDD505-2E9C-101B-9397-08002B2CF9AE}" pid="10" name="do_SlideNumber">
    <vt:lpwstr>True</vt:lpwstr>
  </property>
  <property fmtid="{D5CDD505-2E9C-101B-9397-08002B2CF9AE}" pid="11" name="do_SlideNumberHandout">
    <vt:lpwstr>False</vt:lpwstr>
  </property>
  <property fmtid="{D5CDD505-2E9C-101B-9397-08002B2CF9AE}" pid="12" name="do_Language">
    <vt:lpwstr>2057</vt:lpwstr>
  </property>
  <property fmtid="{D5CDD505-2E9C-101B-9397-08002B2CF9AE}" pid="13" name="PresentationDate">
    <vt:lpwstr>5-11-2015 9:51:22</vt:lpwstr>
  </property>
</Properties>
</file>