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9" r:id="rId3"/>
    <p:sldMasterId id="2147483697" r:id="rId4"/>
    <p:sldMasterId id="2147483711" r:id="rId5"/>
  </p:sldMasterIdLst>
  <p:notesMasterIdLst>
    <p:notesMasterId r:id="rId23"/>
  </p:notesMasterIdLst>
  <p:sldIdLst>
    <p:sldId id="267" r:id="rId6"/>
    <p:sldId id="329" r:id="rId7"/>
    <p:sldId id="322" r:id="rId8"/>
    <p:sldId id="331" r:id="rId9"/>
    <p:sldId id="353" r:id="rId10"/>
    <p:sldId id="354" r:id="rId11"/>
    <p:sldId id="357" r:id="rId12"/>
    <p:sldId id="355" r:id="rId13"/>
    <p:sldId id="356" r:id="rId14"/>
    <p:sldId id="340" r:id="rId15"/>
    <p:sldId id="347" r:id="rId16"/>
    <p:sldId id="348" r:id="rId17"/>
    <p:sldId id="349" r:id="rId18"/>
    <p:sldId id="350" r:id="rId19"/>
    <p:sldId id="351" r:id="rId20"/>
    <p:sldId id="352" r:id="rId21"/>
    <p:sldId id="265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6" autoAdjust="0"/>
    <p:restoredTop sz="94660"/>
  </p:normalViewPr>
  <p:slideViewPr>
    <p:cSldViewPr>
      <p:cViewPr varScale="1">
        <p:scale>
          <a:sx n="98" d="100"/>
          <a:sy n="98" d="100"/>
        </p:scale>
        <p:origin x="894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DF0E7-DC58-422E-97B6-E2872369FE8C}" type="datetimeFigureOut">
              <a:rPr lang="nl-NL" smtClean="0"/>
              <a:t>11-3-2019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BE1-FD63-4C8B-BF9E-9C9C68A08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51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vcgroep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hvcgroep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hvc" TargetMode="External"/><Relationship Id="rId9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vcgroep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twitter.com/hvcgroep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hvc" TargetMode="External"/><Relationship Id="rId9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vcgroep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twitter.com/hvcgroep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hvc" TargetMode="External"/><Relationship Id="rId9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vcgroep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twitter.com/hvcgroep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hvc" TargetMode="External"/><Relationship Id="rId9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vcgroep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hvcgroep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hvc" TargetMode="External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772275" y="3702050"/>
            <a:ext cx="21431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259988" y="1187450"/>
            <a:ext cx="7360012" cy="1377454"/>
          </a:xfrm>
        </p:spPr>
        <p:txBody>
          <a:bodyPr anchor="b"/>
          <a:lstStyle>
            <a:lvl1pPr>
              <a:lnSpc>
                <a:spcPct val="120000"/>
              </a:lnSpc>
              <a:defRPr sz="4000"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63518" y="2717387"/>
            <a:ext cx="7356482" cy="648072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 dirty="0" smtClean="0"/>
              <a:t>Klik om de subtitel in te voeren</a:t>
            </a:r>
            <a:endParaRPr lang="en-GB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18" y="5339271"/>
            <a:ext cx="7356482" cy="274129"/>
          </a:xfr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nl-NL" dirty="0" smtClean="0"/>
              <a:t>Klik om de auteur in te voeren</a:t>
            </a:r>
            <a:endParaRPr lang="en-GB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19" y="5661248"/>
            <a:ext cx="7356481" cy="288032"/>
          </a:xfr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l-NL" dirty="0" smtClean="0"/>
              <a:t>Klik om de datum in te voeren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490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772275" y="3702050"/>
            <a:ext cx="21431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259988" y="1187450"/>
            <a:ext cx="7360012" cy="1377454"/>
          </a:xfrm>
        </p:spPr>
        <p:txBody>
          <a:bodyPr anchor="b"/>
          <a:lstStyle>
            <a:lvl1pPr>
              <a:lnSpc>
                <a:spcPct val="120000"/>
              </a:lnSpc>
              <a:defRPr sz="4000"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63518" y="2717387"/>
            <a:ext cx="7356482" cy="648072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 dirty="0" smtClean="0"/>
              <a:t>Klik om de subtitel in te voeren</a:t>
            </a:r>
            <a:endParaRPr lang="en-GB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18" y="5339271"/>
            <a:ext cx="7356482" cy="274129"/>
          </a:xfr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nl-NL" dirty="0" smtClean="0"/>
              <a:t>Klik om de auteur in te voeren</a:t>
            </a:r>
            <a:endParaRPr lang="en-GB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19" y="5661248"/>
            <a:ext cx="7356481" cy="288032"/>
          </a:xfr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l-NL" dirty="0" smtClean="0"/>
              <a:t>Klik om de datum in te voeren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499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376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6119" y="2276872"/>
            <a:ext cx="3600400" cy="37222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87470" y="2276872"/>
            <a:ext cx="3600400" cy="37222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8586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4625" y="2039169"/>
            <a:ext cx="354681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24625" y="2678931"/>
            <a:ext cx="3546819" cy="3342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995936" y="2039169"/>
            <a:ext cx="360886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995936" y="2678931"/>
            <a:ext cx="3608867" cy="3342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3037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30314" y="2276872"/>
            <a:ext cx="3558065" cy="372229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3930777" y="2276872"/>
            <a:ext cx="3668733" cy="18001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3930778" y="4221088"/>
            <a:ext cx="3668732" cy="17780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5216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26119" y="2276872"/>
            <a:ext cx="3536859" cy="1800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226119" y="4221087"/>
            <a:ext cx="3536859" cy="17780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3930777" y="2276872"/>
            <a:ext cx="3668733" cy="179025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3930778" y="4221088"/>
            <a:ext cx="3668732" cy="17780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62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51" y="2255666"/>
            <a:ext cx="3809524" cy="1371429"/>
          </a:xfrm>
          <a:prstGeom prst="rect">
            <a:avLst/>
          </a:prstGeom>
        </p:spPr>
      </p:pic>
      <p:pic>
        <p:nvPicPr>
          <p:cNvPr id="4" name="Afbeelding 3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43" y="5888620"/>
            <a:ext cx="476190" cy="476190"/>
          </a:xfrm>
          <a:prstGeom prst="rect">
            <a:avLst/>
          </a:prstGeom>
        </p:spPr>
      </p:pic>
      <p:pic>
        <p:nvPicPr>
          <p:cNvPr id="5" name="Afbeelding 4">
            <a:hlinkClick r:id="rId6"/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11" y="5964675"/>
            <a:ext cx="396000" cy="396000"/>
          </a:xfrm>
          <a:prstGeom prst="rect">
            <a:avLst/>
          </a:prstGeom>
        </p:spPr>
      </p:pic>
      <p:pic>
        <p:nvPicPr>
          <p:cNvPr id="7" name="Afbeelding 6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82" y="5888620"/>
            <a:ext cx="476190" cy="47619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267744" y="3821606"/>
            <a:ext cx="46085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>
                <a:solidFill>
                  <a:srgbClr val="BF3449"/>
                </a:solidFill>
              </a:rPr>
              <a:t>www.hvcgroep.nl</a:t>
            </a:r>
            <a:endParaRPr lang="en-GB" dirty="0">
              <a:solidFill>
                <a:srgbClr val="BF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8079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7923BB-CBC6-4213-B94C-63A10F7BF809}" type="datetimeFigureOut">
              <a:rPr lang="nl-NL" smtClean="0">
                <a:solidFill>
                  <a:srgbClr val="000000"/>
                </a:solidFill>
              </a:rPr>
              <a:pPr/>
              <a:t>11-3-2019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08B5E6-8572-409E-94DA-9BF98A819EAC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3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772275" y="3702050"/>
            <a:ext cx="21431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nl-NL" sz="1200" b="1" dirty="0">
              <a:solidFill>
                <a:srgbClr val="FFFFFF"/>
              </a:solidFill>
            </a:endParaRPr>
          </a:p>
          <a:p>
            <a:pPr eaLnBrk="0" hangingPunct="0"/>
            <a:endParaRPr lang="nl-NL" sz="1200" b="1" dirty="0">
              <a:solidFill>
                <a:srgbClr val="FFFFFF"/>
              </a:solidFill>
            </a:endParaRPr>
          </a:p>
          <a:p>
            <a:pPr eaLnBrk="0" hangingPunct="0"/>
            <a:endParaRPr lang="nl-NL" sz="1200" b="1" dirty="0">
              <a:solidFill>
                <a:srgbClr val="FFFFFF"/>
              </a:solidFill>
            </a:endParaRPr>
          </a:p>
          <a:p>
            <a:pPr eaLnBrk="0" hangingPunct="0"/>
            <a:endParaRPr lang="nl-NL" sz="1200" b="1" dirty="0">
              <a:solidFill>
                <a:srgbClr val="FFFFFF"/>
              </a:solidFill>
            </a:endParaRPr>
          </a:p>
          <a:p>
            <a:pPr eaLnBrk="0" hangingPunct="0"/>
            <a:endParaRPr lang="nl-NL" sz="1200" b="1" dirty="0">
              <a:solidFill>
                <a:srgbClr val="FFFFFF"/>
              </a:solidFill>
            </a:endParaRPr>
          </a:p>
          <a:p>
            <a:pPr eaLnBrk="0" hangingPunct="0"/>
            <a:endParaRPr lang="nl-NL" sz="1200" b="1" dirty="0">
              <a:solidFill>
                <a:srgbClr val="FFFFFF"/>
              </a:solidFill>
            </a:endParaRPr>
          </a:p>
          <a:p>
            <a:pPr eaLnBrk="0" hangingPunct="0"/>
            <a:endParaRPr lang="nl-NL" sz="1200" b="1" dirty="0">
              <a:solidFill>
                <a:srgbClr val="FFFFFF"/>
              </a:solidFill>
            </a:endParaRPr>
          </a:p>
          <a:p>
            <a:pPr eaLnBrk="0" hangingPunct="0"/>
            <a:endParaRPr lang="nl-NL" sz="1200" b="1" dirty="0">
              <a:solidFill>
                <a:srgbClr val="FFFFFF"/>
              </a:solidFill>
            </a:endParaRPr>
          </a:p>
          <a:p>
            <a:pPr eaLnBrk="0" hangingPunct="0"/>
            <a:endParaRPr lang="nl-NL" sz="1200" b="1" dirty="0">
              <a:solidFill>
                <a:srgbClr val="FFFFFF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259988" y="1187450"/>
            <a:ext cx="7360012" cy="1377454"/>
          </a:xfrm>
        </p:spPr>
        <p:txBody>
          <a:bodyPr anchor="b"/>
          <a:lstStyle>
            <a:lvl1pPr>
              <a:lnSpc>
                <a:spcPct val="120000"/>
              </a:lnSpc>
              <a:defRPr sz="4000"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63518" y="2717387"/>
            <a:ext cx="7356482" cy="648072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 dirty="0" smtClean="0"/>
              <a:t>Klik om de subtitel in te voeren</a:t>
            </a:r>
            <a:endParaRPr lang="en-GB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18" y="5339271"/>
            <a:ext cx="7356482" cy="274129"/>
          </a:xfr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nl-NL" dirty="0" smtClean="0"/>
              <a:t>Klik om de auteur in te voeren</a:t>
            </a:r>
            <a:endParaRPr lang="en-GB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19" y="5661248"/>
            <a:ext cx="7356481" cy="288032"/>
          </a:xfr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l-NL" dirty="0" smtClean="0"/>
              <a:t>Klik om de datum in te voeren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636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846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13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6119" y="2276872"/>
            <a:ext cx="3600400" cy="37222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87470" y="2276872"/>
            <a:ext cx="3600400" cy="37222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6561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4625" y="2039169"/>
            <a:ext cx="354681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24625" y="2678931"/>
            <a:ext cx="3546819" cy="3342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995936" y="2039169"/>
            <a:ext cx="360886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995936" y="2678931"/>
            <a:ext cx="3608867" cy="3342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4673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30314" y="2276872"/>
            <a:ext cx="3558065" cy="3722291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3930777" y="2276872"/>
            <a:ext cx="3668733" cy="1800199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3930778" y="4221088"/>
            <a:ext cx="3668732" cy="1778075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056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26119" y="2276872"/>
            <a:ext cx="3536859" cy="18002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226119" y="4221087"/>
            <a:ext cx="3536859" cy="1778075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3930777" y="2276872"/>
            <a:ext cx="3668733" cy="1790253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3930778" y="4221088"/>
            <a:ext cx="3668732" cy="1778075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552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651" y="2255666"/>
            <a:ext cx="3809524" cy="1371429"/>
          </a:xfrm>
          <a:prstGeom prst="rect">
            <a:avLst/>
          </a:prstGeom>
        </p:spPr>
      </p:pic>
      <p:pic>
        <p:nvPicPr>
          <p:cNvPr id="4" name="Afbeelding 3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343" y="5888620"/>
            <a:ext cx="476190" cy="476190"/>
          </a:xfrm>
          <a:prstGeom prst="rect">
            <a:avLst/>
          </a:prstGeom>
        </p:spPr>
      </p:pic>
      <p:pic>
        <p:nvPicPr>
          <p:cNvPr id="5" name="Afbeelding 4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811" y="5964675"/>
            <a:ext cx="396000" cy="396000"/>
          </a:xfrm>
          <a:prstGeom prst="rect">
            <a:avLst/>
          </a:prstGeom>
        </p:spPr>
      </p:pic>
      <p:pic>
        <p:nvPicPr>
          <p:cNvPr id="7" name="Afbeelding 6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582" y="5888620"/>
            <a:ext cx="476190" cy="47619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267744" y="3821606"/>
            <a:ext cx="46085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>
                <a:solidFill>
                  <a:srgbClr val="BF3449"/>
                </a:solidFill>
              </a:rPr>
              <a:t>www.hvcgroep.nl</a:t>
            </a:r>
            <a:endParaRPr lang="en-GB" dirty="0">
              <a:solidFill>
                <a:srgbClr val="BF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6961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772275" y="3702050"/>
            <a:ext cx="21431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259988" y="1187450"/>
            <a:ext cx="7360012" cy="1377454"/>
          </a:xfrm>
        </p:spPr>
        <p:txBody>
          <a:bodyPr anchor="b"/>
          <a:lstStyle>
            <a:lvl1pPr>
              <a:lnSpc>
                <a:spcPct val="120000"/>
              </a:lnSpc>
              <a:defRPr sz="4000"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63518" y="2717387"/>
            <a:ext cx="7356482" cy="648072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 dirty="0" smtClean="0"/>
              <a:t>Klik om de subtitel in te voeren</a:t>
            </a:r>
            <a:endParaRPr lang="en-GB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18" y="5339271"/>
            <a:ext cx="7356482" cy="274129"/>
          </a:xfr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nl-NL" dirty="0" smtClean="0"/>
              <a:t>Klik om de auteur in te voeren</a:t>
            </a:r>
            <a:endParaRPr lang="en-GB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19" y="5661248"/>
            <a:ext cx="7356481" cy="288032"/>
          </a:xfr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l-NL" dirty="0" smtClean="0"/>
              <a:t>Klik om de datum in te voeren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017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434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6119" y="2276872"/>
            <a:ext cx="3600400" cy="37222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87470" y="2276872"/>
            <a:ext cx="3600400" cy="37222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9384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4625" y="2039169"/>
            <a:ext cx="354681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24625" y="2678931"/>
            <a:ext cx="3546819" cy="3342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995936" y="2039169"/>
            <a:ext cx="360886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995936" y="2678931"/>
            <a:ext cx="3608867" cy="3342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1267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30314" y="2276872"/>
            <a:ext cx="3558065" cy="372229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3930777" y="2276872"/>
            <a:ext cx="3668733" cy="18001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3930778" y="4221088"/>
            <a:ext cx="3668732" cy="17780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698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6119" y="2276872"/>
            <a:ext cx="3600400" cy="37222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87470" y="2276872"/>
            <a:ext cx="3600400" cy="37222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6503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26119" y="2276872"/>
            <a:ext cx="3536859" cy="1800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226119" y="4221087"/>
            <a:ext cx="3536859" cy="17780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3930777" y="2276872"/>
            <a:ext cx="3668733" cy="179025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3930778" y="4221088"/>
            <a:ext cx="3668732" cy="17780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9651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51" y="2255666"/>
            <a:ext cx="3809524" cy="1371429"/>
          </a:xfrm>
          <a:prstGeom prst="rect">
            <a:avLst/>
          </a:prstGeom>
        </p:spPr>
      </p:pic>
      <p:pic>
        <p:nvPicPr>
          <p:cNvPr id="4" name="Afbeelding 3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43" y="5888620"/>
            <a:ext cx="476190" cy="476190"/>
          </a:xfrm>
          <a:prstGeom prst="rect">
            <a:avLst/>
          </a:prstGeom>
        </p:spPr>
      </p:pic>
      <p:pic>
        <p:nvPicPr>
          <p:cNvPr id="5" name="Afbeelding 4">
            <a:hlinkClick r:id="rId6"/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11" y="5964675"/>
            <a:ext cx="396000" cy="396000"/>
          </a:xfrm>
          <a:prstGeom prst="rect">
            <a:avLst/>
          </a:prstGeom>
        </p:spPr>
      </p:pic>
      <p:pic>
        <p:nvPicPr>
          <p:cNvPr id="7" name="Afbeelding 6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82" y="5888620"/>
            <a:ext cx="476190" cy="47619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267744" y="3821606"/>
            <a:ext cx="46085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>
                <a:solidFill>
                  <a:srgbClr val="BF3449"/>
                </a:solidFill>
              </a:rPr>
              <a:t>www.hvcgroep.nl</a:t>
            </a:r>
            <a:endParaRPr lang="en-GB" dirty="0">
              <a:solidFill>
                <a:srgbClr val="BF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9125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772275" y="3702050"/>
            <a:ext cx="21431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259988" y="1187450"/>
            <a:ext cx="7360012" cy="1377454"/>
          </a:xfrm>
        </p:spPr>
        <p:txBody>
          <a:bodyPr anchor="b"/>
          <a:lstStyle>
            <a:lvl1pPr>
              <a:lnSpc>
                <a:spcPct val="120000"/>
              </a:lnSpc>
              <a:defRPr sz="4000"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63518" y="2717387"/>
            <a:ext cx="7356482" cy="648072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 dirty="0" smtClean="0"/>
              <a:t>Klik om de subtitel in te voeren</a:t>
            </a:r>
            <a:endParaRPr lang="en-GB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18" y="5339271"/>
            <a:ext cx="7356482" cy="274129"/>
          </a:xfr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nl-NL" dirty="0" smtClean="0"/>
              <a:t>Klik om de auteur in te voeren</a:t>
            </a:r>
            <a:endParaRPr lang="en-GB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19" y="5661248"/>
            <a:ext cx="7356481" cy="288032"/>
          </a:xfr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l-NL" dirty="0" smtClean="0"/>
              <a:t>Klik om de datum in te voeren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786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603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6119" y="2276872"/>
            <a:ext cx="3600400" cy="37222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87470" y="2276872"/>
            <a:ext cx="3600400" cy="37222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0510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4625" y="2039169"/>
            <a:ext cx="354681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24625" y="2678931"/>
            <a:ext cx="3546819" cy="3342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995936" y="2039169"/>
            <a:ext cx="360886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995936" y="2678931"/>
            <a:ext cx="3608867" cy="3342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4816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30314" y="2276872"/>
            <a:ext cx="3558065" cy="372229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3930777" y="2276872"/>
            <a:ext cx="3668733" cy="18001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3930778" y="4221088"/>
            <a:ext cx="3668732" cy="17780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5178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26119" y="2276872"/>
            <a:ext cx="3536859" cy="1800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226119" y="4221087"/>
            <a:ext cx="3536859" cy="17780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3930777" y="2276872"/>
            <a:ext cx="3668733" cy="179025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3930778" y="4221088"/>
            <a:ext cx="3668732" cy="17780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049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51" y="2255666"/>
            <a:ext cx="3809524" cy="1371429"/>
          </a:xfrm>
          <a:prstGeom prst="rect">
            <a:avLst/>
          </a:prstGeom>
        </p:spPr>
      </p:pic>
      <p:pic>
        <p:nvPicPr>
          <p:cNvPr id="4" name="Afbeelding 3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43" y="5888620"/>
            <a:ext cx="476190" cy="476190"/>
          </a:xfrm>
          <a:prstGeom prst="rect">
            <a:avLst/>
          </a:prstGeom>
        </p:spPr>
      </p:pic>
      <p:pic>
        <p:nvPicPr>
          <p:cNvPr id="5" name="Afbeelding 4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11" y="5964675"/>
            <a:ext cx="396000" cy="396000"/>
          </a:xfrm>
          <a:prstGeom prst="rect">
            <a:avLst/>
          </a:prstGeom>
        </p:spPr>
      </p:pic>
      <p:pic>
        <p:nvPicPr>
          <p:cNvPr id="7" name="Afbeelding 6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82" y="5888620"/>
            <a:ext cx="476190" cy="47619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267744" y="3821606"/>
            <a:ext cx="46085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>
                <a:solidFill>
                  <a:srgbClr val="BF3449"/>
                </a:solidFill>
              </a:rPr>
              <a:t>www.hvcgroep.nl</a:t>
            </a:r>
            <a:endParaRPr lang="en-GB" dirty="0">
              <a:solidFill>
                <a:srgbClr val="BF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1624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772275" y="3702050"/>
            <a:ext cx="21431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  <a:p>
            <a:pPr eaLnBrk="0" hangingPunct="0"/>
            <a:endParaRPr lang="nl-NL" sz="1200" b="1">
              <a:solidFill>
                <a:srgbClr val="FFFFFF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952500" y="1187450"/>
            <a:ext cx="7197725" cy="7191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492896"/>
            <a:ext cx="5778499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958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4625" y="2039169"/>
            <a:ext cx="354681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24625" y="2678931"/>
            <a:ext cx="3546819" cy="3342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995936" y="2039169"/>
            <a:ext cx="360886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995936" y="2678931"/>
            <a:ext cx="3608867" cy="3342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79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30314" y="2276872"/>
            <a:ext cx="3558065" cy="372229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3930777" y="2276872"/>
            <a:ext cx="3668733" cy="18001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3930778" y="4221088"/>
            <a:ext cx="3668732" cy="17780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12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26119" y="2276872"/>
            <a:ext cx="3536859" cy="1800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226119" y="4221087"/>
            <a:ext cx="3536859" cy="17780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29294" y="764704"/>
            <a:ext cx="7370217" cy="11045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voeren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3930777" y="2276872"/>
            <a:ext cx="3668733" cy="179025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1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3930778" y="4221088"/>
            <a:ext cx="3668732" cy="17780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338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51" y="2255666"/>
            <a:ext cx="3809524" cy="1371429"/>
          </a:xfrm>
          <a:prstGeom prst="rect">
            <a:avLst/>
          </a:prstGeom>
        </p:spPr>
      </p:pic>
      <p:pic>
        <p:nvPicPr>
          <p:cNvPr id="4" name="Afbeelding 3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43" y="5888620"/>
            <a:ext cx="476190" cy="476190"/>
          </a:xfrm>
          <a:prstGeom prst="rect">
            <a:avLst/>
          </a:prstGeom>
        </p:spPr>
      </p:pic>
      <p:pic>
        <p:nvPicPr>
          <p:cNvPr id="5" name="Afbeelding 4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11" y="5964675"/>
            <a:ext cx="396000" cy="396000"/>
          </a:xfrm>
          <a:prstGeom prst="rect">
            <a:avLst/>
          </a:prstGeom>
        </p:spPr>
      </p:pic>
      <p:pic>
        <p:nvPicPr>
          <p:cNvPr id="7" name="Afbeelding 6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82" y="5888620"/>
            <a:ext cx="476190" cy="47619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267744" y="3821606"/>
            <a:ext cx="46085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>
                <a:solidFill>
                  <a:srgbClr val="BF3449"/>
                </a:solidFill>
              </a:rPr>
              <a:t>www.hvcgroep.nl</a:t>
            </a:r>
            <a:endParaRPr lang="en-GB" dirty="0">
              <a:solidFill>
                <a:srgbClr val="BF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3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772275" y="3702050"/>
            <a:ext cx="21431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  <a:p>
            <a:pPr eaLnBrk="0" hangingPunct="0"/>
            <a:endParaRPr lang="nl-NL" sz="1200" b="1">
              <a:solidFill>
                <a:schemeClr val="bg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952500" y="1187450"/>
            <a:ext cx="7197725" cy="7191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492896"/>
            <a:ext cx="5778499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414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0" y="1187450"/>
            <a:ext cx="7197725" cy="71913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49325" y="2554288"/>
            <a:ext cx="3522663" cy="3444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4388" y="2554288"/>
            <a:ext cx="3522662" cy="3444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9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9294" y="764704"/>
            <a:ext cx="7370217" cy="11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titel in te voeren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119" y="2276872"/>
            <a:ext cx="7370217" cy="372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3" r:id="rId5"/>
    <p:sldLayoutId id="2147483674" r:id="rId6"/>
    <p:sldLayoutId id="2147483675" r:id="rId7"/>
    <p:sldLayoutId id="2147483676" r:id="rId8"/>
    <p:sldLayoutId id="2147483720" r:id="rId9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6213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2pPr>
      <a:lvl3pPr marL="898525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3pPr>
      <a:lvl4pPr marL="1255713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4pPr>
      <a:lvl5pPr marL="1612900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5pPr>
      <a:lvl6pPr marL="1892300" indent="0" algn="l" rtl="0" eaLnBrk="1" fontAlgn="base" hangingPunct="1">
        <a:spcBef>
          <a:spcPct val="120000"/>
        </a:spcBef>
        <a:spcAft>
          <a:spcPct val="0"/>
        </a:spcAft>
        <a:buFont typeface="Times"/>
        <a:buNone/>
        <a:tabLst>
          <a:tab pos="533400" algn="l"/>
        </a:tabLst>
        <a:defRPr sz="1400">
          <a:solidFill>
            <a:schemeClr val="bg1"/>
          </a:solidFill>
          <a:latin typeface="+mn-lt"/>
        </a:defRPr>
      </a:lvl6pPr>
      <a:lvl7pPr marL="25273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7pPr>
      <a:lvl8pPr marL="29845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8pPr>
      <a:lvl9pPr marL="34417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9294" y="764704"/>
            <a:ext cx="7370217" cy="11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titel in te voeren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119" y="2276872"/>
            <a:ext cx="7370217" cy="372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0107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6213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2pPr>
      <a:lvl3pPr marL="898525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3pPr>
      <a:lvl4pPr marL="1255713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4pPr>
      <a:lvl5pPr marL="1612900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5pPr>
      <a:lvl6pPr marL="1892300" indent="0" algn="l" rtl="0" eaLnBrk="1" fontAlgn="base" hangingPunct="1">
        <a:spcBef>
          <a:spcPct val="120000"/>
        </a:spcBef>
        <a:spcAft>
          <a:spcPct val="0"/>
        </a:spcAft>
        <a:buFont typeface="Times"/>
        <a:buNone/>
        <a:tabLst>
          <a:tab pos="533400" algn="l"/>
        </a:tabLst>
        <a:defRPr sz="1400">
          <a:solidFill>
            <a:schemeClr val="bg1"/>
          </a:solidFill>
          <a:latin typeface="+mn-lt"/>
        </a:defRPr>
      </a:lvl6pPr>
      <a:lvl7pPr marL="25273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7pPr>
      <a:lvl8pPr marL="29845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8pPr>
      <a:lvl9pPr marL="34417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9294" y="764704"/>
            <a:ext cx="7370217" cy="11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titel in te voeren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119" y="2276872"/>
            <a:ext cx="7370217" cy="372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9524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6213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2pPr>
      <a:lvl3pPr marL="898525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3pPr>
      <a:lvl4pPr marL="1255713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4pPr>
      <a:lvl5pPr marL="1612900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5pPr>
      <a:lvl6pPr marL="1892300" indent="0" algn="l" rtl="0" eaLnBrk="1" fontAlgn="base" hangingPunct="1">
        <a:spcBef>
          <a:spcPct val="120000"/>
        </a:spcBef>
        <a:spcAft>
          <a:spcPct val="0"/>
        </a:spcAft>
        <a:buFont typeface="Times"/>
        <a:buNone/>
        <a:tabLst>
          <a:tab pos="533400" algn="l"/>
        </a:tabLst>
        <a:defRPr sz="1400">
          <a:solidFill>
            <a:schemeClr val="bg1"/>
          </a:solidFill>
          <a:latin typeface="+mn-lt"/>
        </a:defRPr>
      </a:lvl6pPr>
      <a:lvl7pPr marL="25273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7pPr>
      <a:lvl8pPr marL="29845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8pPr>
      <a:lvl9pPr marL="34417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9294" y="764704"/>
            <a:ext cx="7370217" cy="11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titel in te voeren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119" y="2276872"/>
            <a:ext cx="7370217" cy="372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1168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6213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2pPr>
      <a:lvl3pPr marL="898525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3pPr>
      <a:lvl4pPr marL="1255713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4pPr>
      <a:lvl5pPr marL="1612900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5pPr>
      <a:lvl6pPr marL="1892300" indent="0" algn="l" rtl="0" eaLnBrk="1" fontAlgn="base" hangingPunct="1">
        <a:spcBef>
          <a:spcPct val="120000"/>
        </a:spcBef>
        <a:spcAft>
          <a:spcPct val="0"/>
        </a:spcAft>
        <a:buFont typeface="Times"/>
        <a:buNone/>
        <a:tabLst>
          <a:tab pos="533400" algn="l"/>
        </a:tabLst>
        <a:defRPr sz="1400">
          <a:solidFill>
            <a:schemeClr val="bg1"/>
          </a:solidFill>
          <a:latin typeface="+mn-lt"/>
        </a:defRPr>
      </a:lvl6pPr>
      <a:lvl7pPr marL="25273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7pPr>
      <a:lvl8pPr marL="29845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8pPr>
      <a:lvl9pPr marL="34417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9294" y="764704"/>
            <a:ext cx="7370217" cy="11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titel in te voeren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119" y="2276872"/>
            <a:ext cx="7370217" cy="372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980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6213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2pPr>
      <a:lvl3pPr marL="898525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3pPr>
      <a:lvl4pPr marL="1255713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4pPr>
      <a:lvl5pPr marL="1612900" indent="-1778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Times" pitchFamily="-28" charset="0"/>
        <a:buChar char="•"/>
        <a:tabLst>
          <a:tab pos="533400" algn="l"/>
        </a:tabLst>
        <a:defRPr sz="1800">
          <a:solidFill>
            <a:schemeClr val="tx1"/>
          </a:solidFill>
          <a:latin typeface="+mn-lt"/>
        </a:defRPr>
      </a:lvl5pPr>
      <a:lvl6pPr marL="1892300" indent="0" algn="l" rtl="0" eaLnBrk="1" fontAlgn="base" hangingPunct="1">
        <a:spcBef>
          <a:spcPct val="120000"/>
        </a:spcBef>
        <a:spcAft>
          <a:spcPct val="0"/>
        </a:spcAft>
        <a:buFont typeface="Times"/>
        <a:buNone/>
        <a:tabLst>
          <a:tab pos="533400" algn="l"/>
        </a:tabLst>
        <a:defRPr sz="1400">
          <a:solidFill>
            <a:schemeClr val="bg1"/>
          </a:solidFill>
          <a:latin typeface="+mn-lt"/>
        </a:defRPr>
      </a:lvl6pPr>
      <a:lvl7pPr marL="25273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7pPr>
      <a:lvl8pPr marL="29845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8pPr>
      <a:lvl9pPr marL="3441700" indent="-177800" algn="l" rtl="0" eaLnBrk="1" fontAlgn="base" hangingPunct="1">
        <a:spcBef>
          <a:spcPct val="120000"/>
        </a:spcBef>
        <a:spcAft>
          <a:spcPct val="0"/>
        </a:spcAft>
        <a:buFont typeface="Times"/>
        <a:buChar char="•"/>
        <a:tabLst>
          <a:tab pos="533400" algn="l"/>
        </a:tabLst>
        <a:defRPr sz="14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aswestland.n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165304"/>
            <a:ext cx="7197725" cy="287090"/>
          </a:xfrm>
        </p:spPr>
        <p:txBody>
          <a:bodyPr/>
          <a:lstStyle/>
          <a:p>
            <a:r>
              <a:rPr lang="nl-NL" sz="1600" dirty="0" smtClean="0"/>
              <a:t>Luc Brugman </a:t>
            </a:r>
            <a:endParaRPr lang="nl-NL" sz="1600" dirty="0"/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971599" y="1411045"/>
            <a:ext cx="7197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nl-NL" sz="2800" kern="0" dirty="0" err="1" smtClean="0"/>
              <a:t>Investing</a:t>
            </a:r>
            <a:r>
              <a:rPr lang="nl-NL" sz="2800" kern="0" dirty="0" smtClean="0"/>
              <a:t> in geothermal heat</a:t>
            </a:r>
            <a:endParaRPr lang="nl-NL" sz="2400" b="0" kern="0" dirty="0" smtClean="0"/>
          </a:p>
          <a:p>
            <a:r>
              <a:rPr lang="nl-NL" sz="2400" b="0" kern="0" dirty="0" err="1" smtClean="0"/>
              <a:t>Towards</a:t>
            </a:r>
            <a:r>
              <a:rPr lang="nl-NL" sz="2400" b="0" kern="0" dirty="0" smtClean="0"/>
              <a:t> a </a:t>
            </a:r>
            <a:r>
              <a:rPr lang="nl-NL" sz="2400" b="0" kern="0" dirty="0" err="1" smtClean="0"/>
              <a:t>sustainable</a:t>
            </a:r>
            <a:r>
              <a:rPr lang="nl-NL" sz="2400" b="0" kern="0" dirty="0" smtClean="0"/>
              <a:t> built environment </a:t>
            </a:r>
            <a:endParaRPr lang="nl-NL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476744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inhoud 2"/>
          <p:cNvSpPr>
            <a:spLocks noGrp="1"/>
          </p:cNvSpPr>
          <p:nvPr>
            <p:ph idx="1"/>
          </p:nvPr>
        </p:nvSpPr>
        <p:spPr>
          <a:xfrm>
            <a:off x="505905" y="5487968"/>
            <a:ext cx="7786688" cy="723900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1600" b="1" dirty="0" smtClean="0"/>
              <a:t>Three </a:t>
            </a:r>
            <a:r>
              <a:rPr lang="nl-NL" altLang="nl-NL" sz="1600" b="1" dirty="0" err="1" smtClean="0"/>
              <a:t>examples</a:t>
            </a:r>
            <a:r>
              <a:rPr lang="nl-NL" altLang="nl-NL" sz="1600" b="1" dirty="0" smtClean="0"/>
              <a:t> of </a:t>
            </a:r>
            <a:r>
              <a:rPr lang="nl-NL" altLang="nl-NL" sz="1600" b="1" dirty="0" err="1" smtClean="0"/>
              <a:t>the</a:t>
            </a:r>
            <a:r>
              <a:rPr lang="nl-NL" altLang="nl-NL" sz="1600" b="1" dirty="0" smtClean="0"/>
              <a:t> </a:t>
            </a:r>
            <a:r>
              <a:rPr lang="nl-NL" altLang="nl-NL" sz="1600" b="1" dirty="0" err="1" smtClean="0"/>
              <a:t>same</a:t>
            </a:r>
            <a:r>
              <a:rPr lang="nl-NL" altLang="nl-NL" sz="1600" b="1" dirty="0" smtClean="0"/>
              <a:t> geothermal well, </a:t>
            </a:r>
            <a:r>
              <a:rPr lang="nl-NL" altLang="nl-NL" sz="1600" b="1" dirty="0" err="1" smtClean="0"/>
              <a:t>the</a:t>
            </a:r>
            <a:r>
              <a:rPr lang="nl-NL" altLang="nl-NL" sz="1600" b="1" dirty="0" smtClean="0"/>
              <a:t> </a:t>
            </a:r>
            <a:r>
              <a:rPr lang="nl-NL" altLang="nl-NL" sz="1600" b="1" dirty="0" err="1" smtClean="0"/>
              <a:t>same</a:t>
            </a:r>
            <a:r>
              <a:rPr lang="nl-NL" altLang="nl-NL" sz="1600" b="1" dirty="0" smtClean="0"/>
              <a:t> CAPEX </a:t>
            </a:r>
            <a:r>
              <a:rPr lang="nl-NL" altLang="nl-NL" sz="1600" b="1" dirty="0" err="1" smtClean="0"/>
              <a:t>and</a:t>
            </a:r>
            <a:r>
              <a:rPr lang="nl-NL" altLang="nl-NL" sz="1600" b="1" dirty="0" smtClean="0"/>
              <a:t> (</a:t>
            </a:r>
            <a:r>
              <a:rPr lang="nl-NL" altLang="nl-NL" sz="1600" b="1" dirty="0" err="1" smtClean="0"/>
              <a:t>nearly</a:t>
            </a:r>
            <a:r>
              <a:rPr lang="nl-NL" altLang="nl-NL" sz="1600" b="1" dirty="0" smtClean="0"/>
              <a:t>) </a:t>
            </a:r>
            <a:r>
              <a:rPr lang="nl-NL" altLang="nl-NL" sz="1600" b="1" dirty="0" err="1" smtClean="0"/>
              <a:t>the</a:t>
            </a:r>
            <a:r>
              <a:rPr lang="nl-NL" altLang="nl-NL" sz="1600" b="1" dirty="0" smtClean="0"/>
              <a:t> </a:t>
            </a:r>
            <a:r>
              <a:rPr lang="nl-NL" altLang="nl-NL" sz="1600" b="1" dirty="0" err="1" smtClean="0"/>
              <a:t>same</a:t>
            </a:r>
            <a:r>
              <a:rPr lang="nl-NL" altLang="nl-NL" sz="1600" b="1" dirty="0" smtClean="0"/>
              <a:t> OPEX. </a:t>
            </a:r>
            <a:endParaRPr lang="nl-NL" altLang="nl-NL" sz="1600" b="1" dirty="0"/>
          </a:p>
          <a:p>
            <a:pPr marL="0" indent="0">
              <a:buNone/>
            </a:pPr>
            <a:endParaRPr lang="nl-NL" altLang="nl-NL" sz="2000" b="0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475635" y="2996952"/>
            <a:ext cx="3240881" cy="1384995"/>
          </a:xfrm>
          <a:prstGeom prst="rect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1400" b="1" dirty="0" err="1" smtClean="0">
                <a:latin typeface="Arial" charset="0"/>
              </a:rPr>
              <a:t>Greenhouses</a:t>
            </a:r>
            <a:endParaRPr lang="nl-NL" sz="1400" b="1" dirty="0">
              <a:latin typeface="Arial" charset="0"/>
            </a:endParaRPr>
          </a:p>
          <a:p>
            <a:pPr>
              <a:defRPr/>
            </a:pPr>
            <a:endParaRPr lang="nl-NL" sz="1400" dirty="0">
              <a:latin typeface="Arial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l-NL" sz="1400" dirty="0" err="1" smtClean="0">
                <a:latin typeface="Arial" charset="0"/>
              </a:rPr>
              <a:t>Production</a:t>
            </a:r>
            <a:r>
              <a:rPr lang="nl-NL" sz="1400" dirty="0" smtClean="0">
                <a:latin typeface="Arial" charset="0"/>
              </a:rPr>
              <a:t> temp.</a:t>
            </a:r>
            <a:r>
              <a:rPr lang="nl-NL" sz="1400" dirty="0">
                <a:latin typeface="Arial" charset="0"/>
              </a:rPr>
              <a:t>	= 85 </a:t>
            </a:r>
            <a:r>
              <a:rPr lang="nl-NL" sz="1400" baseline="30000" dirty="0">
                <a:latin typeface="Arial" charset="0"/>
              </a:rPr>
              <a:t>o</a:t>
            </a:r>
            <a:r>
              <a:rPr lang="nl-NL" sz="1400" dirty="0">
                <a:latin typeface="Arial" charset="0"/>
              </a:rPr>
              <a:t>C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l-NL" sz="1400" dirty="0">
                <a:latin typeface="Arial" charset="0"/>
              </a:rPr>
              <a:t>Return temp. </a:t>
            </a:r>
            <a:r>
              <a:rPr lang="nl-NL" sz="1400" dirty="0" smtClean="0">
                <a:latin typeface="Arial" charset="0"/>
              </a:rPr>
              <a:t> </a:t>
            </a:r>
            <a:r>
              <a:rPr lang="nl-NL" sz="1400" dirty="0">
                <a:latin typeface="Arial" charset="0"/>
              </a:rPr>
              <a:t>	= 35 </a:t>
            </a:r>
            <a:r>
              <a:rPr lang="nl-NL" sz="1400" baseline="30000" dirty="0">
                <a:latin typeface="Arial" charset="0"/>
              </a:rPr>
              <a:t>o</a:t>
            </a:r>
            <a:r>
              <a:rPr lang="nl-NL" sz="1400" dirty="0">
                <a:latin typeface="Arial" charset="0"/>
              </a:rPr>
              <a:t>C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l-NL" sz="1400" dirty="0" smtClean="0">
                <a:latin typeface="Arial" charset="0"/>
              </a:rPr>
              <a:t>Power	 </a:t>
            </a:r>
            <a:r>
              <a:rPr lang="nl-NL" sz="1400" dirty="0">
                <a:latin typeface="Arial" charset="0"/>
              </a:rPr>
              <a:t>	</a:t>
            </a:r>
            <a:r>
              <a:rPr lang="nl-NL" sz="1400" dirty="0" smtClean="0">
                <a:latin typeface="Arial" charset="0"/>
              </a:rPr>
              <a:t>= </a:t>
            </a:r>
            <a:r>
              <a:rPr lang="nl-NL" sz="1400" dirty="0">
                <a:latin typeface="Arial" charset="0"/>
              </a:rPr>
              <a:t>10 </a:t>
            </a:r>
            <a:r>
              <a:rPr lang="nl-NL" sz="1400" dirty="0" err="1">
                <a:latin typeface="Arial" charset="0"/>
              </a:rPr>
              <a:t>MWth</a:t>
            </a:r>
            <a:endParaRPr lang="nl-NL" sz="1400" dirty="0">
              <a:latin typeface="Arial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l-NL" sz="1400" dirty="0" smtClean="0">
                <a:latin typeface="Arial" charset="0"/>
              </a:rPr>
              <a:t>6000 full load </a:t>
            </a:r>
            <a:r>
              <a:rPr lang="nl-NL" sz="1400" dirty="0" err="1" smtClean="0">
                <a:latin typeface="Arial" charset="0"/>
              </a:rPr>
              <a:t>hours</a:t>
            </a:r>
            <a:r>
              <a:rPr lang="nl-NL" sz="1400" dirty="0">
                <a:latin typeface="Arial" charset="0"/>
              </a:rPr>
              <a:t>	</a:t>
            </a:r>
            <a:r>
              <a:rPr lang="nl-NL" sz="1400" b="1" dirty="0" smtClean="0">
                <a:latin typeface="Arial" charset="0"/>
              </a:rPr>
              <a:t>= </a:t>
            </a:r>
            <a:r>
              <a:rPr lang="nl-NL" sz="1400" b="1" dirty="0">
                <a:latin typeface="Arial" charset="0"/>
              </a:rPr>
              <a:t>216.000 GJ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286935" y="2284049"/>
            <a:ext cx="4086695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400" b="1" dirty="0" smtClean="0">
                <a:latin typeface="Arial" charset="0"/>
              </a:rPr>
              <a:t>New </a:t>
            </a:r>
            <a:r>
              <a:rPr lang="nl-NL" sz="1400" b="1" dirty="0" err="1" smtClean="0">
                <a:latin typeface="Arial" charset="0"/>
              </a:rPr>
              <a:t>construction</a:t>
            </a:r>
            <a:r>
              <a:rPr lang="nl-NL" sz="1400" b="1" dirty="0" smtClean="0">
                <a:latin typeface="Arial" charset="0"/>
              </a:rPr>
              <a:t> homes</a:t>
            </a:r>
            <a:endParaRPr lang="nl-NL" sz="1400" b="1" dirty="0">
              <a:latin typeface="Arial" charset="0"/>
            </a:endParaRPr>
          </a:p>
          <a:p>
            <a:pPr>
              <a:defRPr/>
            </a:pPr>
            <a:endParaRPr lang="nl-NL" sz="1400" dirty="0">
              <a:latin typeface="Arial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l-NL" sz="1400" dirty="0" err="1">
                <a:latin typeface="Arial" charset="0"/>
              </a:rPr>
              <a:t>Production</a:t>
            </a:r>
            <a:r>
              <a:rPr lang="nl-NL" sz="1400" dirty="0">
                <a:latin typeface="Arial" charset="0"/>
              </a:rPr>
              <a:t> temp. </a:t>
            </a:r>
            <a:r>
              <a:rPr lang="nl-NL" sz="1400" dirty="0" smtClean="0">
                <a:latin typeface="Arial" charset="0"/>
              </a:rPr>
              <a:t>	</a:t>
            </a:r>
            <a:r>
              <a:rPr lang="nl-NL" sz="1400" dirty="0">
                <a:latin typeface="Arial" charset="0"/>
              </a:rPr>
              <a:t>	= 85 </a:t>
            </a:r>
            <a:r>
              <a:rPr lang="nl-NL" sz="1400" baseline="30000" dirty="0">
                <a:latin typeface="Arial" charset="0"/>
              </a:rPr>
              <a:t>o</a:t>
            </a:r>
            <a:r>
              <a:rPr lang="nl-NL" sz="1400" dirty="0">
                <a:latin typeface="Arial" charset="0"/>
              </a:rPr>
              <a:t>C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l-NL" sz="1400" dirty="0">
                <a:latin typeface="Arial" charset="0"/>
              </a:rPr>
              <a:t>Return temp. </a:t>
            </a:r>
            <a:r>
              <a:rPr lang="nl-NL" sz="1400" dirty="0" smtClean="0">
                <a:latin typeface="Arial" charset="0"/>
              </a:rPr>
              <a:t>	</a:t>
            </a:r>
            <a:r>
              <a:rPr lang="nl-NL" sz="1400" dirty="0">
                <a:latin typeface="Arial" charset="0"/>
              </a:rPr>
              <a:t>	</a:t>
            </a:r>
            <a:r>
              <a:rPr lang="nl-NL" sz="1400" dirty="0">
                <a:solidFill>
                  <a:srgbClr val="FF0000"/>
                </a:solidFill>
                <a:latin typeface="Arial" charset="0"/>
              </a:rPr>
              <a:t>= 45 </a:t>
            </a:r>
            <a:r>
              <a:rPr lang="nl-NL" sz="1400" baseline="30000" dirty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nl-NL" sz="1400" dirty="0">
                <a:solidFill>
                  <a:srgbClr val="FF0000"/>
                </a:solidFill>
                <a:latin typeface="Arial" charset="0"/>
              </a:rPr>
              <a:t>C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l-NL" sz="1400" dirty="0" smtClean="0">
                <a:latin typeface="Arial" charset="0"/>
              </a:rPr>
              <a:t>Power	</a:t>
            </a:r>
            <a:r>
              <a:rPr lang="nl-NL" sz="1400" dirty="0">
                <a:latin typeface="Arial" charset="0"/>
              </a:rPr>
              <a:t>	</a:t>
            </a:r>
            <a:r>
              <a:rPr lang="nl-NL" sz="1400" dirty="0" smtClean="0">
                <a:latin typeface="Arial" charset="0"/>
              </a:rPr>
              <a:t>	</a:t>
            </a:r>
            <a:r>
              <a:rPr lang="nl-NL" sz="1400" b="1" dirty="0" smtClean="0">
                <a:latin typeface="Arial" charset="0"/>
              </a:rPr>
              <a:t>= </a:t>
            </a:r>
            <a:r>
              <a:rPr lang="nl-NL" sz="1400" b="1" dirty="0">
                <a:latin typeface="Arial" charset="0"/>
              </a:rPr>
              <a:t>8 </a:t>
            </a:r>
            <a:r>
              <a:rPr lang="nl-NL" sz="1400" b="1" dirty="0" err="1">
                <a:latin typeface="Arial" charset="0"/>
              </a:rPr>
              <a:t>MWth</a:t>
            </a:r>
            <a:endParaRPr lang="nl-NL" sz="1400" b="1" dirty="0">
              <a:latin typeface="Arial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l-NL" sz="1400" dirty="0">
                <a:solidFill>
                  <a:srgbClr val="FF0000"/>
                </a:solidFill>
                <a:latin typeface="Arial" charset="0"/>
              </a:rPr>
              <a:t>3500 full load </a:t>
            </a:r>
            <a:r>
              <a:rPr lang="nl-NL" sz="1400" dirty="0" err="1" smtClean="0">
                <a:solidFill>
                  <a:srgbClr val="FF0000"/>
                </a:solidFill>
                <a:latin typeface="Arial" charset="0"/>
              </a:rPr>
              <a:t>hours</a:t>
            </a:r>
            <a:r>
              <a:rPr lang="nl-NL" sz="1400" dirty="0" smtClean="0">
                <a:solidFill>
                  <a:srgbClr val="FF0000"/>
                </a:solidFill>
                <a:latin typeface="Arial" charset="0"/>
              </a:rPr>
              <a:t>?</a:t>
            </a:r>
            <a:r>
              <a:rPr lang="nl-NL" sz="1400" dirty="0" smtClean="0">
                <a:latin typeface="Arial" charset="0"/>
              </a:rPr>
              <a:t>	</a:t>
            </a:r>
            <a:r>
              <a:rPr lang="nl-NL" sz="1400" b="1" dirty="0" smtClean="0">
                <a:latin typeface="Arial" charset="0"/>
              </a:rPr>
              <a:t>= </a:t>
            </a:r>
            <a:r>
              <a:rPr lang="nl-NL" sz="1400" b="1" dirty="0">
                <a:latin typeface="Arial" charset="0"/>
              </a:rPr>
              <a:t>100.800 GJ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286934" y="3849146"/>
            <a:ext cx="4086695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400" b="1" dirty="0" err="1" smtClean="0">
                <a:latin typeface="Arial" charset="0"/>
              </a:rPr>
              <a:t>Existing</a:t>
            </a:r>
            <a:r>
              <a:rPr lang="nl-NL" sz="1400" b="1" dirty="0" smtClean="0">
                <a:latin typeface="Arial" charset="0"/>
              </a:rPr>
              <a:t> built environment </a:t>
            </a:r>
            <a:endParaRPr lang="nl-NL" sz="1400" b="1" dirty="0">
              <a:latin typeface="Arial" charset="0"/>
            </a:endParaRPr>
          </a:p>
          <a:p>
            <a:pPr>
              <a:defRPr/>
            </a:pPr>
            <a:endParaRPr lang="nl-NL" sz="1400" dirty="0">
              <a:latin typeface="Arial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l-NL" sz="1400" dirty="0" err="1">
                <a:latin typeface="Arial" charset="0"/>
              </a:rPr>
              <a:t>Production</a:t>
            </a:r>
            <a:r>
              <a:rPr lang="nl-NL" sz="1400" dirty="0">
                <a:latin typeface="Arial" charset="0"/>
              </a:rPr>
              <a:t> temp. </a:t>
            </a:r>
            <a:r>
              <a:rPr lang="nl-NL" sz="1400" dirty="0" smtClean="0">
                <a:latin typeface="Arial" charset="0"/>
              </a:rPr>
              <a:t>	</a:t>
            </a:r>
            <a:r>
              <a:rPr lang="nl-NL" sz="1400" dirty="0">
                <a:latin typeface="Arial" charset="0"/>
              </a:rPr>
              <a:t>	= 85 </a:t>
            </a:r>
            <a:r>
              <a:rPr lang="nl-NL" sz="1400" baseline="30000" dirty="0">
                <a:latin typeface="Arial" charset="0"/>
              </a:rPr>
              <a:t>o</a:t>
            </a:r>
            <a:r>
              <a:rPr lang="nl-NL" sz="1400" dirty="0">
                <a:latin typeface="Arial" charset="0"/>
              </a:rPr>
              <a:t>C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l-NL" sz="1400" dirty="0">
                <a:latin typeface="Arial" charset="0"/>
              </a:rPr>
              <a:t>Return temp. 	</a:t>
            </a:r>
            <a:r>
              <a:rPr lang="nl-NL" sz="1400" dirty="0" smtClean="0">
                <a:latin typeface="Arial" charset="0"/>
              </a:rPr>
              <a:t>	</a:t>
            </a:r>
            <a:r>
              <a:rPr lang="nl-NL" sz="1400" dirty="0" smtClean="0">
                <a:solidFill>
                  <a:srgbClr val="FF0000"/>
                </a:solidFill>
                <a:latin typeface="Arial" charset="0"/>
              </a:rPr>
              <a:t>= </a:t>
            </a:r>
            <a:r>
              <a:rPr lang="nl-NL" sz="1400" dirty="0">
                <a:solidFill>
                  <a:srgbClr val="FF0000"/>
                </a:solidFill>
                <a:latin typeface="Arial" charset="0"/>
              </a:rPr>
              <a:t>55 </a:t>
            </a:r>
            <a:r>
              <a:rPr lang="nl-NL" sz="1400" baseline="30000" dirty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nl-NL" sz="1400" dirty="0">
                <a:solidFill>
                  <a:srgbClr val="FF0000"/>
                </a:solidFill>
                <a:latin typeface="Arial" charset="0"/>
              </a:rPr>
              <a:t>C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l-NL" sz="1400" dirty="0" smtClean="0">
                <a:latin typeface="Arial" charset="0"/>
              </a:rPr>
              <a:t>Power	 </a:t>
            </a:r>
            <a:r>
              <a:rPr lang="nl-NL" sz="1400" dirty="0">
                <a:latin typeface="Arial" charset="0"/>
              </a:rPr>
              <a:t>	</a:t>
            </a:r>
            <a:r>
              <a:rPr lang="nl-NL" sz="1400" dirty="0" smtClean="0">
                <a:latin typeface="Arial" charset="0"/>
              </a:rPr>
              <a:t>	</a:t>
            </a:r>
            <a:r>
              <a:rPr lang="nl-NL" sz="1400" b="1" dirty="0" smtClean="0">
                <a:latin typeface="Arial" charset="0"/>
              </a:rPr>
              <a:t>= 6MWth</a:t>
            </a:r>
            <a:endParaRPr lang="nl-NL" sz="1400" b="1" dirty="0">
              <a:latin typeface="Arial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nl-NL" sz="1400" dirty="0">
                <a:solidFill>
                  <a:srgbClr val="FF0000"/>
                </a:solidFill>
                <a:latin typeface="Arial" charset="0"/>
              </a:rPr>
              <a:t>3500 full load </a:t>
            </a:r>
            <a:r>
              <a:rPr lang="nl-NL" sz="1400" dirty="0" err="1">
                <a:solidFill>
                  <a:srgbClr val="FF0000"/>
                </a:solidFill>
                <a:latin typeface="Arial" charset="0"/>
              </a:rPr>
              <a:t>hours</a:t>
            </a:r>
            <a:r>
              <a:rPr lang="nl-NL" sz="1400" dirty="0">
                <a:solidFill>
                  <a:srgbClr val="FF0000"/>
                </a:solidFill>
                <a:latin typeface="Arial" charset="0"/>
              </a:rPr>
              <a:t>? </a:t>
            </a:r>
            <a:r>
              <a:rPr lang="nl-NL" sz="1400" dirty="0" smtClean="0">
                <a:latin typeface="Arial" charset="0"/>
              </a:rPr>
              <a:t>	</a:t>
            </a:r>
            <a:r>
              <a:rPr lang="nl-NL" sz="1400" b="1" dirty="0" smtClean="0">
                <a:latin typeface="Arial" charset="0"/>
              </a:rPr>
              <a:t>= </a:t>
            </a:r>
            <a:r>
              <a:rPr lang="nl-NL" sz="1400" b="1" dirty="0">
                <a:latin typeface="Arial" charset="0"/>
              </a:rPr>
              <a:t>75.600 GJ</a:t>
            </a:r>
          </a:p>
        </p:txBody>
      </p:sp>
      <p:cxnSp>
        <p:nvCxnSpPr>
          <p:cNvPr id="14" name="Rechte verbindingslijn met pijl 13"/>
          <p:cNvCxnSpPr/>
          <p:nvPr/>
        </p:nvCxnSpPr>
        <p:spPr>
          <a:xfrm flipV="1">
            <a:off x="3716516" y="2854562"/>
            <a:ext cx="539354" cy="83526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stCxn id="9" idx="3"/>
          </p:cNvCxnSpPr>
          <p:nvPr/>
        </p:nvCxnSpPr>
        <p:spPr>
          <a:xfrm>
            <a:off x="3716516" y="3689450"/>
            <a:ext cx="539354" cy="79257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itel 1"/>
          <p:cNvSpPr>
            <a:spLocks noGrp="1"/>
          </p:cNvSpPr>
          <p:nvPr>
            <p:ph type="title"/>
          </p:nvPr>
        </p:nvSpPr>
        <p:spPr>
          <a:xfrm>
            <a:off x="475635" y="1268760"/>
            <a:ext cx="8229600" cy="420291"/>
          </a:xfrm>
        </p:spPr>
        <p:txBody>
          <a:bodyPr/>
          <a:lstStyle/>
          <a:p>
            <a:r>
              <a:rPr lang="nl-NL" altLang="nl-NL" dirty="0" err="1" smtClean="0"/>
              <a:t>Harvesting</a:t>
            </a:r>
            <a:r>
              <a:rPr lang="nl-NL" altLang="nl-NL" dirty="0" smtClean="0"/>
              <a:t> heat: </a:t>
            </a:r>
            <a:r>
              <a:rPr lang="nl-NL" altLang="nl-NL" dirty="0" err="1" smtClean="0"/>
              <a:t>essential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differences</a:t>
            </a:r>
            <a:r>
              <a:rPr lang="nl-NL" altLang="nl-NL" dirty="0" smtClean="0"/>
              <a:t> </a:t>
            </a:r>
            <a:endParaRPr lang="nl-NL" alt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23961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457200" y="1269206"/>
            <a:ext cx="8229600" cy="1151682"/>
          </a:xfrm>
        </p:spPr>
        <p:txBody>
          <a:bodyPr/>
          <a:lstStyle/>
          <a:p>
            <a:pPr>
              <a:defRPr/>
            </a:pPr>
            <a:r>
              <a:rPr lang="nl-NL" dirty="0"/>
              <a:t>Three </a:t>
            </a: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 smtClean="0"/>
              <a:t>examples</a:t>
            </a:r>
            <a:r>
              <a:rPr lang="nl-NL" dirty="0" smtClean="0"/>
              <a:t> of projects </a:t>
            </a:r>
            <a:r>
              <a:rPr lang="nl-NL" dirty="0" err="1" smtClean="0"/>
              <a:t>under</a:t>
            </a:r>
            <a:r>
              <a:rPr lang="nl-NL" dirty="0" smtClean="0"/>
              <a:t> development</a:t>
            </a:r>
            <a:endParaRPr lang="nl-NL" dirty="0"/>
          </a:p>
        </p:txBody>
      </p:sp>
      <p:sp>
        <p:nvSpPr>
          <p:cNvPr id="26629" name="Tijdelijke aanduiding voor dianumm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23110" y="5632848"/>
            <a:ext cx="571500" cy="2202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25"/>
              </a:spcBef>
              <a:buFont typeface="Arial" panose="020B0604020202020204" pitchFamily="34" charset="0"/>
              <a:buChar char="•"/>
              <a:tabLst>
                <a:tab pos="267891" algn="l"/>
              </a:tabLst>
              <a:defRPr sz="18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ts val="150"/>
              </a:spcBef>
              <a:buFont typeface="Arial" panose="020B0604020202020204" pitchFamily="34" charset="0"/>
              <a:buChar char="–"/>
              <a:tabLst>
                <a:tab pos="535781" algn="l"/>
              </a:tabLst>
              <a:defRPr sz="15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810816" algn="l"/>
              </a:tabLst>
              <a:defRPr sz="18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4BB07E-27A7-415F-9384-6ACCE518D5B6}" type="slidenum">
              <a:rPr lang="nl-NL" altLang="nl-NL" sz="900" b="0">
                <a:solidFill>
                  <a:srgbClr val="353233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nl-NL" altLang="nl-NL" sz="900" b="0">
              <a:solidFill>
                <a:srgbClr val="3532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57200" y="1269206"/>
            <a:ext cx="8229600" cy="420291"/>
          </a:xfrm>
        </p:spPr>
        <p:txBody>
          <a:bodyPr/>
          <a:lstStyle/>
          <a:p>
            <a:r>
              <a:rPr lang="nl-NL" altLang="nl-NL" dirty="0" smtClean="0"/>
              <a:t>District </a:t>
            </a:r>
            <a:r>
              <a:rPr lang="nl-NL" altLang="nl-NL" dirty="0" err="1" smtClean="0"/>
              <a:t>heating</a:t>
            </a:r>
            <a:r>
              <a:rPr lang="nl-NL" altLang="nl-NL" dirty="0" smtClean="0"/>
              <a:t> in </a:t>
            </a:r>
            <a:r>
              <a:rPr lang="nl-NL" altLang="nl-NL" dirty="0" err="1" smtClean="0"/>
              <a:t>the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Ijmond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region</a:t>
            </a:r>
            <a:endParaRPr lang="nl-NL" altLang="nl-NL" dirty="0" smtClean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4680348" y="2095500"/>
            <a:ext cx="421213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algn="l" rtl="0" eaLnBrk="0" fontAlgn="base" hangingPunct="0">
              <a:spcBef>
                <a:spcPts val="300"/>
              </a:spcBef>
              <a:spcAft>
                <a:spcPct val="0"/>
              </a:spcAft>
              <a:buClrTx/>
              <a:buFont typeface="Arial" charset="0"/>
              <a:buChar char="•"/>
              <a:tabLst>
                <a:tab pos="357188" algn="l"/>
              </a:tabLst>
              <a:defRPr sz="24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14375" indent="-357188" algn="l" rtl="0" eaLnBrk="0" fontAlgn="base" hangingPunct="0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tabLst>
                <a:tab pos="714375" algn="l"/>
              </a:tabLst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1088" indent="-366713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tabLst>
                <a:tab pos="1081088" algn="l"/>
              </a:tabLst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Calibri" pitchFamily="34" charset="0"/>
              <a:buChar char="–"/>
              <a:defRPr sz="16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Calibri" pitchFamily="34" charset="0"/>
              <a:buChar char="–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l-NL" sz="1400" dirty="0" err="1" smtClean="0"/>
              <a:t>Activities</a:t>
            </a:r>
            <a:endParaRPr lang="nl-NL" sz="1400" dirty="0"/>
          </a:p>
          <a:p>
            <a:pPr>
              <a:defRPr/>
            </a:pPr>
            <a:r>
              <a:rPr lang="nl-NL" sz="1400" b="0" dirty="0" smtClean="0"/>
              <a:t>Development of a district </a:t>
            </a:r>
            <a:r>
              <a:rPr lang="nl-NL" sz="1400" b="0" dirty="0" err="1" smtClean="0"/>
              <a:t>heating</a:t>
            </a:r>
            <a:r>
              <a:rPr lang="nl-NL" sz="1400" b="0" dirty="0" smtClean="0"/>
              <a:t> system (&gt;20.000 </a:t>
            </a:r>
            <a:r>
              <a:rPr lang="nl-NL" sz="1400" b="0" dirty="0"/>
              <a:t>woningen)</a:t>
            </a:r>
          </a:p>
          <a:p>
            <a:pPr marL="0" indent="0">
              <a:buNone/>
              <a:defRPr/>
            </a:pPr>
            <a:endParaRPr lang="nl-NL" sz="1400" dirty="0"/>
          </a:p>
          <a:p>
            <a:pPr marL="0" indent="0">
              <a:buNone/>
              <a:defRPr/>
            </a:pPr>
            <a:endParaRPr lang="nl-NL" sz="2000" dirty="0"/>
          </a:p>
          <a:p>
            <a:pPr marL="0" indent="0">
              <a:buNone/>
              <a:defRPr/>
            </a:pPr>
            <a:r>
              <a:rPr lang="nl-NL" sz="1400" dirty="0" smtClean="0"/>
              <a:t>Unique </a:t>
            </a:r>
            <a:r>
              <a:rPr lang="nl-NL" sz="1400" dirty="0" err="1" smtClean="0"/>
              <a:t>opportunities</a:t>
            </a:r>
            <a:r>
              <a:rPr lang="nl-NL" sz="1400" dirty="0" smtClean="0"/>
              <a:t> </a:t>
            </a:r>
            <a:endParaRPr lang="nl-NL" sz="1400" dirty="0"/>
          </a:p>
          <a:p>
            <a:pPr>
              <a:defRPr/>
            </a:pPr>
            <a:r>
              <a:rPr lang="nl-NL" sz="1400" b="0" dirty="0" err="1" smtClean="0"/>
              <a:t>Starting</a:t>
            </a:r>
            <a:r>
              <a:rPr lang="nl-NL" sz="1400" b="0" dirty="0" smtClean="0"/>
              <a:t> </a:t>
            </a:r>
            <a:r>
              <a:rPr lang="nl-NL" sz="1400" b="0" dirty="0" err="1" smtClean="0"/>
              <a:t>from</a:t>
            </a:r>
            <a:r>
              <a:rPr lang="nl-NL" sz="1400" b="0" dirty="0" smtClean="0"/>
              <a:t> a </a:t>
            </a:r>
            <a:r>
              <a:rPr lang="nl-NL" sz="1400" b="0" dirty="0" err="1" smtClean="0"/>
              <a:t>current</a:t>
            </a:r>
            <a:r>
              <a:rPr lang="nl-NL" sz="1400" b="0" dirty="0" smtClean="0"/>
              <a:t> </a:t>
            </a:r>
            <a:r>
              <a:rPr lang="nl-NL" sz="1400" b="0" dirty="0" err="1" smtClean="0"/>
              <a:t>geo</a:t>
            </a:r>
            <a:r>
              <a:rPr lang="nl-NL" sz="1400" b="0" dirty="0" smtClean="0"/>
              <a:t>-well </a:t>
            </a:r>
            <a:endParaRPr lang="nl-NL" sz="1400" b="0" dirty="0"/>
          </a:p>
          <a:p>
            <a:pPr>
              <a:defRPr/>
            </a:pPr>
            <a:r>
              <a:rPr lang="nl-NL" sz="1400" b="0" dirty="0" err="1" smtClean="0"/>
              <a:t>Scaling</a:t>
            </a:r>
            <a:r>
              <a:rPr lang="nl-NL" sz="1400" b="0" dirty="0" smtClean="0"/>
              <a:t> </a:t>
            </a:r>
            <a:r>
              <a:rPr lang="nl-NL" sz="1400" b="0" dirty="0" err="1" smtClean="0"/>
              <a:t>through</a:t>
            </a:r>
            <a:r>
              <a:rPr lang="nl-NL" sz="1400" b="0" dirty="0" smtClean="0"/>
              <a:t> a second well </a:t>
            </a:r>
            <a:endParaRPr lang="nl-NL" sz="1400" b="0" dirty="0"/>
          </a:p>
          <a:p>
            <a:pPr>
              <a:defRPr/>
            </a:pPr>
            <a:endParaRPr lang="nl-NL" sz="1400" b="0" dirty="0"/>
          </a:p>
          <a:p>
            <a:pPr>
              <a:defRPr/>
            </a:pPr>
            <a:r>
              <a:rPr lang="nl-NL" sz="1400" b="0" dirty="0" err="1" smtClean="0"/>
              <a:t>Combining</a:t>
            </a:r>
            <a:r>
              <a:rPr lang="nl-NL" sz="1400" b="0" dirty="0" smtClean="0"/>
              <a:t> </a:t>
            </a:r>
            <a:r>
              <a:rPr lang="nl-NL" sz="1400" b="0" dirty="0" err="1" smtClean="0"/>
              <a:t>residual</a:t>
            </a:r>
            <a:r>
              <a:rPr lang="nl-NL" sz="1400" b="0" dirty="0" smtClean="0"/>
              <a:t> heat </a:t>
            </a:r>
            <a:r>
              <a:rPr lang="nl-NL" sz="1400" b="0" dirty="0" err="1" smtClean="0"/>
              <a:t>from</a:t>
            </a:r>
            <a:r>
              <a:rPr lang="nl-NL" sz="1400" b="0" dirty="0" smtClean="0"/>
              <a:t> </a:t>
            </a:r>
            <a:r>
              <a:rPr lang="nl-NL" sz="1400" b="0" dirty="0"/>
              <a:t>Tata (12MWth) </a:t>
            </a:r>
            <a:r>
              <a:rPr lang="nl-NL" sz="1400" b="0" dirty="0" err="1" smtClean="0"/>
              <a:t>with</a:t>
            </a:r>
            <a:r>
              <a:rPr lang="nl-NL" sz="1400" b="0" dirty="0" smtClean="0"/>
              <a:t> geothermal heat (12MWth</a:t>
            </a:r>
            <a:r>
              <a:rPr lang="nl-NL" sz="1400" b="0" dirty="0"/>
              <a:t>)</a:t>
            </a:r>
          </a:p>
          <a:p>
            <a:pPr>
              <a:defRPr/>
            </a:pPr>
            <a:endParaRPr lang="nl-NL" sz="1400" b="0" dirty="0"/>
          </a:p>
          <a:p>
            <a:pPr>
              <a:defRPr/>
            </a:pPr>
            <a:r>
              <a:rPr lang="nl-NL" sz="1400" b="0" dirty="0" err="1" smtClean="0"/>
              <a:t>Sufficient</a:t>
            </a:r>
            <a:r>
              <a:rPr lang="nl-NL" sz="1400" b="0" dirty="0" smtClean="0"/>
              <a:t> </a:t>
            </a:r>
            <a:r>
              <a:rPr lang="nl-NL" sz="1400" b="0" dirty="0" err="1" smtClean="0"/>
              <a:t>availably</a:t>
            </a:r>
            <a:r>
              <a:rPr lang="nl-NL" sz="1400" b="0" dirty="0" smtClean="0"/>
              <a:t> </a:t>
            </a:r>
            <a:r>
              <a:rPr lang="nl-NL" sz="1400" b="0" dirty="0" err="1" smtClean="0"/>
              <a:t>supply</a:t>
            </a:r>
            <a:r>
              <a:rPr lang="nl-NL" sz="1400" b="0" dirty="0" smtClean="0"/>
              <a:t> </a:t>
            </a:r>
            <a:r>
              <a:rPr lang="nl-NL" sz="1400" b="0" dirty="0" err="1" smtClean="0"/>
              <a:t>for</a:t>
            </a:r>
            <a:r>
              <a:rPr lang="nl-NL" sz="1400" b="0" dirty="0"/>
              <a:t> </a:t>
            </a:r>
            <a:r>
              <a:rPr lang="nl-NL" sz="1400" b="0" dirty="0" smtClean="0"/>
              <a:t>~15.000-20.000  </a:t>
            </a:r>
            <a:r>
              <a:rPr lang="nl-NL" sz="1400" b="0" dirty="0" err="1" smtClean="0"/>
              <a:t>households</a:t>
            </a:r>
            <a:endParaRPr lang="nl-NL" sz="1400" b="0" dirty="0"/>
          </a:p>
        </p:txBody>
      </p:sp>
      <p:pic>
        <p:nvPicPr>
          <p:cNvPr id="2765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13635" r="24651" b="4500"/>
          <a:stretch>
            <a:fillRect/>
          </a:stretch>
        </p:blipFill>
        <p:spPr bwMode="auto">
          <a:xfrm>
            <a:off x="353200" y="2016178"/>
            <a:ext cx="4327148" cy="402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Ovaal 8"/>
          <p:cNvSpPr>
            <a:spLocks noChangeArrowheads="1"/>
          </p:cNvSpPr>
          <p:nvPr/>
        </p:nvSpPr>
        <p:spPr bwMode="auto">
          <a:xfrm>
            <a:off x="2267744" y="2497981"/>
            <a:ext cx="973931" cy="464344"/>
          </a:xfrm>
          <a:prstGeom prst="ellipse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 b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57" name="Tekstvak 9"/>
          <p:cNvSpPr txBox="1">
            <a:spLocks noChangeArrowheads="1"/>
          </p:cNvSpPr>
          <p:nvPr/>
        </p:nvSpPr>
        <p:spPr bwMode="auto">
          <a:xfrm>
            <a:off x="2339752" y="2545756"/>
            <a:ext cx="100846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050" dirty="0">
                <a:solidFill>
                  <a:schemeClr val="tx1"/>
                </a:solidFill>
                <a:latin typeface="Arial" panose="020B0604020202020204" pitchFamily="34" charset="0"/>
              </a:rPr>
              <a:t>Geothermie</a:t>
            </a:r>
          </a:p>
        </p:txBody>
      </p:sp>
      <p:sp>
        <p:nvSpPr>
          <p:cNvPr id="27658" name="Ovaal 10"/>
          <p:cNvSpPr>
            <a:spLocks noChangeArrowheads="1"/>
          </p:cNvSpPr>
          <p:nvPr/>
        </p:nvSpPr>
        <p:spPr bwMode="auto">
          <a:xfrm>
            <a:off x="1619672" y="3908471"/>
            <a:ext cx="973931" cy="464344"/>
          </a:xfrm>
          <a:prstGeom prst="ellipse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 b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59" name="Tekstvak 11"/>
          <p:cNvSpPr txBox="1">
            <a:spLocks noChangeArrowheads="1"/>
          </p:cNvSpPr>
          <p:nvPr/>
        </p:nvSpPr>
        <p:spPr bwMode="auto">
          <a:xfrm>
            <a:off x="1834579" y="3991941"/>
            <a:ext cx="5441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050" dirty="0">
                <a:solidFill>
                  <a:schemeClr val="tx1"/>
                </a:solidFill>
                <a:latin typeface="Arial" panose="020B0604020202020204" pitchFamily="34" charset="0"/>
              </a:rPr>
              <a:t>TATA</a:t>
            </a:r>
          </a:p>
        </p:txBody>
      </p:sp>
    </p:spTree>
    <p:extLst>
      <p:ext uri="{BB962C8B-B14F-4D97-AF65-F5344CB8AC3E}">
        <p14:creationId xmlns:p14="http://schemas.microsoft.com/office/powerpoint/2010/main" val="12482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457200" y="1269206"/>
            <a:ext cx="8229600" cy="420291"/>
          </a:xfrm>
        </p:spPr>
        <p:txBody>
          <a:bodyPr/>
          <a:lstStyle/>
          <a:p>
            <a:r>
              <a:rPr lang="nl-NL" altLang="nl-NL" dirty="0" smtClean="0"/>
              <a:t>District </a:t>
            </a:r>
            <a:r>
              <a:rPr lang="nl-NL" altLang="nl-NL" dirty="0" err="1" smtClean="0"/>
              <a:t>heating</a:t>
            </a:r>
            <a:r>
              <a:rPr lang="nl-NL" altLang="nl-NL" dirty="0" smtClean="0"/>
              <a:t> in Alkmaar - Heerhugowaard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4"/>
          <a:stretch>
            <a:fillRect/>
          </a:stretch>
        </p:blipFill>
        <p:spPr bwMode="auto">
          <a:xfrm>
            <a:off x="435263" y="1781175"/>
            <a:ext cx="3441373" cy="460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>
          <a:xfrm>
            <a:off x="4217972" y="2060848"/>
            <a:ext cx="4482703" cy="426638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1400" b="1" dirty="0" err="1" smtClean="0"/>
              <a:t>Alton</a:t>
            </a:r>
            <a:r>
              <a:rPr lang="nl-NL" sz="1400" b="1" dirty="0" smtClean="0"/>
              <a:t> </a:t>
            </a:r>
            <a:r>
              <a:rPr lang="nl-NL" sz="1400" b="1" dirty="0" err="1" smtClean="0"/>
              <a:t>activities</a:t>
            </a:r>
            <a:endParaRPr lang="nl-NL" sz="1400" b="1" dirty="0"/>
          </a:p>
          <a:p>
            <a:pPr>
              <a:buFont typeface="Arial" charset="0"/>
              <a:buChar char="•"/>
              <a:defRPr/>
            </a:pPr>
            <a:r>
              <a:rPr lang="nl-NL" sz="1400" dirty="0" smtClean="0"/>
              <a:t>Back </a:t>
            </a:r>
            <a:r>
              <a:rPr lang="nl-NL" sz="1400" dirty="0" err="1" smtClean="0"/>
              <a:t>bone</a:t>
            </a:r>
            <a:r>
              <a:rPr lang="nl-NL" sz="1400" dirty="0" smtClean="0"/>
              <a:t> </a:t>
            </a:r>
            <a:r>
              <a:rPr lang="nl-NL" sz="1400" dirty="0" err="1" smtClean="0"/>
              <a:t>operational</a:t>
            </a:r>
            <a:r>
              <a:rPr lang="nl-NL" sz="1400" dirty="0" smtClean="0"/>
              <a:t> </a:t>
            </a:r>
            <a:r>
              <a:rPr lang="nl-NL" sz="1400" dirty="0" err="1" smtClean="0"/>
              <a:t>since</a:t>
            </a:r>
            <a:r>
              <a:rPr lang="nl-NL" sz="1400" dirty="0" smtClean="0"/>
              <a:t> dec. 2018</a:t>
            </a:r>
            <a:endParaRPr lang="nl-NL" sz="1400" dirty="0"/>
          </a:p>
          <a:p>
            <a:pPr>
              <a:buFont typeface="Arial" charset="0"/>
              <a:buChar char="•"/>
              <a:defRPr/>
            </a:pPr>
            <a:r>
              <a:rPr lang="nl-NL" sz="1400" dirty="0" smtClean="0"/>
              <a:t>Pipeline </a:t>
            </a:r>
            <a:r>
              <a:rPr lang="nl-NL" sz="1400" dirty="0" err="1" smtClean="0"/>
              <a:t>dimensioned</a:t>
            </a:r>
            <a:r>
              <a:rPr lang="nl-NL" sz="1400" dirty="0" smtClean="0"/>
              <a:t> </a:t>
            </a:r>
            <a:r>
              <a:rPr lang="nl-NL" sz="1400" dirty="0" err="1" smtClean="0"/>
              <a:t>for</a:t>
            </a:r>
            <a:r>
              <a:rPr lang="nl-NL" sz="1400" dirty="0" smtClean="0"/>
              <a:t> geothermal heat (temperatuur 85</a:t>
            </a:r>
            <a:r>
              <a:rPr lang="nl-NL" sz="1400" baseline="30000" dirty="0"/>
              <a:t> </a:t>
            </a:r>
            <a:r>
              <a:rPr lang="nl-NL" sz="1400" baseline="30000" dirty="0" err="1"/>
              <a:t>o</a:t>
            </a:r>
            <a:r>
              <a:rPr lang="nl-NL" sz="1400" dirty="0" err="1"/>
              <a:t>C</a:t>
            </a:r>
            <a:r>
              <a:rPr lang="nl-NL" sz="1400" dirty="0"/>
              <a:t> -</a:t>
            </a:r>
            <a:r>
              <a:rPr lang="nl-NL" sz="1400" dirty="0" smtClean="0"/>
              <a:t>35 </a:t>
            </a:r>
            <a:r>
              <a:rPr lang="nl-NL" sz="1400" baseline="30000" dirty="0" smtClean="0"/>
              <a:t>o</a:t>
            </a:r>
            <a:r>
              <a:rPr lang="nl-NL" sz="1400" dirty="0" smtClean="0"/>
              <a:t>C)</a:t>
            </a:r>
            <a:endParaRPr lang="nl-NL" sz="1400" dirty="0"/>
          </a:p>
          <a:p>
            <a:pPr>
              <a:buFont typeface="Arial" charset="0"/>
              <a:buChar char="•"/>
              <a:defRPr/>
            </a:pPr>
            <a:r>
              <a:rPr lang="nl-NL" sz="1400" dirty="0"/>
              <a:t>Data </a:t>
            </a:r>
            <a:r>
              <a:rPr lang="nl-NL" sz="1400" dirty="0" smtClean="0"/>
              <a:t>exchange </a:t>
            </a:r>
            <a:r>
              <a:rPr lang="nl-NL" sz="1400" dirty="0" err="1" smtClean="0"/>
              <a:t>with</a:t>
            </a:r>
            <a:r>
              <a:rPr lang="nl-NL" sz="1400" dirty="0" smtClean="0"/>
              <a:t> </a:t>
            </a:r>
            <a:r>
              <a:rPr lang="nl-NL" sz="1400" dirty="0" err="1" smtClean="0"/>
              <a:t>the</a:t>
            </a:r>
            <a:r>
              <a:rPr lang="nl-NL" sz="1400" dirty="0" smtClean="0"/>
              <a:t> NAM</a:t>
            </a:r>
            <a:endParaRPr lang="nl-NL" sz="1400" dirty="0"/>
          </a:p>
          <a:p>
            <a:pPr marL="0" indent="0">
              <a:buNone/>
              <a:defRPr/>
            </a:pPr>
            <a:endParaRPr lang="nl-NL" sz="1400" dirty="0"/>
          </a:p>
          <a:p>
            <a:pPr marL="0" indent="0">
              <a:buNone/>
              <a:defRPr/>
            </a:pPr>
            <a:r>
              <a:rPr lang="nl-NL" sz="1400" b="1" dirty="0" smtClean="0"/>
              <a:t>Unique </a:t>
            </a:r>
            <a:r>
              <a:rPr lang="nl-NL" sz="1400" b="1" dirty="0" err="1" smtClean="0"/>
              <a:t>opportunities</a:t>
            </a:r>
            <a:r>
              <a:rPr lang="nl-NL" sz="1400" b="1" dirty="0" smtClean="0"/>
              <a:t> </a:t>
            </a:r>
            <a:endParaRPr lang="nl-NL" sz="1400" b="1" dirty="0"/>
          </a:p>
          <a:p>
            <a:pPr>
              <a:buFont typeface="Arial" charset="0"/>
              <a:buChar char="•"/>
              <a:defRPr/>
            </a:pPr>
            <a:r>
              <a:rPr lang="nl-NL" sz="1400" dirty="0" smtClean="0"/>
              <a:t>High heat </a:t>
            </a:r>
            <a:r>
              <a:rPr lang="nl-NL" sz="1400" dirty="0" err="1" smtClean="0"/>
              <a:t>demand</a:t>
            </a:r>
            <a:r>
              <a:rPr lang="nl-NL" sz="1400" dirty="0" smtClean="0"/>
              <a:t> (built </a:t>
            </a:r>
            <a:r>
              <a:rPr lang="nl-NL" sz="1400" dirty="0" err="1" smtClean="0"/>
              <a:t>enviornment</a:t>
            </a:r>
            <a:r>
              <a:rPr lang="nl-NL" sz="1400" dirty="0" smtClean="0"/>
              <a:t> </a:t>
            </a:r>
            <a:r>
              <a:rPr lang="nl-NL" sz="1400" dirty="0" err="1" smtClean="0"/>
              <a:t>and</a:t>
            </a:r>
            <a:r>
              <a:rPr lang="nl-NL" sz="1400" dirty="0" smtClean="0"/>
              <a:t> </a:t>
            </a:r>
            <a:r>
              <a:rPr lang="nl-NL" sz="1400" dirty="0" err="1" smtClean="0"/>
              <a:t>greenhouses</a:t>
            </a:r>
            <a:r>
              <a:rPr lang="nl-NL" sz="1400" dirty="0" smtClean="0"/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nl-NL" sz="1400" dirty="0" err="1" smtClean="0"/>
              <a:t>Suitable</a:t>
            </a:r>
            <a:r>
              <a:rPr lang="nl-NL" sz="1400" dirty="0" smtClean="0"/>
              <a:t> </a:t>
            </a:r>
            <a:r>
              <a:rPr lang="nl-NL" sz="1400" dirty="0" err="1" smtClean="0"/>
              <a:t>location</a:t>
            </a:r>
            <a:r>
              <a:rPr lang="nl-NL" sz="1400" dirty="0" smtClean="0"/>
              <a:t> </a:t>
            </a:r>
            <a:r>
              <a:rPr lang="nl-NL" sz="1400" dirty="0" err="1" smtClean="0"/>
              <a:t>for</a:t>
            </a:r>
            <a:r>
              <a:rPr lang="nl-NL" sz="1400" dirty="0" smtClean="0"/>
              <a:t> geothermal well </a:t>
            </a:r>
            <a:endParaRPr lang="nl-NL" sz="1400" dirty="0"/>
          </a:p>
          <a:p>
            <a:pPr>
              <a:buFont typeface="Arial" charset="0"/>
              <a:buChar char="•"/>
              <a:defRPr/>
            </a:pPr>
            <a:r>
              <a:rPr lang="nl-NL" sz="1400" dirty="0" smtClean="0"/>
              <a:t>High </a:t>
            </a:r>
            <a:r>
              <a:rPr lang="nl-NL" sz="1400" dirty="0" err="1" smtClean="0"/>
              <a:t>potential</a:t>
            </a:r>
            <a:r>
              <a:rPr lang="nl-NL" sz="1400" dirty="0"/>
              <a:t>, </a:t>
            </a:r>
            <a:r>
              <a:rPr lang="nl-NL" sz="1400" dirty="0" err="1"/>
              <a:t>good</a:t>
            </a:r>
            <a:r>
              <a:rPr lang="nl-NL" sz="1400" dirty="0"/>
              <a:t> </a:t>
            </a:r>
            <a:r>
              <a:rPr lang="nl-NL" sz="1400" dirty="0" err="1"/>
              <a:t>geology</a:t>
            </a:r>
            <a:endParaRPr lang="nl-NL" sz="1400" dirty="0" smtClean="0"/>
          </a:p>
          <a:p>
            <a:pPr>
              <a:buFont typeface="Arial" charset="0"/>
              <a:buChar char="•"/>
              <a:defRPr/>
            </a:pPr>
            <a:endParaRPr lang="nl-NL" sz="1400" dirty="0"/>
          </a:p>
          <a:p>
            <a:pPr marL="0" indent="0">
              <a:buNone/>
              <a:defRPr/>
            </a:pPr>
            <a:r>
              <a:rPr lang="nl-NL" sz="1400" b="1" dirty="0" smtClean="0"/>
              <a:t>Status:</a:t>
            </a:r>
          </a:p>
          <a:p>
            <a:pPr>
              <a:defRPr/>
            </a:pPr>
            <a:r>
              <a:rPr lang="nl-NL" sz="1400" dirty="0" smtClean="0"/>
              <a:t>Land has been </a:t>
            </a:r>
            <a:r>
              <a:rPr lang="nl-NL" sz="1400" dirty="0" err="1" smtClean="0"/>
              <a:t>purchased</a:t>
            </a:r>
            <a:r>
              <a:rPr lang="nl-NL" sz="1400" dirty="0" smtClean="0"/>
              <a:t> </a:t>
            </a:r>
          </a:p>
          <a:p>
            <a:pPr>
              <a:defRPr/>
            </a:pPr>
            <a:r>
              <a:rPr lang="nl-NL" sz="1400" dirty="0" err="1" smtClean="0"/>
              <a:t>Tracing</a:t>
            </a:r>
            <a:r>
              <a:rPr lang="nl-NL" sz="1400" dirty="0" smtClean="0"/>
              <a:t> permit has been </a:t>
            </a:r>
            <a:r>
              <a:rPr lang="nl-NL" sz="1400" dirty="0" err="1" smtClean="0"/>
              <a:t>obtained</a:t>
            </a:r>
            <a:r>
              <a:rPr lang="nl-NL" sz="1400" dirty="0" smtClean="0"/>
              <a:t> </a:t>
            </a:r>
            <a:endParaRPr lang="nl-NL" sz="1400" dirty="0"/>
          </a:p>
          <a:p>
            <a:pPr>
              <a:defRPr/>
            </a:pPr>
            <a:r>
              <a:rPr lang="nl-NL" sz="1400" dirty="0" smtClean="0"/>
              <a:t>SDE+ was </a:t>
            </a:r>
            <a:r>
              <a:rPr lang="nl-NL" sz="1400" dirty="0" err="1" smtClean="0"/>
              <a:t>granted</a:t>
            </a:r>
            <a:r>
              <a:rPr lang="nl-NL" sz="1400" dirty="0" smtClean="0"/>
              <a:t> </a:t>
            </a:r>
            <a:endParaRPr lang="nl-NL" sz="1400" dirty="0"/>
          </a:p>
          <a:p>
            <a:pPr>
              <a:buFont typeface="Arial" charset="0"/>
              <a:buChar char="•"/>
              <a:defRPr/>
            </a:pPr>
            <a:endParaRPr lang="nl-NL" sz="1400" dirty="0"/>
          </a:p>
        </p:txBody>
      </p:sp>
      <p:sp>
        <p:nvSpPr>
          <p:cNvPr id="28680" name="Ovaal 14"/>
          <p:cNvSpPr>
            <a:spLocks noChangeArrowheads="1"/>
          </p:cNvSpPr>
          <p:nvPr/>
        </p:nvSpPr>
        <p:spPr bwMode="auto">
          <a:xfrm>
            <a:off x="3147649" y="1887140"/>
            <a:ext cx="632263" cy="533747"/>
          </a:xfrm>
          <a:prstGeom prst="ellipse">
            <a:avLst/>
          </a:prstGeom>
          <a:solidFill>
            <a:srgbClr val="A71A32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200" b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8681" name="Tekstvak 15"/>
          <p:cNvSpPr txBox="1">
            <a:spLocks noChangeArrowheads="1"/>
          </p:cNvSpPr>
          <p:nvPr/>
        </p:nvSpPr>
        <p:spPr bwMode="auto">
          <a:xfrm>
            <a:off x="3147649" y="1987816"/>
            <a:ext cx="62709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350" dirty="0" err="1">
                <a:solidFill>
                  <a:schemeClr val="tx1"/>
                </a:solidFill>
                <a:latin typeface="Arial" panose="020B0604020202020204" pitchFamily="34" charset="0"/>
              </a:rPr>
              <a:t>Alton</a:t>
            </a:r>
            <a:endParaRPr lang="nl-NL" altLang="nl-NL" sz="13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Ovaal 2"/>
          <p:cNvSpPr/>
          <p:nvPr/>
        </p:nvSpPr>
        <p:spPr>
          <a:xfrm>
            <a:off x="1475656" y="6165304"/>
            <a:ext cx="215503" cy="161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0173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229792" y="1431132"/>
            <a:ext cx="8374856" cy="827485"/>
          </a:xfrm>
        </p:spPr>
        <p:txBody>
          <a:bodyPr/>
          <a:lstStyle/>
          <a:p>
            <a:r>
              <a:rPr lang="nl-NL" altLang="nl-NL" dirty="0" smtClean="0"/>
              <a:t>District </a:t>
            </a:r>
            <a:r>
              <a:rPr lang="nl-NL" altLang="nl-NL" dirty="0" err="1" smtClean="0"/>
              <a:t>heating</a:t>
            </a:r>
            <a:r>
              <a:rPr lang="nl-NL" altLang="nl-NL" dirty="0" smtClean="0"/>
              <a:t> Drechtsteden </a:t>
            </a:r>
            <a:r>
              <a:rPr lang="nl-NL" altLang="nl-NL" dirty="0" err="1" smtClean="0"/>
              <a:t>region</a:t>
            </a:r>
            <a:endParaRPr lang="nl-NL" altLang="nl-NL" dirty="0" smtClean="0"/>
          </a:p>
        </p:txBody>
      </p:sp>
      <p:pic>
        <p:nvPicPr>
          <p:cNvPr id="29699" name="Afbeelding 6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" y="2402681"/>
            <a:ext cx="8996363" cy="2843213"/>
          </a:xfrm>
          <a:prstGeom prst="rect">
            <a:avLst/>
          </a:prstGeom>
          <a:noFill/>
          <a:ln w="9525">
            <a:solidFill>
              <a:srgbClr val="BF34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229792" y="1431132"/>
            <a:ext cx="8374856" cy="827485"/>
          </a:xfrm>
        </p:spPr>
        <p:txBody>
          <a:bodyPr/>
          <a:lstStyle/>
          <a:p>
            <a:r>
              <a:rPr lang="nl-NL" altLang="nl-NL" dirty="0" err="1" smtClean="0"/>
              <a:t>Example</a:t>
            </a:r>
            <a:r>
              <a:rPr lang="nl-NL" altLang="nl-NL" dirty="0" smtClean="0"/>
              <a:t> ‘Drechtsteden’</a:t>
            </a:r>
          </a:p>
        </p:txBody>
      </p:sp>
      <p:pic>
        <p:nvPicPr>
          <p:cNvPr id="30723" name="Afbeelding 6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8"/>
          <a:stretch>
            <a:fillRect/>
          </a:stretch>
        </p:blipFill>
        <p:spPr bwMode="auto">
          <a:xfrm>
            <a:off x="73819" y="2402681"/>
            <a:ext cx="8996363" cy="1458516"/>
          </a:xfrm>
          <a:prstGeom prst="rect">
            <a:avLst/>
          </a:prstGeom>
          <a:noFill/>
          <a:ln w="9525">
            <a:solidFill>
              <a:srgbClr val="BF34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Ovaal 2"/>
          <p:cNvSpPr>
            <a:spLocks noChangeArrowheads="1"/>
          </p:cNvSpPr>
          <p:nvPr/>
        </p:nvSpPr>
        <p:spPr bwMode="auto">
          <a:xfrm>
            <a:off x="6228160" y="2416969"/>
            <a:ext cx="576263" cy="377429"/>
          </a:xfrm>
          <a:prstGeom prst="ellipse">
            <a:avLst/>
          </a:prstGeom>
          <a:noFill/>
          <a:ln w="158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 b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725" name="Ovaal 4"/>
          <p:cNvSpPr>
            <a:spLocks noChangeArrowheads="1"/>
          </p:cNvSpPr>
          <p:nvPr/>
        </p:nvSpPr>
        <p:spPr bwMode="auto">
          <a:xfrm>
            <a:off x="7956948" y="2996804"/>
            <a:ext cx="935831" cy="702469"/>
          </a:xfrm>
          <a:prstGeom prst="ellipse">
            <a:avLst/>
          </a:prstGeom>
          <a:noFill/>
          <a:ln w="22225" algn="ctr">
            <a:solidFill>
              <a:srgbClr val="BF34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 b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726" name="Ovaal 6"/>
          <p:cNvSpPr>
            <a:spLocks noChangeArrowheads="1"/>
          </p:cNvSpPr>
          <p:nvPr/>
        </p:nvSpPr>
        <p:spPr bwMode="auto">
          <a:xfrm>
            <a:off x="5363767" y="2605088"/>
            <a:ext cx="792956" cy="445294"/>
          </a:xfrm>
          <a:prstGeom prst="ellipse">
            <a:avLst/>
          </a:prstGeom>
          <a:noFill/>
          <a:ln w="22225" algn="ctr">
            <a:solidFill>
              <a:srgbClr val="BF34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 b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727" name="Tekstvak 7"/>
          <p:cNvSpPr txBox="1">
            <a:spLocks noChangeArrowheads="1"/>
          </p:cNvSpPr>
          <p:nvPr/>
        </p:nvSpPr>
        <p:spPr bwMode="auto">
          <a:xfrm>
            <a:off x="6218798" y="2400300"/>
            <a:ext cx="59022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05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GEO</a:t>
            </a:r>
            <a:endParaRPr lang="nl-NL" altLang="nl-NL" sz="105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05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source</a:t>
            </a:r>
            <a:endParaRPr lang="nl-NL" altLang="nl-NL" sz="105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8" name="Pijl-links en -rechts 8"/>
          <p:cNvSpPr>
            <a:spLocks noChangeArrowheads="1"/>
          </p:cNvSpPr>
          <p:nvPr/>
        </p:nvSpPr>
        <p:spPr bwMode="auto">
          <a:xfrm rot="899655">
            <a:off x="6155532" y="2993232"/>
            <a:ext cx="1726406" cy="127397"/>
          </a:xfrm>
          <a:prstGeom prst="leftRightArrow">
            <a:avLst>
              <a:gd name="adj1" fmla="val 50000"/>
              <a:gd name="adj2" fmla="val 49814"/>
            </a:avLst>
          </a:prstGeom>
          <a:solidFill>
            <a:srgbClr val="A71A32"/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 b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729" name="Pijl-rechts 9"/>
          <p:cNvSpPr>
            <a:spLocks noChangeArrowheads="1"/>
          </p:cNvSpPr>
          <p:nvPr/>
        </p:nvSpPr>
        <p:spPr bwMode="auto">
          <a:xfrm rot="10033545">
            <a:off x="5078016" y="2744391"/>
            <a:ext cx="398859" cy="167878"/>
          </a:xfrm>
          <a:prstGeom prst="rightArrow">
            <a:avLst>
              <a:gd name="adj1" fmla="val 50000"/>
              <a:gd name="adj2" fmla="val 50301"/>
            </a:avLst>
          </a:prstGeom>
          <a:solidFill>
            <a:srgbClr val="A71A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 b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730" name="Tekstvak 10"/>
          <p:cNvSpPr txBox="1">
            <a:spLocks noChangeArrowheads="1"/>
          </p:cNvSpPr>
          <p:nvPr/>
        </p:nvSpPr>
        <p:spPr bwMode="auto">
          <a:xfrm>
            <a:off x="7920037" y="2782491"/>
            <a:ext cx="12239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350" b="0">
                <a:solidFill>
                  <a:schemeClr val="tx1"/>
                </a:solidFill>
                <a:latin typeface="Arial" panose="020B0604020202020204" pitchFamily="34" charset="0"/>
              </a:rPr>
              <a:t>BC-Tablis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229791" y="3968354"/>
            <a:ext cx="8807053" cy="16728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1600" b="1" dirty="0" err="1" smtClean="0"/>
              <a:t>Activities</a:t>
            </a:r>
            <a:r>
              <a:rPr lang="nl-NL" sz="1600" b="1" dirty="0" smtClean="0"/>
              <a:t> </a:t>
            </a:r>
            <a:r>
              <a:rPr lang="nl-NL" sz="1600" b="1" dirty="0"/>
              <a:t>Sliedrecht / Papendrecht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1600" dirty="0" smtClean="0"/>
              <a:t>Geological research shows high potential </a:t>
            </a:r>
            <a:endParaRPr lang="nl-NL" sz="1600" dirty="0" smtClean="0"/>
          </a:p>
          <a:p>
            <a:pPr lvl="1">
              <a:buFont typeface="Arial" charset="0"/>
              <a:buChar char="•"/>
              <a:defRPr/>
            </a:pPr>
            <a:r>
              <a:rPr lang="nl-NL" sz="1600" dirty="0" smtClean="0"/>
              <a:t>1200 </a:t>
            </a:r>
            <a:r>
              <a:rPr lang="nl-NL" sz="1600" dirty="0" err="1" smtClean="0"/>
              <a:t>households</a:t>
            </a:r>
            <a:r>
              <a:rPr lang="nl-NL" sz="1600" dirty="0" smtClean="0"/>
              <a:t> in Sliedrecht (2019) </a:t>
            </a:r>
            <a:r>
              <a:rPr lang="nl-NL" sz="1600" dirty="0" err="1" smtClean="0"/>
              <a:t>contracted</a:t>
            </a:r>
            <a:r>
              <a:rPr lang="nl-NL" sz="1600" dirty="0" smtClean="0"/>
              <a:t> </a:t>
            </a:r>
          </a:p>
          <a:p>
            <a:pPr lvl="1">
              <a:buFont typeface="Arial" charset="0"/>
              <a:buChar char="•"/>
              <a:defRPr/>
            </a:pPr>
            <a:r>
              <a:rPr lang="nl-NL" sz="1600" dirty="0" smtClean="0"/>
              <a:t>National </a:t>
            </a:r>
            <a:r>
              <a:rPr lang="nl-NL" sz="1600" dirty="0" err="1" smtClean="0"/>
              <a:t>subsidy</a:t>
            </a:r>
            <a:r>
              <a:rPr lang="nl-NL" sz="1600" dirty="0" smtClean="0"/>
              <a:t> </a:t>
            </a:r>
            <a:r>
              <a:rPr lang="nl-NL" sz="1600" dirty="0" err="1" smtClean="0"/>
              <a:t>granted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600 </a:t>
            </a:r>
            <a:r>
              <a:rPr lang="nl-NL" sz="1600" dirty="0" err="1" smtClean="0"/>
              <a:t>households</a:t>
            </a:r>
            <a:r>
              <a:rPr lang="nl-NL" sz="1600" dirty="0" smtClean="0"/>
              <a:t> in Sliedrecht		</a:t>
            </a:r>
          </a:p>
          <a:p>
            <a:pPr marL="0" indent="0">
              <a:buNone/>
              <a:defRPr/>
            </a:pPr>
            <a:endParaRPr lang="nl-NL" sz="2400" dirty="0" smtClean="0"/>
          </a:p>
          <a:p>
            <a:pPr marL="0" indent="0">
              <a:buNone/>
              <a:defRPr/>
            </a:pPr>
            <a:r>
              <a:rPr lang="nl-NL" sz="1600" b="1" dirty="0" smtClean="0"/>
              <a:t>Unique </a:t>
            </a:r>
            <a:r>
              <a:rPr lang="nl-NL" sz="1600" b="1" dirty="0" err="1" smtClean="0"/>
              <a:t>opportunities</a:t>
            </a:r>
            <a:endParaRPr lang="nl-NL" sz="1600" b="1" dirty="0"/>
          </a:p>
          <a:p>
            <a:pPr lvl="1">
              <a:buFont typeface="Arial" charset="0"/>
              <a:buChar char="•"/>
              <a:defRPr/>
            </a:pPr>
            <a:r>
              <a:rPr lang="nl-NL" sz="1600" dirty="0" smtClean="0"/>
              <a:t>Sliedrecht </a:t>
            </a:r>
            <a:r>
              <a:rPr lang="nl-NL" sz="1600" dirty="0" err="1" smtClean="0"/>
              <a:t>and</a:t>
            </a:r>
            <a:r>
              <a:rPr lang="nl-NL" sz="1600" dirty="0" smtClean="0"/>
              <a:t> Papendrecht </a:t>
            </a:r>
            <a:r>
              <a:rPr lang="nl-NL" sz="1600" dirty="0" err="1" smtClean="0"/>
              <a:t>combined</a:t>
            </a:r>
            <a:r>
              <a:rPr lang="nl-NL" sz="1600" dirty="0" smtClean="0"/>
              <a:t> show </a:t>
            </a:r>
            <a:r>
              <a:rPr lang="nl-NL" sz="1600" dirty="0" err="1" smtClean="0"/>
              <a:t>good</a:t>
            </a:r>
            <a:r>
              <a:rPr lang="nl-NL" sz="1600" dirty="0" smtClean="0"/>
              <a:t> </a:t>
            </a:r>
            <a:r>
              <a:rPr lang="nl-NL" sz="1600" dirty="0" err="1" smtClean="0"/>
              <a:t>potential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a project </a:t>
            </a:r>
            <a:r>
              <a:rPr lang="nl-NL" sz="1600" dirty="0" err="1" smtClean="0"/>
              <a:t>based</a:t>
            </a:r>
            <a:r>
              <a:rPr lang="nl-NL" sz="1600" dirty="0" smtClean="0"/>
              <a:t> on geothermal heat. 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266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305430" y="836712"/>
            <a:ext cx="7370217" cy="1104502"/>
          </a:xfrm>
        </p:spPr>
        <p:txBody>
          <a:bodyPr/>
          <a:lstStyle/>
          <a:p>
            <a:r>
              <a:rPr lang="nl-NL" altLang="nl-NL" dirty="0" err="1" smtClean="0"/>
              <a:t>Finally</a:t>
            </a:r>
            <a:r>
              <a:rPr lang="nl-NL" altLang="nl-NL" dirty="0" smtClean="0"/>
              <a:t>,</a:t>
            </a:r>
          </a:p>
        </p:txBody>
      </p:sp>
      <p:sp>
        <p:nvSpPr>
          <p:cNvPr id="31747" name="Tekstvak 4"/>
          <p:cNvSpPr txBox="1">
            <a:spLocks noChangeArrowheads="1"/>
          </p:cNvSpPr>
          <p:nvPr/>
        </p:nvSpPr>
        <p:spPr bwMode="auto">
          <a:xfrm>
            <a:off x="305992" y="2341960"/>
            <a:ext cx="7992665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Geothermal heat (co-) </a:t>
            </a:r>
            <a:r>
              <a:rPr lang="nl-NL" altLang="nl-NL" sz="20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determines</a:t>
            </a:r>
            <a:r>
              <a:rPr lang="nl-N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0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the</a:t>
            </a:r>
            <a:r>
              <a:rPr lang="nl-N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0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shape</a:t>
            </a:r>
            <a:r>
              <a:rPr lang="nl-N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0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and</a:t>
            </a:r>
            <a:r>
              <a:rPr lang="nl-N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speed of </a:t>
            </a:r>
            <a:r>
              <a:rPr lang="nl-NL" altLang="nl-NL" sz="20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the</a:t>
            </a:r>
            <a:r>
              <a:rPr lang="nl-N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heat </a:t>
            </a:r>
            <a:r>
              <a:rPr lang="nl-NL" altLang="nl-NL" sz="20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transition</a:t>
            </a:r>
            <a:r>
              <a:rPr lang="nl-N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br>
              <a:rPr lang="nl-N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nl-NL" altLang="nl-NL" sz="20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However</a:t>
            </a:r>
            <a:r>
              <a:rPr lang="nl-N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, geothermal heat is </a:t>
            </a:r>
            <a:r>
              <a:rPr lang="nl-NL" altLang="nl-NL" sz="20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only</a:t>
            </a:r>
            <a:r>
              <a:rPr lang="nl-N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a part of </a:t>
            </a:r>
            <a:r>
              <a:rPr lang="nl-NL" altLang="nl-NL" sz="20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the</a:t>
            </a:r>
            <a:r>
              <a:rPr lang="nl-N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system. 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nl-NL" altLang="nl-NL" sz="2000" b="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nl-NL" altLang="nl-NL" sz="21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nl-NL" altLang="nl-NL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4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Moreover</a:t>
            </a:r>
            <a:r>
              <a:rPr lang="nl-NL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, geothermal heat projects face </a:t>
            </a:r>
            <a:r>
              <a:rPr lang="nl-NL" altLang="nl-NL" sz="1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public </a:t>
            </a:r>
            <a:r>
              <a:rPr lang="nl-NL" altLang="nl-NL" sz="14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acceptance</a:t>
            </a:r>
            <a:r>
              <a:rPr lang="nl-NL" altLang="nl-NL" sz="1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nl-NL" altLang="nl-NL" sz="14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and</a:t>
            </a:r>
            <a:r>
              <a:rPr lang="nl-NL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nl-NL" altLang="nl-NL" sz="14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local</a:t>
            </a:r>
            <a:r>
              <a:rPr lang="nl-NL" altLang="nl-NL" sz="1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nl-NL" altLang="nl-NL" sz="14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participation</a:t>
            </a:r>
            <a:r>
              <a:rPr lang="nl-NL" altLang="nl-NL" sz="1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nl-NL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as </a:t>
            </a:r>
            <a:r>
              <a:rPr lang="nl-NL" altLang="nl-NL" sz="14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additional</a:t>
            </a:r>
            <a:r>
              <a:rPr lang="nl-NL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nl-NL" altLang="nl-NL" sz="14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challenges</a:t>
            </a:r>
            <a:r>
              <a:rPr lang="nl-NL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nl-NL" altLang="nl-NL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3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4175"/>
            <a:ext cx="15656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#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7" y="3645024"/>
            <a:ext cx="129778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952154" y="3673768"/>
            <a:ext cx="1939955" cy="11233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400" dirty="0">
                <a:latin typeface="Arial" charset="0"/>
              </a:rPr>
              <a:t>45% HVC</a:t>
            </a:r>
          </a:p>
          <a:p>
            <a:pPr>
              <a:defRPr/>
            </a:pPr>
            <a:r>
              <a:rPr lang="nl-NL" sz="1400" dirty="0">
                <a:latin typeface="Arial" charset="0"/>
              </a:rPr>
              <a:t>45% </a:t>
            </a:r>
            <a:r>
              <a:rPr lang="nl-NL" sz="1400" dirty="0" err="1">
                <a:latin typeface="Arial" charset="0"/>
              </a:rPr>
              <a:t>Capturam</a:t>
            </a:r>
            <a:endParaRPr lang="nl-NL" sz="1400" dirty="0">
              <a:latin typeface="Arial" charset="0"/>
            </a:endParaRPr>
          </a:p>
          <a:p>
            <a:pPr>
              <a:defRPr/>
            </a:pPr>
            <a:r>
              <a:rPr lang="nl-NL" sz="1400" dirty="0">
                <a:latin typeface="Arial" charset="0"/>
              </a:rPr>
              <a:t>10% RFH</a:t>
            </a:r>
          </a:p>
          <a:p>
            <a:pPr>
              <a:defRPr/>
            </a:pPr>
            <a:r>
              <a:rPr lang="nl-NL" sz="1400" dirty="0">
                <a:latin typeface="Arial" charset="0"/>
              </a:rPr>
              <a:t>100% </a:t>
            </a:r>
            <a:r>
              <a:rPr lang="nl-NL" sz="1400" dirty="0" err="1" smtClean="0">
                <a:latin typeface="Arial" charset="0"/>
              </a:rPr>
              <a:t>Coöperation</a:t>
            </a:r>
            <a:endParaRPr lang="nl-NL" sz="1400" dirty="0">
              <a:latin typeface="Arial" charset="0"/>
            </a:endParaRPr>
          </a:p>
          <a:p>
            <a:pPr>
              <a:defRPr/>
            </a:pPr>
            <a:r>
              <a:rPr lang="nl-NL" sz="1100" dirty="0">
                <a:latin typeface="Arial" charset="0"/>
              </a:rPr>
              <a:t>(48 </a:t>
            </a:r>
            <a:r>
              <a:rPr lang="nl-NL" sz="1100" dirty="0" err="1" smtClean="0">
                <a:latin typeface="Arial" charset="0"/>
              </a:rPr>
              <a:t>greenhouse</a:t>
            </a:r>
            <a:r>
              <a:rPr lang="nl-NL" sz="1100" dirty="0" smtClean="0">
                <a:latin typeface="Arial" charset="0"/>
              </a:rPr>
              <a:t> companies)</a:t>
            </a:r>
            <a:endParaRPr lang="nl-NL" sz="1100" dirty="0">
              <a:latin typeface="Arial" charset="0"/>
            </a:endParaRPr>
          </a:p>
        </p:txBody>
      </p:sp>
      <p:sp>
        <p:nvSpPr>
          <p:cNvPr id="17" name="PIJL-RECHTS 16"/>
          <p:cNvSpPr/>
          <p:nvPr/>
        </p:nvSpPr>
        <p:spPr>
          <a:xfrm>
            <a:off x="2377257" y="4104605"/>
            <a:ext cx="432197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/>
          </a:p>
        </p:txBody>
      </p:sp>
      <p:sp>
        <p:nvSpPr>
          <p:cNvPr id="19" name="PIJL-RECHTS 18"/>
          <p:cNvSpPr/>
          <p:nvPr/>
        </p:nvSpPr>
        <p:spPr>
          <a:xfrm>
            <a:off x="2377257" y="2730381"/>
            <a:ext cx="432197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/>
          </a:p>
        </p:txBody>
      </p:sp>
      <p:sp>
        <p:nvSpPr>
          <p:cNvPr id="20" name="PIJL-RECHTS 19"/>
          <p:cNvSpPr/>
          <p:nvPr/>
        </p:nvSpPr>
        <p:spPr>
          <a:xfrm>
            <a:off x="4543146" y="4068176"/>
            <a:ext cx="432197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2400"/>
          </a:p>
        </p:txBody>
      </p:sp>
      <p:sp>
        <p:nvSpPr>
          <p:cNvPr id="7186" name="Tekstvak 12"/>
          <p:cNvSpPr txBox="1">
            <a:spLocks noChangeArrowheads="1"/>
          </p:cNvSpPr>
          <p:nvPr/>
        </p:nvSpPr>
        <p:spPr bwMode="auto">
          <a:xfrm>
            <a:off x="5269530" y="2381979"/>
            <a:ext cx="3550942" cy="7694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6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Core</a:t>
            </a:r>
            <a:r>
              <a:rPr lang="nl-NL" altLang="nl-NL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nl-NL" altLang="nl-NL" sz="16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task</a:t>
            </a:r>
            <a:endParaRPr lang="nl-NL" altLang="nl-NL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To shape </a:t>
            </a:r>
            <a:r>
              <a:rPr lang="en-GB" altLang="nl-NL" sz="1400" b="0" dirty="0">
                <a:solidFill>
                  <a:schemeClr val="tx1"/>
                </a:solidFill>
                <a:latin typeface="Arial" panose="020B0604020202020204" pitchFamily="34" charset="0"/>
              </a:rPr>
              <a:t>and realize heat transition from </a:t>
            </a:r>
            <a:r>
              <a:rPr lang="en-GB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a </a:t>
            </a:r>
            <a:r>
              <a:rPr lang="en-GB" altLang="nl-NL" sz="1400" b="0" dirty="0">
                <a:solidFill>
                  <a:schemeClr val="tx1"/>
                </a:solidFill>
                <a:latin typeface="Arial" panose="020B0604020202020204" pitchFamily="34" charset="0"/>
              </a:rPr>
              <a:t>public </a:t>
            </a:r>
            <a:r>
              <a:rPr lang="en-GB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interest perspective. </a:t>
            </a:r>
            <a:endParaRPr lang="nl-NL" altLang="nl-NL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87" name="Tekstvak 23"/>
          <p:cNvSpPr txBox="1">
            <a:spLocks noChangeArrowheads="1"/>
          </p:cNvSpPr>
          <p:nvPr/>
        </p:nvSpPr>
        <p:spPr bwMode="auto">
          <a:xfrm>
            <a:off x="5269530" y="3789040"/>
            <a:ext cx="3550942" cy="7694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Geothermal heat </a:t>
            </a:r>
            <a:r>
              <a:rPr lang="nl-NL" altLang="nl-NL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Project </a:t>
            </a:r>
            <a:r>
              <a:rPr lang="nl-NL" altLang="nl-NL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Ltd. </a:t>
            </a:r>
            <a:endParaRPr lang="nl-NL" altLang="nl-NL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nl-NL" altLang="nl-NL" sz="1400" b="0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st</a:t>
            </a:r>
            <a:r>
              <a:rPr lang="nl-NL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doublet (20MWth)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nl-NL" altLang="nl-NL" sz="1400" b="0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nd</a:t>
            </a:r>
            <a:r>
              <a:rPr lang="nl-NL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doublet (</a:t>
            </a:r>
            <a:r>
              <a:rPr lang="nl-NL" altLang="nl-NL" sz="1400" b="0" dirty="0">
                <a:solidFill>
                  <a:schemeClr val="tx1"/>
                </a:solidFill>
                <a:latin typeface="Arial" panose="020B0604020202020204" pitchFamily="34" charset="0"/>
              </a:rPr>
              <a:t>~</a:t>
            </a:r>
            <a:r>
              <a:rPr lang="nl-NL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15MWth)</a:t>
            </a:r>
            <a:endParaRPr lang="nl-NL" altLang="nl-NL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" name="PIJL-RECHTS 25"/>
          <p:cNvSpPr/>
          <p:nvPr/>
        </p:nvSpPr>
        <p:spPr>
          <a:xfrm>
            <a:off x="4543146" y="2725538"/>
            <a:ext cx="432197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2400"/>
          </a:p>
        </p:txBody>
      </p:sp>
      <p:sp>
        <p:nvSpPr>
          <p:cNvPr id="7190" name="Tekstvak 26"/>
          <p:cNvSpPr txBox="1">
            <a:spLocks noChangeArrowheads="1"/>
          </p:cNvSpPr>
          <p:nvPr/>
        </p:nvSpPr>
        <p:spPr bwMode="auto">
          <a:xfrm>
            <a:off x="2952154" y="2362648"/>
            <a:ext cx="15087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nl-NL" sz="1400" b="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46 municipalities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6 water boards</a:t>
            </a:r>
            <a:endParaRPr lang="en-GB" altLang="nl-NL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91" name="Tekstvak 15"/>
          <p:cNvSpPr txBox="1">
            <a:spLocks noChangeArrowheads="1"/>
          </p:cNvSpPr>
          <p:nvPr/>
        </p:nvSpPr>
        <p:spPr bwMode="auto">
          <a:xfrm>
            <a:off x="2843808" y="2132856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0" u="sng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Shareholders</a:t>
            </a:r>
            <a:endParaRPr lang="nl-NL" altLang="nl-NL" sz="1800" b="0" u="sng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611560" y="1198827"/>
            <a:ext cx="8229600" cy="420291"/>
          </a:xfrm>
        </p:spPr>
        <p:txBody>
          <a:bodyPr/>
          <a:lstStyle/>
          <a:p>
            <a:r>
              <a:rPr lang="nl-NL" altLang="nl-NL" dirty="0" smtClean="0"/>
              <a:t>HVC is a </a:t>
            </a:r>
            <a:r>
              <a:rPr lang="nl-NL" altLang="nl-NL" dirty="0" err="1" smtClean="0"/>
              <a:t>publicly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owned</a:t>
            </a:r>
            <a:r>
              <a:rPr lang="nl-NL" altLang="nl-NL" dirty="0" smtClean="0"/>
              <a:t> heat company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2952154" y="5426060"/>
            <a:ext cx="13789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400" dirty="0" smtClean="0">
                <a:latin typeface="Arial" charset="0"/>
              </a:rPr>
              <a:t>50% </a:t>
            </a:r>
            <a:r>
              <a:rPr lang="nl-NL" sz="1400" dirty="0">
                <a:latin typeface="Arial" charset="0"/>
              </a:rPr>
              <a:t>HVC</a:t>
            </a:r>
          </a:p>
          <a:p>
            <a:pPr>
              <a:defRPr/>
            </a:pPr>
            <a:r>
              <a:rPr lang="nl-NL" sz="1400" dirty="0" smtClean="0">
                <a:latin typeface="Arial" charset="0"/>
              </a:rPr>
              <a:t>50% </a:t>
            </a:r>
            <a:r>
              <a:rPr lang="nl-NL" sz="1400" dirty="0" err="1" smtClean="0">
                <a:latin typeface="Arial" charset="0"/>
              </a:rPr>
              <a:t>Capturam</a:t>
            </a:r>
            <a:endParaRPr lang="nl-NL" sz="1400" dirty="0">
              <a:latin typeface="Arial" charset="0"/>
            </a:endParaRPr>
          </a:p>
        </p:txBody>
      </p:sp>
      <p:sp>
        <p:nvSpPr>
          <p:cNvPr id="16" name="PIJL-RECHTS 16"/>
          <p:cNvSpPr/>
          <p:nvPr/>
        </p:nvSpPr>
        <p:spPr>
          <a:xfrm>
            <a:off x="2377257" y="5585002"/>
            <a:ext cx="432197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/>
          </a:p>
        </p:txBody>
      </p:sp>
      <p:sp>
        <p:nvSpPr>
          <p:cNvPr id="18" name="PIJL-RECHTS 19"/>
          <p:cNvSpPr/>
          <p:nvPr/>
        </p:nvSpPr>
        <p:spPr>
          <a:xfrm>
            <a:off x="4543146" y="5548573"/>
            <a:ext cx="432197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2400"/>
          </a:p>
        </p:txBody>
      </p:sp>
      <p:sp>
        <p:nvSpPr>
          <p:cNvPr id="21" name="Tekstvak 23"/>
          <p:cNvSpPr txBox="1">
            <a:spLocks noChangeArrowheads="1"/>
          </p:cNvSpPr>
          <p:nvPr/>
        </p:nvSpPr>
        <p:spPr bwMode="auto">
          <a:xfrm>
            <a:off x="5269530" y="5165667"/>
            <a:ext cx="3550942" cy="9848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 b="1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tabLst>
                <a:tab pos="1081088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Acceleration heat </a:t>
            </a:r>
            <a:r>
              <a:rPr lang="nl-NL" altLang="nl-NL" sz="16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transition</a:t>
            </a:r>
            <a:r>
              <a:rPr lang="nl-NL" altLang="nl-NL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Westland</a:t>
            </a:r>
            <a:endParaRPr lang="nl-NL" altLang="nl-NL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4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Realising</a:t>
            </a:r>
            <a:r>
              <a:rPr lang="nl-NL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geothermal heat projects (100MWth)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4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Integrating</a:t>
            </a:r>
            <a:r>
              <a:rPr lang="nl-NL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nl-NL" altLang="nl-NL" sz="14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residual</a:t>
            </a:r>
            <a:r>
              <a:rPr lang="nl-NL" altLang="nl-NL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heat (100MWth)</a:t>
            </a:r>
            <a:endParaRPr lang="nl-NL" altLang="nl-NL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24464" r="72672" b="53932"/>
          <a:stretch>
            <a:fillRect/>
          </a:stretch>
        </p:blipFill>
        <p:spPr bwMode="auto">
          <a:xfrm>
            <a:off x="692660" y="5264843"/>
            <a:ext cx="1402580" cy="76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88840"/>
            <a:ext cx="8136904" cy="3722291"/>
          </a:xfrm>
        </p:spPr>
        <p:txBody>
          <a:bodyPr/>
          <a:lstStyle/>
          <a:p>
            <a:pPr marL="342900" indent="-342900">
              <a:buFont typeface="Arial" charset="0"/>
              <a:buAutoNum type="arabicParenR"/>
              <a:defRPr/>
            </a:pPr>
            <a:endParaRPr lang="nl-NL" dirty="0"/>
          </a:p>
          <a:p>
            <a:pPr marL="342900" indent="-342900">
              <a:buFont typeface="Arial" charset="0"/>
              <a:buAutoNum type="arabicParenR"/>
              <a:defRPr/>
            </a:pPr>
            <a:r>
              <a:rPr lang="nl-NL" dirty="0" err="1" smtClean="0"/>
              <a:t>Timelapse</a:t>
            </a:r>
            <a:r>
              <a:rPr lang="nl-NL" dirty="0" smtClean="0"/>
              <a:t> of a geothermal heat projec</a:t>
            </a:r>
            <a:r>
              <a:rPr lang="nl-NL" dirty="0"/>
              <a:t>t</a:t>
            </a:r>
          </a:p>
          <a:p>
            <a:pPr marL="0" indent="0">
              <a:buNone/>
              <a:defRPr/>
            </a:pPr>
            <a:endParaRPr lang="nl-NL" dirty="0"/>
          </a:p>
          <a:p>
            <a:pPr marL="342900" indent="-342900">
              <a:buFont typeface="Arial" charset="0"/>
              <a:buAutoNum type="arabicParenR" startAt="2"/>
              <a:defRPr/>
            </a:pPr>
            <a:r>
              <a:rPr lang="nl-NL" dirty="0" smtClean="0"/>
              <a:t>Geothermal heat in </a:t>
            </a:r>
            <a:r>
              <a:rPr lang="nl-NL" dirty="0" err="1" smtClean="0"/>
              <a:t>the</a:t>
            </a:r>
            <a:r>
              <a:rPr lang="nl-NL" dirty="0" smtClean="0"/>
              <a:t> energy </a:t>
            </a:r>
            <a:r>
              <a:rPr lang="nl-NL" dirty="0" err="1" smtClean="0"/>
              <a:t>transition</a:t>
            </a:r>
            <a:endParaRPr lang="nl-NL" dirty="0" smtClean="0"/>
          </a:p>
          <a:p>
            <a:pPr marL="342900" indent="-342900">
              <a:buFont typeface="Arial" charset="0"/>
              <a:buAutoNum type="arabicParenR" startAt="2"/>
              <a:defRPr/>
            </a:pPr>
            <a:endParaRPr lang="nl-NL" dirty="0"/>
          </a:p>
          <a:p>
            <a:pPr marL="342900" indent="-342900">
              <a:buFont typeface="Arial" charset="0"/>
              <a:buAutoNum type="arabicParenR" startAt="2"/>
              <a:defRPr/>
            </a:pPr>
            <a:r>
              <a:rPr lang="nl-NL" dirty="0" err="1" smtClean="0"/>
              <a:t>Challenges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built environment</a:t>
            </a:r>
            <a:endParaRPr lang="nl-NL" dirty="0"/>
          </a:p>
          <a:p>
            <a:pPr marL="342900" indent="-342900">
              <a:buFont typeface="Arial" charset="0"/>
              <a:buAutoNum type="arabicParenR" startAt="2"/>
              <a:defRPr/>
            </a:pPr>
            <a:endParaRPr lang="nl-NL" dirty="0"/>
          </a:p>
          <a:p>
            <a:pPr marL="342900" indent="-342900">
              <a:buFont typeface="Arial" charset="0"/>
              <a:buAutoNum type="arabicParenR" startAt="2"/>
              <a:defRPr/>
            </a:pPr>
            <a:r>
              <a:rPr lang="nl-NL" dirty="0" smtClean="0"/>
              <a:t>Three </a:t>
            </a:r>
            <a:r>
              <a:rPr lang="nl-NL" dirty="0" err="1" smtClean="0"/>
              <a:t>current</a:t>
            </a:r>
            <a:r>
              <a:rPr lang="nl-NL" dirty="0" smtClean="0"/>
              <a:t> </a:t>
            </a:r>
            <a:r>
              <a:rPr lang="nl-NL" dirty="0" err="1" smtClean="0"/>
              <a:t>examples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57200" y="1269206"/>
            <a:ext cx="8229600" cy="42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nl-NL" altLang="nl-NL" kern="0" dirty="0" smtClean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9326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1269206"/>
            <a:ext cx="8229600" cy="420291"/>
          </a:xfrm>
        </p:spPr>
        <p:txBody>
          <a:bodyPr/>
          <a:lstStyle/>
          <a:p>
            <a:r>
              <a:rPr lang="nl-NL" altLang="nl-NL" dirty="0" err="1" smtClean="0"/>
              <a:t>Timelapse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6381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611560" y="764704"/>
            <a:ext cx="7560840" cy="11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nl-NL" dirty="0"/>
              <a:t>Geothermal heat in </a:t>
            </a:r>
            <a:r>
              <a:rPr lang="nl-NL" dirty="0" err="1"/>
              <a:t>the</a:t>
            </a:r>
            <a:r>
              <a:rPr lang="nl-NL" dirty="0"/>
              <a:t> heat </a:t>
            </a:r>
            <a:r>
              <a:rPr lang="nl-NL" dirty="0" err="1"/>
              <a:t>transition</a:t>
            </a:r>
            <a:endParaRPr lang="nl-NL" dirty="0"/>
          </a:p>
          <a:p>
            <a:endParaRPr lang="nl-NL" kern="0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1294863"/>
            <a:ext cx="5976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Long-term: </a:t>
            </a:r>
            <a:r>
              <a:rPr lang="nl-NL" i="1" dirty="0" err="1" smtClean="0">
                <a:solidFill>
                  <a:schemeClr val="bg1">
                    <a:lumMod val="50000"/>
                  </a:schemeClr>
                </a:solidFill>
              </a:rPr>
              <a:t>all-electric</a:t>
            </a: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 as </a:t>
            </a:r>
            <a:r>
              <a:rPr lang="nl-NL" i="1" dirty="0" err="1" smtClean="0">
                <a:solidFill>
                  <a:schemeClr val="bg1">
                    <a:lumMod val="50000"/>
                  </a:schemeClr>
                </a:solidFill>
              </a:rPr>
              <a:t>primary</a:t>
            </a: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 solution</a:t>
            </a:r>
            <a:b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Short-term: “no </a:t>
            </a:r>
            <a:r>
              <a:rPr lang="nl-NL" i="1" dirty="0" err="1" smtClean="0">
                <a:solidFill>
                  <a:schemeClr val="bg1">
                    <a:lumMod val="50000"/>
                  </a:schemeClr>
                </a:solidFill>
              </a:rPr>
              <a:t>regret</a:t>
            </a: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nl-NL" i="1" dirty="0" err="1" smtClean="0">
                <a:solidFill>
                  <a:schemeClr val="bg1">
                    <a:lumMod val="50000"/>
                  </a:schemeClr>
                </a:solidFill>
              </a:rPr>
              <a:t>opportunities</a:t>
            </a: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i="1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i="1" dirty="0" err="1" smtClean="0">
                <a:solidFill>
                  <a:schemeClr val="bg1">
                    <a:lumMod val="50000"/>
                  </a:schemeClr>
                </a:solidFill>
              </a:rPr>
              <a:t>collective</a:t>
            </a: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 heat</a:t>
            </a:r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3093145" y="2335151"/>
            <a:ext cx="29257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 indent="-1778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6213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Times" pitchFamily="-28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</a:defRPr>
            </a:lvl2pPr>
            <a:lvl3pPr marL="898525" indent="-1778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Times" pitchFamily="-28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</a:defRPr>
            </a:lvl3pPr>
            <a:lvl4pPr marL="1255713" indent="-1778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Times" pitchFamily="-28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</a:defRPr>
            </a:lvl4pPr>
            <a:lvl5pPr marL="1612900" indent="-1778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Times" pitchFamily="-28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</a:defRPr>
            </a:lvl5pPr>
            <a:lvl6pPr marL="1892300" indent="0" algn="l" rtl="0" eaLnBrk="1" fontAlgn="base" hangingPunct="1">
              <a:spcBef>
                <a:spcPct val="120000"/>
              </a:spcBef>
              <a:spcAft>
                <a:spcPct val="0"/>
              </a:spcAft>
              <a:buFont typeface="Times"/>
              <a:buNone/>
              <a:tabLst>
                <a:tab pos="533400" algn="l"/>
              </a:tabLst>
              <a:defRPr sz="1400">
                <a:solidFill>
                  <a:schemeClr val="bg1"/>
                </a:solidFill>
                <a:latin typeface="+mn-lt"/>
              </a:defRPr>
            </a:lvl6pPr>
            <a:lvl7pPr marL="2527300" indent="-177800" algn="l" rtl="0" eaLnBrk="1" fontAlgn="base" hangingPunct="1">
              <a:spcBef>
                <a:spcPct val="120000"/>
              </a:spcBef>
              <a:spcAft>
                <a:spcPct val="0"/>
              </a:spcAft>
              <a:buFont typeface="Times"/>
              <a:buChar char="•"/>
              <a:tabLst>
                <a:tab pos="533400" algn="l"/>
              </a:tabLst>
              <a:defRPr sz="1400">
                <a:solidFill>
                  <a:schemeClr val="bg1"/>
                </a:solidFill>
                <a:latin typeface="+mn-lt"/>
              </a:defRPr>
            </a:lvl7pPr>
            <a:lvl8pPr marL="2984500" indent="-177800" algn="l" rtl="0" eaLnBrk="1" fontAlgn="base" hangingPunct="1">
              <a:spcBef>
                <a:spcPct val="120000"/>
              </a:spcBef>
              <a:spcAft>
                <a:spcPct val="0"/>
              </a:spcAft>
              <a:buFont typeface="Times"/>
              <a:buChar char="•"/>
              <a:tabLst>
                <a:tab pos="533400" algn="l"/>
              </a:tabLst>
              <a:defRPr sz="1400">
                <a:solidFill>
                  <a:schemeClr val="bg1"/>
                </a:solidFill>
                <a:latin typeface="+mn-lt"/>
              </a:defRPr>
            </a:lvl8pPr>
            <a:lvl9pPr marL="3441700" indent="-177800" algn="l" rtl="0" eaLnBrk="1" fontAlgn="base" hangingPunct="1">
              <a:spcBef>
                <a:spcPct val="120000"/>
              </a:spcBef>
              <a:spcAft>
                <a:spcPct val="0"/>
              </a:spcAft>
              <a:buFont typeface="Times"/>
              <a:buChar char="•"/>
              <a:tabLst>
                <a:tab pos="533400" algn="l"/>
              </a:tabLs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1600" b="1" dirty="0" smtClean="0">
                <a:solidFill>
                  <a:srgbClr val="000000"/>
                </a:solidFill>
                <a:latin typeface="Arial"/>
              </a:rPr>
              <a:t>2) </a:t>
            </a:r>
            <a:r>
              <a:rPr lang="nl-NL" sz="1600" b="1" dirty="0" err="1" smtClean="0">
                <a:solidFill>
                  <a:srgbClr val="000000"/>
                </a:solidFill>
                <a:latin typeface="Arial"/>
              </a:rPr>
              <a:t>Collective</a:t>
            </a:r>
            <a:r>
              <a:rPr lang="nl-NL" sz="1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nl-NL" sz="1600" b="1" dirty="0" err="1" smtClean="0">
                <a:solidFill>
                  <a:srgbClr val="000000"/>
                </a:solidFill>
                <a:latin typeface="Arial"/>
              </a:rPr>
              <a:t>heating</a:t>
            </a:r>
            <a:r>
              <a:rPr lang="nl-NL" sz="1600" b="1" dirty="0" smtClean="0">
                <a:solidFill>
                  <a:srgbClr val="000000"/>
                </a:solidFill>
                <a:latin typeface="Arial"/>
              </a:rPr>
              <a:t> systems</a:t>
            </a:r>
            <a:endParaRPr lang="nl-NL" sz="16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1600" dirty="0">
              <a:solidFill>
                <a:srgbClr val="000000"/>
              </a:solidFill>
              <a:latin typeface="Arial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16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endParaRPr lang="nl-NL" sz="1600" dirty="0">
              <a:solidFill>
                <a:srgbClr val="000000"/>
              </a:solidFill>
              <a:latin typeface="Arial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1600" dirty="0">
              <a:solidFill>
                <a:srgbClr val="000000"/>
              </a:solidFill>
              <a:latin typeface="Arial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1400" b="1" dirty="0" smtClean="0">
              <a:solidFill>
                <a:srgbClr val="333333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1400" b="1" dirty="0" smtClean="0">
                <a:solidFill>
                  <a:srgbClr val="333333"/>
                </a:solidFill>
              </a:rPr>
              <a:t>Direct </a:t>
            </a:r>
            <a:r>
              <a:rPr lang="nl-NL" sz="1400" b="1" dirty="0" err="1" smtClean="0">
                <a:solidFill>
                  <a:srgbClr val="333333"/>
                </a:solidFill>
              </a:rPr>
              <a:t>potential</a:t>
            </a:r>
            <a:r>
              <a:rPr lang="nl-NL" sz="1400" b="1" dirty="0" smtClean="0">
                <a:solidFill>
                  <a:srgbClr val="333333"/>
                </a:solidFill>
              </a:rPr>
              <a:t> </a:t>
            </a:r>
            <a:endParaRPr lang="nl-NL" sz="1400" b="1" dirty="0">
              <a:solidFill>
                <a:srgbClr val="333333"/>
              </a:solidFill>
            </a:endParaRPr>
          </a:p>
          <a:p>
            <a:pPr>
              <a:defRPr/>
            </a:pPr>
            <a:r>
              <a:rPr lang="nl-NL" sz="1400" dirty="0" err="1" smtClean="0">
                <a:solidFill>
                  <a:srgbClr val="333333"/>
                </a:solidFill>
              </a:rPr>
              <a:t>Mature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technology</a:t>
            </a:r>
            <a:endParaRPr lang="nl-NL" sz="1400" dirty="0">
              <a:solidFill>
                <a:srgbClr val="333333"/>
              </a:solidFill>
            </a:endParaRPr>
          </a:p>
          <a:p>
            <a:pPr>
              <a:defRPr/>
            </a:pPr>
            <a:r>
              <a:rPr lang="nl-NL" sz="1400" dirty="0" err="1" smtClean="0">
                <a:solidFill>
                  <a:srgbClr val="333333"/>
                </a:solidFill>
              </a:rPr>
              <a:t>Existing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infrastructure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performs</a:t>
            </a:r>
            <a:r>
              <a:rPr lang="nl-NL" sz="1400" dirty="0" smtClean="0">
                <a:solidFill>
                  <a:srgbClr val="333333"/>
                </a:solidFill>
              </a:rPr>
              <a:t> well </a:t>
            </a:r>
            <a:r>
              <a:rPr lang="nl-NL" sz="1400" dirty="0" err="1" smtClean="0">
                <a:solidFill>
                  <a:srgbClr val="333333"/>
                </a:solidFill>
              </a:rPr>
              <a:t>and</a:t>
            </a:r>
            <a:r>
              <a:rPr lang="nl-NL" sz="1400" dirty="0" smtClean="0">
                <a:solidFill>
                  <a:srgbClr val="333333"/>
                </a:solidFill>
              </a:rPr>
              <a:t> is </a:t>
            </a:r>
            <a:r>
              <a:rPr lang="nl-NL" sz="1400" dirty="0" err="1" smtClean="0">
                <a:solidFill>
                  <a:srgbClr val="333333"/>
                </a:solidFill>
              </a:rPr>
              <a:t>under</a:t>
            </a:r>
            <a:r>
              <a:rPr lang="nl-NL" sz="1400" dirty="0" smtClean="0">
                <a:solidFill>
                  <a:srgbClr val="333333"/>
                </a:solidFill>
              </a:rPr>
              <a:t> control. </a:t>
            </a:r>
            <a:endParaRPr lang="nl-NL" sz="1400" dirty="0">
              <a:solidFill>
                <a:srgbClr val="333333"/>
              </a:solidFill>
            </a:endParaRPr>
          </a:p>
          <a:p>
            <a:pPr>
              <a:defRPr/>
            </a:pPr>
            <a:r>
              <a:rPr lang="nl-NL" sz="1400" dirty="0" smtClean="0">
                <a:solidFill>
                  <a:srgbClr val="333333"/>
                </a:solidFill>
              </a:rPr>
              <a:t>Geothermal heat sources </a:t>
            </a:r>
            <a:r>
              <a:rPr lang="nl-NL" sz="1400" dirty="0" err="1" smtClean="0">
                <a:solidFill>
                  <a:srgbClr val="333333"/>
                </a:solidFill>
              </a:rPr>
              <a:t>will</a:t>
            </a:r>
            <a:r>
              <a:rPr lang="nl-NL" sz="1400" dirty="0" smtClean="0">
                <a:solidFill>
                  <a:srgbClr val="333333"/>
                </a:solidFill>
              </a:rPr>
              <a:t> (</a:t>
            </a:r>
            <a:r>
              <a:rPr lang="nl-NL" sz="1400" dirty="0" err="1" smtClean="0">
                <a:solidFill>
                  <a:srgbClr val="333333"/>
                </a:solidFill>
              </a:rPr>
              <a:t>amongst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others</a:t>
            </a:r>
            <a:r>
              <a:rPr lang="nl-NL" sz="1400" dirty="0" smtClean="0">
                <a:solidFill>
                  <a:srgbClr val="333333"/>
                </a:solidFill>
              </a:rPr>
              <a:t>) </a:t>
            </a:r>
            <a:r>
              <a:rPr lang="nl-NL" sz="1400" dirty="0" err="1" smtClean="0">
                <a:solidFill>
                  <a:srgbClr val="333333"/>
                </a:solidFill>
              </a:rPr>
              <a:t>further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reduce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the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environmental</a:t>
            </a:r>
            <a:r>
              <a:rPr lang="nl-NL" sz="1400" dirty="0" smtClean="0">
                <a:solidFill>
                  <a:srgbClr val="333333"/>
                </a:solidFill>
              </a:rPr>
              <a:t> impact. </a:t>
            </a:r>
            <a:endParaRPr lang="nl-NL" sz="1400" dirty="0">
              <a:solidFill>
                <a:srgbClr val="333333"/>
              </a:solidFill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6241159" y="2335151"/>
            <a:ext cx="27953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 indent="-1778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6213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Times" pitchFamily="-28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</a:defRPr>
            </a:lvl2pPr>
            <a:lvl3pPr marL="898525" indent="-1778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Times" pitchFamily="-28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</a:defRPr>
            </a:lvl3pPr>
            <a:lvl4pPr marL="1255713" indent="-1778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Times" pitchFamily="-28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</a:defRPr>
            </a:lvl4pPr>
            <a:lvl5pPr marL="1612900" indent="-1778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Times" pitchFamily="-28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</a:defRPr>
            </a:lvl5pPr>
            <a:lvl6pPr marL="1892300" indent="0" algn="l" rtl="0" eaLnBrk="1" fontAlgn="base" hangingPunct="1">
              <a:spcBef>
                <a:spcPct val="120000"/>
              </a:spcBef>
              <a:spcAft>
                <a:spcPct val="0"/>
              </a:spcAft>
              <a:buFont typeface="Times"/>
              <a:buNone/>
              <a:tabLst>
                <a:tab pos="533400" algn="l"/>
              </a:tabLst>
              <a:defRPr sz="1400">
                <a:solidFill>
                  <a:schemeClr val="bg1"/>
                </a:solidFill>
                <a:latin typeface="+mn-lt"/>
              </a:defRPr>
            </a:lvl6pPr>
            <a:lvl7pPr marL="2527300" indent="-177800" algn="l" rtl="0" eaLnBrk="1" fontAlgn="base" hangingPunct="1">
              <a:spcBef>
                <a:spcPct val="120000"/>
              </a:spcBef>
              <a:spcAft>
                <a:spcPct val="0"/>
              </a:spcAft>
              <a:buFont typeface="Times"/>
              <a:buChar char="•"/>
              <a:tabLst>
                <a:tab pos="533400" algn="l"/>
              </a:tabLst>
              <a:defRPr sz="1400">
                <a:solidFill>
                  <a:schemeClr val="bg1"/>
                </a:solidFill>
                <a:latin typeface="+mn-lt"/>
              </a:defRPr>
            </a:lvl7pPr>
            <a:lvl8pPr marL="2984500" indent="-177800" algn="l" rtl="0" eaLnBrk="1" fontAlgn="base" hangingPunct="1">
              <a:spcBef>
                <a:spcPct val="120000"/>
              </a:spcBef>
              <a:spcAft>
                <a:spcPct val="0"/>
              </a:spcAft>
              <a:buFont typeface="Times"/>
              <a:buChar char="•"/>
              <a:tabLst>
                <a:tab pos="533400" algn="l"/>
              </a:tabLst>
              <a:defRPr sz="1400">
                <a:solidFill>
                  <a:schemeClr val="bg1"/>
                </a:solidFill>
                <a:latin typeface="+mn-lt"/>
              </a:defRPr>
            </a:lvl8pPr>
            <a:lvl9pPr marL="3441700" indent="-177800" algn="l" rtl="0" eaLnBrk="1" fontAlgn="base" hangingPunct="1">
              <a:spcBef>
                <a:spcPct val="120000"/>
              </a:spcBef>
              <a:spcAft>
                <a:spcPct val="0"/>
              </a:spcAft>
              <a:buFont typeface="Times"/>
              <a:buChar char="•"/>
              <a:tabLst>
                <a:tab pos="533400" algn="l"/>
              </a:tabLs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1600" b="1" dirty="0" smtClean="0">
                <a:solidFill>
                  <a:srgbClr val="000000"/>
                </a:solidFill>
                <a:latin typeface="Arial"/>
              </a:rPr>
              <a:t>3) </a:t>
            </a:r>
            <a:r>
              <a:rPr lang="nl-NL" sz="1600" b="1" dirty="0" err="1" smtClean="0">
                <a:solidFill>
                  <a:srgbClr val="000000"/>
                </a:solidFill>
                <a:latin typeface="Arial"/>
              </a:rPr>
              <a:t>All-electric</a:t>
            </a:r>
            <a:endParaRPr lang="nl-NL" sz="1600" b="1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endParaRPr lang="nl-NL" sz="16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endParaRPr lang="nl-NL" sz="16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endParaRPr lang="nl-NL" sz="1600" dirty="0">
              <a:solidFill>
                <a:srgbClr val="000000"/>
              </a:solidFill>
              <a:latin typeface="Arial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1600" dirty="0">
              <a:solidFill>
                <a:srgbClr val="000000"/>
              </a:solidFill>
              <a:latin typeface="Arial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1400" b="1" dirty="0" smtClean="0">
              <a:solidFill>
                <a:srgbClr val="333333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1400" b="1" dirty="0" smtClean="0">
                <a:solidFill>
                  <a:srgbClr val="333333"/>
                </a:solidFill>
              </a:rPr>
              <a:t>High </a:t>
            </a:r>
            <a:r>
              <a:rPr lang="nl-NL" sz="1400" b="1" dirty="0" err="1" smtClean="0">
                <a:solidFill>
                  <a:srgbClr val="333333"/>
                </a:solidFill>
              </a:rPr>
              <a:t>expectations</a:t>
            </a:r>
            <a:r>
              <a:rPr lang="nl-NL" sz="1400" b="1" dirty="0" smtClean="0">
                <a:solidFill>
                  <a:srgbClr val="333333"/>
                </a:solidFill>
              </a:rPr>
              <a:t>, but</a:t>
            </a:r>
            <a:r>
              <a:rPr lang="en-US" sz="1400" b="1" dirty="0" smtClean="0">
                <a:solidFill>
                  <a:srgbClr val="333333"/>
                </a:solidFill>
              </a:rPr>
              <a:t>…</a:t>
            </a:r>
            <a:endParaRPr lang="en-US" sz="1400" b="1" dirty="0">
              <a:solidFill>
                <a:srgbClr val="333333"/>
              </a:solidFill>
            </a:endParaRPr>
          </a:p>
          <a:p>
            <a:pPr>
              <a:defRPr/>
            </a:pPr>
            <a:r>
              <a:rPr lang="nl-NL" sz="1400" dirty="0" err="1" smtClean="0">
                <a:solidFill>
                  <a:srgbClr val="333333"/>
                </a:solidFill>
              </a:rPr>
              <a:t>Innovations</a:t>
            </a:r>
            <a:r>
              <a:rPr lang="nl-NL" sz="1400" dirty="0" smtClean="0">
                <a:solidFill>
                  <a:srgbClr val="333333"/>
                </a:solidFill>
              </a:rPr>
              <a:t> are </a:t>
            </a:r>
            <a:r>
              <a:rPr lang="nl-NL" sz="1400" dirty="0" err="1" smtClean="0">
                <a:solidFill>
                  <a:srgbClr val="333333"/>
                </a:solidFill>
              </a:rPr>
              <a:t>necessary</a:t>
            </a:r>
            <a:r>
              <a:rPr lang="nl-NL" sz="1400" dirty="0" smtClean="0">
                <a:solidFill>
                  <a:srgbClr val="333333"/>
                </a:solidFill>
              </a:rPr>
              <a:t> (</a:t>
            </a:r>
            <a:r>
              <a:rPr lang="nl-NL" sz="1400" dirty="0" err="1" smtClean="0">
                <a:solidFill>
                  <a:srgbClr val="333333"/>
                </a:solidFill>
              </a:rPr>
              <a:t>electricity</a:t>
            </a:r>
            <a:r>
              <a:rPr lang="nl-NL" sz="1400" dirty="0" smtClean="0">
                <a:solidFill>
                  <a:srgbClr val="333333"/>
                </a:solidFill>
              </a:rPr>
              <a:t> storage, </a:t>
            </a:r>
            <a:r>
              <a:rPr lang="nl-NL" sz="1400" dirty="0" err="1" smtClean="0">
                <a:solidFill>
                  <a:srgbClr val="333333"/>
                </a:solidFill>
              </a:rPr>
              <a:t>laws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and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regulations</a:t>
            </a:r>
            <a:r>
              <a:rPr lang="nl-NL" sz="1400" dirty="0" smtClean="0">
                <a:solidFill>
                  <a:srgbClr val="333333"/>
                </a:solidFill>
              </a:rPr>
              <a:t>, </a:t>
            </a:r>
            <a:r>
              <a:rPr lang="nl-NL" sz="1400" dirty="0" err="1" smtClean="0">
                <a:solidFill>
                  <a:srgbClr val="333333"/>
                </a:solidFill>
              </a:rPr>
              <a:t>grid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reinforcement</a:t>
            </a:r>
            <a:r>
              <a:rPr lang="nl-NL" sz="1400" dirty="0" smtClean="0">
                <a:solidFill>
                  <a:srgbClr val="333333"/>
                </a:solidFill>
              </a:rPr>
              <a:t>, smart </a:t>
            </a:r>
            <a:r>
              <a:rPr lang="nl-NL" sz="1400" dirty="0" err="1" smtClean="0">
                <a:solidFill>
                  <a:srgbClr val="333333"/>
                </a:solidFill>
              </a:rPr>
              <a:t>grids</a:t>
            </a:r>
            <a:r>
              <a:rPr lang="nl-NL" sz="1400" dirty="0" smtClean="0">
                <a:solidFill>
                  <a:srgbClr val="333333"/>
                </a:solidFill>
              </a:rPr>
              <a:t>, E-heat pumps)</a:t>
            </a:r>
          </a:p>
          <a:p>
            <a:pPr>
              <a:defRPr/>
            </a:pPr>
            <a:r>
              <a:rPr lang="nl-NL" sz="1400" dirty="0" err="1" smtClean="0">
                <a:solidFill>
                  <a:srgbClr val="333333"/>
                </a:solidFill>
              </a:rPr>
              <a:t>Generation</a:t>
            </a:r>
            <a:r>
              <a:rPr lang="nl-NL" sz="1400" dirty="0" smtClean="0">
                <a:solidFill>
                  <a:srgbClr val="333333"/>
                </a:solidFill>
              </a:rPr>
              <a:t> of </a:t>
            </a:r>
            <a:r>
              <a:rPr lang="nl-NL" sz="1400" dirty="0" err="1" smtClean="0">
                <a:solidFill>
                  <a:srgbClr val="333333"/>
                </a:solidFill>
              </a:rPr>
              <a:t>renewable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electricity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endParaRPr lang="nl-NL" sz="1400" dirty="0">
              <a:solidFill>
                <a:srgbClr val="333333"/>
              </a:solidFill>
            </a:endParaRPr>
          </a:p>
        </p:txBody>
      </p:sp>
      <p:sp>
        <p:nvSpPr>
          <p:cNvPr id="23" name="Rectangle 6"/>
          <p:cNvSpPr/>
          <p:nvPr/>
        </p:nvSpPr>
        <p:spPr bwMode="auto">
          <a:xfrm>
            <a:off x="251521" y="3398776"/>
            <a:ext cx="1728192" cy="4413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100477" tIns="50238" rIns="100477" bIns="50238"/>
          <a:lstStyle/>
          <a:p>
            <a:pPr defTabSz="1004796">
              <a:defRPr/>
            </a:pPr>
            <a:endParaRPr lang="nl-NL" sz="2000" kern="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24" name="Picture 7" descr="plaatje groen gas2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3" y="3409889"/>
            <a:ext cx="14922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8"/>
          <p:cNvSpPr/>
          <p:nvPr/>
        </p:nvSpPr>
        <p:spPr bwMode="auto">
          <a:xfrm>
            <a:off x="3093145" y="2983223"/>
            <a:ext cx="2054919" cy="85687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100477" tIns="50238" rIns="100477" bIns="50238"/>
          <a:lstStyle/>
          <a:p>
            <a:pPr defTabSz="1004796">
              <a:defRPr/>
            </a:pPr>
            <a:endParaRPr lang="nl-NL" sz="2000" kern="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6" name="Rectangle 9"/>
          <p:cNvSpPr/>
          <p:nvPr/>
        </p:nvSpPr>
        <p:spPr bwMode="auto">
          <a:xfrm>
            <a:off x="6231633" y="2730439"/>
            <a:ext cx="2660847" cy="110966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100477" tIns="50238" rIns="100477" bIns="50238"/>
          <a:lstStyle/>
          <a:p>
            <a:pPr defTabSz="1004796">
              <a:defRPr/>
            </a:pPr>
            <a:endParaRPr lang="nl-NL" sz="2000" kern="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27" name="Picture 10" descr="plaatje all-electric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92" y="2747886"/>
            <a:ext cx="22558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plaatje warmtenet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4"/>
          <a:stretch>
            <a:fillRect/>
          </a:stretch>
        </p:blipFill>
        <p:spPr bwMode="auto">
          <a:xfrm>
            <a:off x="3419872" y="3138426"/>
            <a:ext cx="15100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12"/>
          <p:cNvCxnSpPr>
            <a:cxnSpLocks noChangeShapeType="1"/>
          </p:cNvCxnSpPr>
          <p:nvPr/>
        </p:nvCxnSpPr>
        <p:spPr bwMode="auto">
          <a:xfrm>
            <a:off x="3093145" y="2628839"/>
            <a:ext cx="0" cy="1373187"/>
          </a:xfrm>
          <a:prstGeom prst="line">
            <a:avLst/>
          </a:prstGeom>
          <a:noFill/>
          <a:ln w="19050" algn="ctr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13"/>
          <p:cNvCxnSpPr>
            <a:cxnSpLocks noChangeShapeType="1"/>
          </p:cNvCxnSpPr>
          <p:nvPr/>
        </p:nvCxnSpPr>
        <p:spPr bwMode="auto">
          <a:xfrm>
            <a:off x="6231633" y="2633601"/>
            <a:ext cx="0" cy="1374775"/>
          </a:xfrm>
          <a:prstGeom prst="line">
            <a:avLst/>
          </a:prstGeom>
          <a:noFill/>
          <a:ln w="19050" algn="ctr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14"/>
          <p:cNvCxnSpPr>
            <a:cxnSpLocks noChangeShapeType="1"/>
          </p:cNvCxnSpPr>
          <p:nvPr/>
        </p:nvCxnSpPr>
        <p:spPr bwMode="auto">
          <a:xfrm>
            <a:off x="251520" y="2933639"/>
            <a:ext cx="0" cy="1066800"/>
          </a:xfrm>
          <a:prstGeom prst="line">
            <a:avLst/>
          </a:prstGeom>
          <a:noFill/>
          <a:ln w="19050" algn="ctr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Content Placeholder 1"/>
          <p:cNvSpPr txBox="1">
            <a:spLocks/>
          </p:cNvSpPr>
          <p:nvPr/>
        </p:nvSpPr>
        <p:spPr bwMode="auto">
          <a:xfrm>
            <a:off x="248345" y="2349276"/>
            <a:ext cx="27336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 indent="-1778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6213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Times" pitchFamily="-28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</a:defRPr>
            </a:lvl2pPr>
            <a:lvl3pPr marL="898525" indent="-1778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Times" pitchFamily="-28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</a:defRPr>
            </a:lvl3pPr>
            <a:lvl4pPr marL="1255713" indent="-1778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Times" pitchFamily="-28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</a:defRPr>
            </a:lvl4pPr>
            <a:lvl5pPr marL="1612900" indent="-1778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Times" pitchFamily="-28" charset="0"/>
              <a:buChar char="•"/>
              <a:tabLst>
                <a:tab pos="533400" algn="l"/>
              </a:tabLst>
              <a:defRPr sz="1800">
                <a:solidFill>
                  <a:schemeClr val="tx1"/>
                </a:solidFill>
                <a:latin typeface="+mn-lt"/>
              </a:defRPr>
            </a:lvl5pPr>
            <a:lvl6pPr marL="1892300" indent="0" algn="l" rtl="0" eaLnBrk="1" fontAlgn="base" hangingPunct="1">
              <a:spcBef>
                <a:spcPct val="120000"/>
              </a:spcBef>
              <a:spcAft>
                <a:spcPct val="0"/>
              </a:spcAft>
              <a:buFont typeface="Times"/>
              <a:buNone/>
              <a:tabLst>
                <a:tab pos="533400" algn="l"/>
              </a:tabLst>
              <a:defRPr sz="1400">
                <a:solidFill>
                  <a:schemeClr val="bg1"/>
                </a:solidFill>
                <a:latin typeface="+mn-lt"/>
              </a:defRPr>
            </a:lvl6pPr>
            <a:lvl7pPr marL="2527300" indent="-177800" algn="l" rtl="0" eaLnBrk="1" fontAlgn="base" hangingPunct="1">
              <a:spcBef>
                <a:spcPct val="120000"/>
              </a:spcBef>
              <a:spcAft>
                <a:spcPct val="0"/>
              </a:spcAft>
              <a:buFont typeface="Times"/>
              <a:buChar char="•"/>
              <a:tabLst>
                <a:tab pos="533400" algn="l"/>
              </a:tabLst>
              <a:defRPr sz="1400">
                <a:solidFill>
                  <a:schemeClr val="bg1"/>
                </a:solidFill>
                <a:latin typeface="+mn-lt"/>
              </a:defRPr>
            </a:lvl7pPr>
            <a:lvl8pPr marL="2984500" indent="-177800" algn="l" rtl="0" eaLnBrk="1" fontAlgn="base" hangingPunct="1">
              <a:spcBef>
                <a:spcPct val="120000"/>
              </a:spcBef>
              <a:spcAft>
                <a:spcPct val="0"/>
              </a:spcAft>
              <a:buFont typeface="Times"/>
              <a:buChar char="•"/>
              <a:tabLst>
                <a:tab pos="533400" algn="l"/>
              </a:tabLst>
              <a:defRPr sz="1400">
                <a:solidFill>
                  <a:schemeClr val="bg1"/>
                </a:solidFill>
                <a:latin typeface="+mn-lt"/>
              </a:defRPr>
            </a:lvl8pPr>
            <a:lvl9pPr marL="3441700" indent="-177800" algn="l" rtl="0" eaLnBrk="1" fontAlgn="base" hangingPunct="1">
              <a:spcBef>
                <a:spcPct val="120000"/>
              </a:spcBef>
              <a:spcAft>
                <a:spcPct val="0"/>
              </a:spcAft>
              <a:buFont typeface="Times"/>
              <a:buChar char="•"/>
              <a:tabLst>
                <a:tab pos="533400" algn="l"/>
              </a:tabLs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1600" b="1" dirty="0" smtClean="0">
                <a:solidFill>
                  <a:srgbClr val="000000"/>
                </a:solidFill>
                <a:latin typeface="Arial"/>
              </a:rPr>
              <a:t>1) Green </a:t>
            </a:r>
            <a:r>
              <a:rPr lang="nl-NL" sz="1200" dirty="0" err="1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and</a:t>
            </a:r>
            <a:r>
              <a:rPr lang="nl-NL" sz="12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 </a:t>
            </a:r>
            <a:br>
              <a:rPr lang="nl-NL" sz="12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nl-NL" sz="12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(</a:t>
            </a:r>
            <a:r>
              <a:rPr lang="nl-NL" sz="1200" dirty="0" err="1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for</a:t>
            </a:r>
            <a:r>
              <a:rPr lang="nl-NL" sz="12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 </a:t>
            </a:r>
            <a:r>
              <a:rPr lang="nl-NL" sz="1200" dirty="0" err="1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now</a:t>
            </a:r>
            <a:r>
              <a:rPr lang="nl-NL" sz="12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) </a:t>
            </a:r>
            <a:r>
              <a:rPr lang="nl-NL" sz="1200" dirty="0" err="1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unavoidable</a:t>
            </a:r>
            <a:r>
              <a:rPr lang="nl-NL" sz="12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  </a:t>
            </a:r>
            <a:r>
              <a:rPr lang="nl-NL" sz="1600" b="1" dirty="0">
                <a:solidFill>
                  <a:srgbClr val="000000"/>
                </a:solidFill>
                <a:latin typeface="Arial"/>
              </a:rPr>
              <a:t>gas</a:t>
            </a:r>
          </a:p>
          <a:p>
            <a:pPr>
              <a:defRPr/>
            </a:pPr>
            <a:endParaRPr lang="nl-NL" sz="16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endParaRPr lang="nl-NL" sz="1600" dirty="0">
              <a:solidFill>
                <a:srgbClr val="000000"/>
              </a:solidFill>
              <a:latin typeface="Arial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1600" dirty="0">
              <a:solidFill>
                <a:srgbClr val="000000"/>
              </a:solidFill>
              <a:latin typeface="Arial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1400" b="1" dirty="0" smtClean="0">
              <a:solidFill>
                <a:srgbClr val="333333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1400" b="1" dirty="0" smtClean="0">
                <a:solidFill>
                  <a:srgbClr val="333333"/>
                </a:solidFill>
              </a:rPr>
              <a:t>Limited </a:t>
            </a:r>
            <a:r>
              <a:rPr lang="nl-NL" sz="1400" b="1" dirty="0" err="1" smtClean="0">
                <a:solidFill>
                  <a:srgbClr val="333333"/>
                </a:solidFill>
              </a:rPr>
              <a:t>potential</a:t>
            </a:r>
            <a:r>
              <a:rPr lang="nl-NL" sz="1400" b="1" dirty="0" smtClean="0">
                <a:solidFill>
                  <a:srgbClr val="333333"/>
                </a:solidFill>
              </a:rPr>
              <a:t> </a:t>
            </a:r>
            <a:endParaRPr lang="nl-NL" sz="1400" b="1" dirty="0">
              <a:solidFill>
                <a:srgbClr val="333333"/>
              </a:solidFill>
            </a:endParaRPr>
          </a:p>
          <a:p>
            <a:pPr>
              <a:defRPr/>
            </a:pPr>
            <a:r>
              <a:rPr lang="nl-NL" sz="1400" dirty="0" smtClean="0">
                <a:solidFill>
                  <a:srgbClr val="333333"/>
                </a:solidFill>
              </a:rPr>
              <a:t>Limited availability of </a:t>
            </a:r>
            <a:r>
              <a:rPr lang="nl-NL" sz="1400" dirty="0" err="1" smtClean="0">
                <a:solidFill>
                  <a:srgbClr val="333333"/>
                </a:solidFill>
              </a:rPr>
              <a:t>biomass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for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the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production</a:t>
            </a:r>
            <a:r>
              <a:rPr lang="nl-NL" sz="1400" dirty="0" smtClean="0">
                <a:solidFill>
                  <a:srgbClr val="333333"/>
                </a:solidFill>
              </a:rPr>
              <a:t> of green gas</a:t>
            </a:r>
          </a:p>
          <a:p>
            <a:pPr>
              <a:defRPr/>
            </a:pPr>
            <a:r>
              <a:rPr lang="nl-NL" sz="1400" dirty="0" smtClean="0">
                <a:solidFill>
                  <a:srgbClr val="333333"/>
                </a:solidFill>
              </a:rPr>
              <a:t>Gas </a:t>
            </a:r>
            <a:r>
              <a:rPr lang="nl-NL" sz="1400" dirty="0" err="1" smtClean="0">
                <a:solidFill>
                  <a:srgbClr val="333333"/>
                </a:solidFill>
              </a:rPr>
              <a:t>remains</a:t>
            </a:r>
            <a:r>
              <a:rPr lang="nl-NL" sz="1400" dirty="0" smtClean="0">
                <a:solidFill>
                  <a:srgbClr val="333333"/>
                </a:solidFill>
              </a:rPr>
              <a:t> a </a:t>
            </a:r>
            <a:r>
              <a:rPr lang="nl-NL" sz="1400" dirty="0" err="1" smtClean="0">
                <a:solidFill>
                  <a:srgbClr val="333333"/>
                </a:solidFill>
              </a:rPr>
              <a:t>necessary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fuel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for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the</a:t>
            </a:r>
            <a:r>
              <a:rPr lang="nl-NL" sz="1400" dirty="0" smtClean="0">
                <a:solidFill>
                  <a:srgbClr val="333333"/>
                </a:solidFill>
              </a:rPr>
              <a:t> (high </a:t>
            </a:r>
            <a:r>
              <a:rPr lang="nl-NL" sz="1400" dirty="0" err="1" smtClean="0">
                <a:solidFill>
                  <a:srgbClr val="333333"/>
                </a:solidFill>
              </a:rPr>
              <a:t>temperature</a:t>
            </a:r>
            <a:r>
              <a:rPr lang="nl-NL" sz="1400" dirty="0" smtClean="0">
                <a:solidFill>
                  <a:srgbClr val="333333"/>
                </a:solidFill>
              </a:rPr>
              <a:t>) </a:t>
            </a:r>
            <a:r>
              <a:rPr lang="nl-NL" sz="1400" dirty="0" err="1" smtClean="0">
                <a:solidFill>
                  <a:srgbClr val="333333"/>
                </a:solidFill>
              </a:rPr>
              <a:t>process-industry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and</a:t>
            </a:r>
            <a:r>
              <a:rPr lang="nl-NL" sz="1400" dirty="0" smtClean="0">
                <a:solidFill>
                  <a:srgbClr val="333333"/>
                </a:solidFill>
              </a:rPr>
              <a:t> as a back-up </a:t>
            </a:r>
            <a:r>
              <a:rPr lang="nl-NL" sz="1400" dirty="0" err="1" smtClean="0">
                <a:solidFill>
                  <a:srgbClr val="333333"/>
                </a:solidFill>
              </a:rPr>
              <a:t>for</a:t>
            </a:r>
            <a:r>
              <a:rPr lang="nl-NL" sz="1400" dirty="0" smtClean="0">
                <a:solidFill>
                  <a:srgbClr val="333333"/>
                </a:solidFill>
              </a:rPr>
              <a:t> district heating. </a:t>
            </a:r>
          </a:p>
        </p:txBody>
      </p:sp>
    </p:spTree>
    <p:extLst>
      <p:ext uri="{BB962C8B-B14F-4D97-AF65-F5344CB8AC3E}">
        <p14:creationId xmlns:p14="http://schemas.microsoft.com/office/powerpoint/2010/main" val="55777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  <p:bldP spid="26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611560" y="764704"/>
            <a:ext cx="6987951" cy="11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nl-NL" kern="0" dirty="0" err="1" smtClean="0"/>
              <a:t>However</a:t>
            </a:r>
            <a:r>
              <a:rPr lang="nl-NL" kern="0" dirty="0" smtClean="0"/>
              <a:t>, </a:t>
            </a:r>
            <a:r>
              <a:rPr lang="nl-NL" kern="0" dirty="0" err="1" smtClean="0"/>
              <a:t>it</a:t>
            </a:r>
            <a:r>
              <a:rPr lang="nl-NL" kern="0" dirty="0" smtClean="0"/>
              <a:t> </a:t>
            </a:r>
            <a:r>
              <a:rPr lang="nl-NL" kern="0" dirty="0" err="1" smtClean="0"/>
              <a:t>all</a:t>
            </a:r>
            <a:r>
              <a:rPr lang="nl-NL" kern="0" dirty="0" smtClean="0"/>
              <a:t> starts </a:t>
            </a:r>
            <a:r>
              <a:rPr lang="nl-NL" kern="0" dirty="0" err="1" smtClean="0"/>
              <a:t>with</a:t>
            </a:r>
            <a:r>
              <a:rPr lang="nl-NL" kern="0" dirty="0" smtClean="0"/>
              <a:t> </a:t>
            </a:r>
            <a:r>
              <a:rPr lang="nl-NL" kern="0" dirty="0" err="1" smtClean="0"/>
              <a:t>the</a:t>
            </a:r>
            <a:r>
              <a:rPr lang="nl-NL" kern="0" dirty="0" smtClean="0"/>
              <a:t> end user…</a:t>
            </a:r>
            <a:endParaRPr lang="nl-NL" kern="0" dirty="0"/>
          </a:p>
        </p:txBody>
      </p:sp>
      <p:grpSp>
        <p:nvGrpSpPr>
          <p:cNvPr id="2" name="Group 1"/>
          <p:cNvGrpSpPr/>
          <p:nvPr/>
        </p:nvGrpSpPr>
        <p:grpSpPr>
          <a:xfrm>
            <a:off x="395536" y="4867058"/>
            <a:ext cx="8136904" cy="434150"/>
            <a:chOff x="755576" y="5013176"/>
            <a:chExt cx="7365920" cy="434150"/>
          </a:xfrm>
        </p:grpSpPr>
        <p:sp>
          <p:nvSpPr>
            <p:cNvPr id="5" name="Rectangle 4"/>
            <p:cNvSpPr/>
            <p:nvPr/>
          </p:nvSpPr>
          <p:spPr bwMode="auto">
            <a:xfrm>
              <a:off x="755576" y="5013176"/>
              <a:ext cx="3600400" cy="434150"/>
            </a:xfrm>
            <a:prstGeom prst="rect">
              <a:avLst/>
            </a:prstGeom>
            <a:solidFill>
              <a:srgbClr val="A71A3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1600" dirty="0" err="1" smtClean="0">
                  <a:solidFill>
                    <a:schemeClr val="bg1"/>
                  </a:solidFill>
                  <a:latin typeface="Arial" charset="0"/>
                  <a:ea typeface="ＭＳ Ｐゴシック"/>
                  <a:cs typeface="ＭＳ Ｐゴシック"/>
                </a:rPr>
                <a:t>Collectives</a:t>
              </a:r>
              <a:endParaRPr kumimoji="0" lang="nl-N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521096" y="5013176"/>
              <a:ext cx="3600400" cy="434150"/>
            </a:xfrm>
            <a:prstGeom prst="rect">
              <a:avLst/>
            </a:prstGeom>
            <a:solidFill>
              <a:srgbClr val="A71A3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1600" dirty="0" err="1" smtClean="0">
                  <a:solidFill>
                    <a:schemeClr val="bg1"/>
                  </a:solidFill>
                  <a:latin typeface="Arial" charset="0"/>
                  <a:ea typeface="ＭＳ Ｐゴシック"/>
                  <a:cs typeface="ＭＳ Ｐゴシック"/>
                </a:rPr>
                <a:t>Individuals</a:t>
              </a:r>
              <a:endParaRPr kumimoji="0" lang="nl-N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411" r="661" b="3212"/>
          <a:stretch/>
        </p:blipFill>
        <p:spPr>
          <a:xfrm>
            <a:off x="4555188" y="1725968"/>
            <a:ext cx="3977251" cy="2982937"/>
          </a:xfrm>
          <a:prstGeom prst="rect">
            <a:avLst/>
          </a:prstGeom>
          <a:ln>
            <a:solidFill>
              <a:srgbClr val="BF3449"/>
            </a:solidFill>
          </a:ln>
        </p:spPr>
      </p:pic>
      <p:pic>
        <p:nvPicPr>
          <p:cNvPr id="1026" name="Picture 2" descr="Afbeeldingsresultaat voor ijmond f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25968"/>
            <a:ext cx="3977250" cy="2982937"/>
          </a:xfrm>
          <a:prstGeom prst="rect">
            <a:avLst/>
          </a:prstGeom>
          <a:noFill/>
          <a:ln>
            <a:solidFill>
              <a:srgbClr val="BF344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95536" y="55172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The </a:t>
            </a:r>
            <a:r>
              <a:rPr lang="nl-NL" dirty="0" err="1" smtClean="0"/>
              <a:t>transition</a:t>
            </a:r>
            <a:r>
              <a:rPr lang="nl-NL" dirty="0" smtClean="0"/>
              <a:t> starts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b="1" dirty="0" err="1" smtClean="0"/>
              <a:t>housing</a:t>
            </a:r>
            <a:r>
              <a:rPr lang="nl-NL" b="1" dirty="0" smtClean="0"/>
              <a:t> </a:t>
            </a:r>
            <a:r>
              <a:rPr lang="nl-NL" b="1" dirty="0" err="1" smtClean="0"/>
              <a:t>corporations</a:t>
            </a:r>
            <a:r>
              <a:rPr lang="nl-NL" b="1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b="1" dirty="0" err="1" smtClean="0"/>
              <a:t>municipal</a:t>
            </a:r>
            <a:r>
              <a:rPr lang="nl-NL" b="1" dirty="0" smtClean="0"/>
              <a:t> property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then</a:t>
            </a:r>
            <a:r>
              <a:rPr lang="nl-NL" dirty="0" smtClean="0"/>
              <a:t> </a:t>
            </a:r>
            <a:r>
              <a:rPr lang="nl-NL" dirty="0" err="1" smtClean="0"/>
              <a:t>continues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en-GB" b="1" dirty="0" smtClean="0"/>
              <a:t>individual home owners.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86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57200" y="1269206"/>
            <a:ext cx="8229600" cy="420291"/>
          </a:xfrm>
        </p:spPr>
        <p:txBody>
          <a:bodyPr/>
          <a:lstStyle/>
          <a:p>
            <a:r>
              <a:rPr lang="nl-NL" altLang="nl-NL" b="1" dirty="0" err="1" smtClean="0"/>
              <a:t>Challenges</a:t>
            </a:r>
            <a:r>
              <a:rPr lang="nl-NL" altLang="nl-NL" b="1" dirty="0" smtClean="0"/>
              <a:t> </a:t>
            </a:r>
            <a:r>
              <a:rPr lang="nl-NL" altLang="nl-NL" b="1" dirty="0" err="1" smtClean="0"/>
              <a:t>for</a:t>
            </a:r>
            <a:r>
              <a:rPr lang="nl-NL" altLang="nl-NL" b="1" dirty="0" smtClean="0"/>
              <a:t> project development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57400"/>
            <a:ext cx="8147248" cy="3514725"/>
          </a:xfrm>
        </p:spPr>
        <p:txBody>
          <a:bodyPr/>
          <a:lstStyle/>
          <a:p>
            <a:pPr>
              <a:defRPr/>
            </a:pPr>
            <a:r>
              <a:rPr lang="nl-NL" sz="1600" dirty="0" smtClean="0"/>
              <a:t>The </a:t>
            </a:r>
            <a:r>
              <a:rPr lang="nl-NL" sz="1600" dirty="0" err="1" smtClean="0"/>
              <a:t>demand</a:t>
            </a:r>
            <a:r>
              <a:rPr lang="nl-NL" sz="1600" dirty="0" smtClean="0"/>
              <a:t>-side development is </a:t>
            </a:r>
            <a:r>
              <a:rPr lang="nl-NL" sz="1600" dirty="0" err="1" smtClean="0"/>
              <a:t>relatively</a:t>
            </a:r>
            <a:r>
              <a:rPr lang="nl-NL" sz="1600" dirty="0" smtClean="0"/>
              <a:t> </a:t>
            </a:r>
            <a:r>
              <a:rPr lang="nl-NL" sz="1600" dirty="0" err="1" smtClean="0"/>
              <a:t>unpredictable</a:t>
            </a:r>
            <a:r>
              <a:rPr lang="nl-NL" sz="1600" dirty="0" smtClean="0"/>
              <a:t> (end-user </a:t>
            </a:r>
            <a:r>
              <a:rPr lang="nl-NL" sz="1600" dirty="0" err="1" smtClean="0"/>
              <a:t>driven</a:t>
            </a:r>
            <a:r>
              <a:rPr lang="nl-NL" sz="1600" dirty="0" smtClean="0"/>
              <a:t>), </a:t>
            </a:r>
            <a:r>
              <a:rPr lang="nl-NL" sz="1600" dirty="0" err="1" smtClean="0"/>
              <a:t>while</a:t>
            </a:r>
            <a:r>
              <a:rPr lang="nl-NL" sz="1600" dirty="0" smtClean="0"/>
              <a:t> </a:t>
            </a:r>
            <a:r>
              <a:rPr lang="nl-NL" sz="1600" dirty="0" err="1" smtClean="0"/>
              <a:t>demand</a:t>
            </a:r>
            <a:r>
              <a:rPr lang="nl-NL" sz="1600" dirty="0" smtClean="0"/>
              <a:t>-side </a:t>
            </a:r>
            <a:r>
              <a:rPr lang="nl-NL" sz="1600" dirty="0" err="1" smtClean="0"/>
              <a:t>requirements</a:t>
            </a:r>
            <a:r>
              <a:rPr lang="nl-NL" sz="1600" dirty="0" smtClean="0"/>
              <a:t> are stringent in </a:t>
            </a:r>
            <a:r>
              <a:rPr lang="nl-NL" sz="1600" dirty="0" err="1" smtClean="0"/>
              <a:t>terms</a:t>
            </a:r>
            <a:r>
              <a:rPr lang="nl-NL" sz="1600" dirty="0" smtClean="0"/>
              <a:t> of: </a:t>
            </a:r>
            <a:endParaRPr lang="nl-NL" sz="16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l-NL" sz="1400" dirty="0" err="1" smtClean="0"/>
              <a:t>Sustainability</a:t>
            </a:r>
            <a:endParaRPr lang="nl-NL" sz="14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l-NL" sz="1400" dirty="0" smtClean="0"/>
              <a:t>Security of </a:t>
            </a:r>
            <a:r>
              <a:rPr lang="nl-NL" sz="1400" dirty="0" err="1" smtClean="0"/>
              <a:t>supply</a:t>
            </a:r>
            <a:r>
              <a:rPr lang="nl-NL" sz="1400" dirty="0" smtClean="0"/>
              <a:t> </a:t>
            </a:r>
            <a:endParaRPr lang="nl-NL" sz="14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l-NL" sz="1400" dirty="0" smtClean="0"/>
              <a:t>Price </a:t>
            </a:r>
            <a:endParaRPr lang="nl-NL" sz="14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nl-NL" sz="1100" dirty="0"/>
          </a:p>
          <a:p>
            <a:pPr>
              <a:defRPr/>
            </a:pPr>
            <a:r>
              <a:rPr lang="nl-NL" sz="1600" dirty="0" smtClean="0"/>
              <a:t>A business case </a:t>
            </a:r>
            <a:r>
              <a:rPr lang="nl-NL" sz="1600" dirty="0" err="1" smtClean="0"/>
              <a:t>for</a:t>
            </a:r>
            <a:r>
              <a:rPr lang="nl-NL" sz="1600" dirty="0" smtClean="0"/>
              <a:t> geothermal heat </a:t>
            </a:r>
            <a:r>
              <a:rPr lang="nl-NL" sz="1600" dirty="0" err="1" smtClean="0"/>
              <a:t>requires</a:t>
            </a:r>
            <a:r>
              <a:rPr lang="nl-NL" sz="1600" dirty="0" smtClean="0"/>
              <a:t> approximately 10.000 end-users. (SDE++ </a:t>
            </a:r>
            <a:r>
              <a:rPr lang="nl-NL" sz="1600" dirty="0" err="1" smtClean="0"/>
              <a:t>may</a:t>
            </a:r>
            <a:r>
              <a:rPr lang="nl-NL" sz="1600" dirty="0" smtClean="0"/>
              <a:t> </a:t>
            </a:r>
            <a:r>
              <a:rPr lang="nl-NL" sz="1600" dirty="0" err="1" smtClean="0"/>
              <a:t>lower</a:t>
            </a:r>
            <a:r>
              <a:rPr lang="nl-NL" sz="1600" dirty="0" smtClean="0"/>
              <a:t> </a:t>
            </a:r>
            <a:r>
              <a:rPr lang="nl-NL" sz="1600" dirty="0" err="1" smtClean="0"/>
              <a:t>this</a:t>
            </a:r>
            <a:r>
              <a:rPr lang="nl-NL" sz="1600" dirty="0" smtClean="0"/>
              <a:t> </a:t>
            </a:r>
            <a:r>
              <a:rPr lang="nl-NL" sz="1600" dirty="0" err="1" smtClean="0"/>
              <a:t>number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3500-5500.) </a:t>
            </a:r>
          </a:p>
          <a:p>
            <a:pPr>
              <a:defRPr/>
            </a:pPr>
            <a:endParaRPr lang="nl-NL" sz="1100" dirty="0"/>
          </a:p>
          <a:p>
            <a:pPr>
              <a:defRPr/>
            </a:pPr>
            <a:r>
              <a:rPr lang="nl-NL" sz="1600" i="1" dirty="0" err="1" smtClean="0"/>
              <a:t>Stringing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beads</a:t>
            </a:r>
            <a:r>
              <a:rPr lang="nl-NL" sz="1600" i="1" dirty="0" smtClean="0"/>
              <a:t> </a:t>
            </a:r>
            <a:r>
              <a:rPr lang="nl-NL" sz="1600" dirty="0" smtClean="0"/>
              <a:t>is a common approach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build</a:t>
            </a:r>
            <a:r>
              <a:rPr lang="nl-NL" sz="1600" dirty="0" smtClean="0"/>
              <a:t>-up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sufficient</a:t>
            </a:r>
            <a:r>
              <a:rPr lang="nl-NL" sz="1600" dirty="0" smtClean="0"/>
              <a:t> </a:t>
            </a:r>
            <a:r>
              <a:rPr lang="nl-NL" sz="1600" dirty="0" err="1" smtClean="0"/>
              <a:t>demand</a:t>
            </a:r>
            <a:r>
              <a:rPr lang="nl-NL" sz="1600" dirty="0" smtClean="0"/>
              <a:t>, </a:t>
            </a:r>
            <a:r>
              <a:rPr lang="nl-NL" sz="1600" dirty="0" err="1" smtClean="0"/>
              <a:t>however</a:t>
            </a:r>
            <a:r>
              <a:rPr lang="nl-NL" sz="1600" dirty="0" smtClean="0"/>
              <a:t>,….</a:t>
            </a:r>
            <a:endParaRPr lang="nl-NL" sz="16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l-NL" sz="1400" dirty="0" err="1" smtClean="0"/>
              <a:t>Who</a:t>
            </a:r>
            <a:r>
              <a:rPr lang="nl-NL" sz="1400" dirty="0" smtClean="0"/>
              <a:t> </a:t>
            </a:r>
            <a:r>
              <a:rPr lang="nl-NL" sz="1400" dirty="0" err="1" smtClean="0"/>
              <a:t>can</a:t>
            </a:r>
            <a:r>
              <a:rPr lang="nl-NL" sz="1400" dirty="0" smtClean="0"/>
              <a:t> </a:t>
            </a:r>
            <a:r>
              <a:rPr lang="nl-NL" sz="1400" dirty="0" err="1" smtClean="0"/>
              <a:t>give</a:t>
            </a:r>
            <a:r>
              <a:rPr lang="nl-NL" sz="1400" dirty="0" smtClean="0"/>
              <a:t> </a:t>
            </a:r>
            <a:r>
              <a:rPr lang="nl-NL" sz="1400" dirty="0" err="1" smtClean="0"/>
              <a:t>guarantees</a:t>
            </a:r>
            <a:r>
              <a:rPr lang="nl-NL" sz="1400" dirty="0" smtClean="0"/>
              <a:t> </a:t>
            </a:r>
            <a:r>
              <a:rPr lang="nl-NL" sz="1400" dirty="0" err="1" smtClean="0"/>
              <a:t>to</a:t>
            </a:r>
            <a:r>
              <a:rPr lang="nl-NL" sz="1400" dirty="0" smtClean="0"/>
              <a:t>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individual</a:t>
            </a:r>
            <a:r>
              <a:rPr lang="nl-NL" sz="1400" dirty="0" smtClean="0"/>
              <a:t> </a:t>
            </a:r>
            <a:r>
              <a:rPr lang="nl-NL" sz="1400" dirty="0" err="1" smtClean="0"/>
              <a:t>beads</a:t>
            </a:r>
            <a:r>
              <a:rPr lang="nl-NL" sz="1400" dirty="0" smtClean="0"/>
              <a:t>?</a:t>
            </a:r>
            <a:endParaRPr lang="nl-NL" sz="14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l-NL" sz="1400" dirty="0" err="1" smtClean="0"/>
              <a:t>What</a:t>
            </a:r>
            <a:r>
              <a:rPr lang="nl-NL" sz="1400" dirty="0" smtClean="0"/>
              <a:t> </a:t>
            </a:r>
            <a:r>
              <a:rPr lang="nl-NL" sz="1400" dirty="0" err="1" smtClean="0"/>
              <a:t>if</a:t>
            </a:r>
            <a:r>
              <a:rPr lang="nl-NL" sz="1400" dirty="0" smtClean="0"/>
              <a:t> </a:t>
            </a:r>
            <a:r>
              <a:rPr lang="nl-NL" sz="1400" dirty="0" err="1" smtClean="0"/>
              <a:t>the</a:t>
            </a:r>
            <a:r>
              <a:rPr lang="nl-NL" sz="1400" dirty="0" smtClean="0"/>
              <a:t> well </a:t>
            </a:r>
            <a:r>
              <a:rPr lang="nl-NL" sz="1400" dirty="0" err="1" smtClean="0"/>
              <a:t>produces</a:t>
            </a:r>
            <a:r>
              <a:rPr lang="nl-NL" sz="1400" dirty="0" smtClean="0"/>
              <a:t> </a:t>
            </a:r>
            <a:r>
              <a:rPr lang="nl-NL" sz="1400" dirty="0" err="1" smtClean="0"/>
              <a:t>less</a:t>
            </a:r>
            <a:r>
              <a:rPr lang="nl-NL" sz="1400" dirty="0" smtClean="0"/>
              <a:t> </a:t>
            </a:r>
            <a:r>
              <a:rPr lang="nl-NL" sz="1400" dirty="0" err="1" smtClean="0"/>
              <a:t>than</a:t>
            </a:r>
            <a:r>
              <a:rPr lang="nl-NL" sz="1400" dirty="0" smtClean="0"/>
              <a:t> </a:t>
            </a:r>
            <a:r>
              <a:rPr lang="nl-NL" sz="1400" dirty="0" err="1" smtClean="0"/>
              <a:t>expected</a:t>
            </a:r>
            <a:r>
              <a:rPr lang="nl-NL" sz="1400" dirty="0" smtClean="0"/>
              <a:t>? </a:t>
            </a:r>
            <a:r>
              <a:rPr lang="nl-NL" sz="1400" dirty="0" err="1" smtClean="0"/>
              <a:t>What</a:t>
            </a:r>
            <a:r>
              <a:rPr lang="nl-NL" sz="1400" dirty="0" smtClean="0"/>
              <a:t> </a:t>
            </a:r>
            <a:r>
              <a:rPr lang="nl-NL" sz="1400" dirty="0" err="1" smtClean="0"/>
              <a:t>if</a:t>
            </a:r>
            <a:r>
              <a:rPr lang="nl-NL" sz="1400" dirty="0" smtClean="0"/>
              <a:t>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risks</a:t>
            </a:r>
            <a:r>
              <a:rPr lang="nl-NL" sz="1400" dirty="0" smtClean="0"/>
              <a:t> are </a:t>
            </a:r>
            <a:r>
              <a:rPr lang="nl-NL" sz="1400" dirty="0" err="1" smtClean="0"/>
              <a:t>too</a:t>
            </a:r>
            <a:r>
              <a:rPr lang="nl-NL" sz="1400" dirty="0" smtClean="0"/>
              <a:t> high? </a:t>
            </a:r>
            <a:endParaRPr lang="nl-NL" sz="14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l-NL" sz="1400" dirty="0" err="1" smtClean="0"/>
              <a:t>What</a:t>
            </a:r>
            <a:r>
              <a:rPr lang="nl-NL" sz="1400" dirty="0" smtClean="0"/>
              <a:t> are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fall</a:t>
            </a:r>
            <a:r>
              <a:rPr lang="nl-NL" sz="1400" dirty="0" smtClean="0"/>
              <a:t>-back </a:t>
            </a:r>
            <a:r>
              <a:rPr lang="nl-NL" sz="1400" dirty="0" err="1" smtClean="0"/>
              <a:t>scenarios</a:t>
            </a:r>
            <a:r>
              <a:rPr lang="nl-NL" sz="1400" dirty="0" smtClean="0"/>
              <a:t>?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nl-NL" sz="1600" dirty="0"/>
          </a:p>
          <a:p>
            <a:pPr marL="0" indent="0" algn="ctr">
              <a:buNone/>
              <a:defRPr/>
            </a:pPr>
            <a:r>
              <a:rPr lang="en-GB" b="1" dirty="0" smtClean="0"/>
              <a:t>A </a:t>
            </a:r>
            <a:r>
              <a:rPr lang="en-GB" b="1" dirty="0"/>
              <a:t>l</a:t>
            </a:r>
            <a:r>
              <a:rPr lang="en-GB" b="1" dirty="0" smtClean="0"/>
              <a:t>ong-term </a:t>
            </a:r>
            <a:r>
              <a:rPr lang="en-GB" b="1" dirty="0"/>
              <a:t>development strategy </a:t>
            </a:r>
            <a:r>
              <a:rPr lang="en-GB" b="1" dirty="0" smtClean="0"/>
              <a:t>and a </a:t>
            </a:r>
            <a:r>
              <a:rPr lang="en-GB" b="1" dirty="0"/>
              <a:t>long-term </a:t>
            </a:r>
            <a:r>
              <a:rPr lang="en-GB" b="1" dirty="0" smtClean="0"/>
              <a:t>heat </a:t>
            </a:r>
            <a:r>
              <a:rPr lang="en-GB" b="1" dirty="0" smtClean="0"/>
              <a:t>source </a:t>
            </a:r>
            <a:r>
              <a:rPr lang="en-GB" b="1" dirty="0"/>
              <a:t>strategy </a:t>
            </a:r>
            <a:r>
              <a:rPr lang="en-GB" b="1" dirty="0" smtClean="0"/>
              <a:t>are necessary.</a:t>
            </a:r>
            <a:endParaRPr lang="nl-NL" sz="1600" dirty="0" smtClean="0"/>
          </a:p>
          <a:p>
            <a:pPr>
              <a:defRPr/>
            </a:pPr>
            <a:endParaRPr lang="nl-NL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nl-NL" sz="1600" dirty="0"/>
          </a:p>
          <a:p>
            <a:pPr>
              <a:defRPr/>
            </a:pPr>
            <a:endParaRPr lang="nl-NL" dirty="0"/>
          </a:p>
          <a:p>
            <a:pPr marL="0" indent="0">
              <a:buNone/>
              <a:defRPr/>
            </a:pPr>
            <a:endParaRPr lang="nl-NL" sz="1600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sz="2400" b="0" dirty="0"/>
          </a:p>
        </p:txBody>
      </p:sp>
    </p:spTree>
    <p:extLst>
      <p:ext uri="{BB962C8B-B14F-4D97-AF65-F5344CB8AC3E}">
        <p14:creationId xmlns:p14="http://schemas.microsoft.com/office/powerpoint/2010/main" val="35567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692696"/>
            <a:ext cx="8197725" cy="719138"/>
          </a:xfrm>
        </p:spPr>
        <p:txBody>
          <a:bodyPr/>
          <a:lstStyle/>
          <a:p>
            <a:r>
              <a:rPr lang="nl-NL" dirty="0" smtClean="0"/>
              <a:t>Thinking in </a:t>
            </a:r>
            <a:r>
              <a:rPr lang="nl-NL" dirty="0" err="1" smtClean="0"/>
              <a:t>terms</a:t>
            </a:r>
            <a:r>
              <a:rPr lang="nl-NL" dirty="0" smtClean="0"/>
              <a:t> of </a:t>
            </a:r>
            <a:r>
              <a:rPr lang="nl-NL" dirty="0" err="1" smtClean="0"/>
              <a:t>demand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supply</a:t>
            </a:r>
            <a:endParaRPr lang="nl-NL" sz="2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625" y="1773238"/>
            <a:ext cx="8302823" cy="259238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  <a:defRPr/>
            </a:pPr>
            <a:r>
              <a:rPr lang="nl-NL" dirty="0" err="1"/>
              <a:t>C</a:t>
            </a:r>
            <a:r>
              <a:rPr lang="nl-NL" b="0" dirty="0" err="1" smtClean="0"/>
              <a:t>urrent</a:t>
            </a:r>
            <a:r>
              <a:rPr lang="nl-NL" b="0" dirty="0" smtClean="0"/>
              <a:t> </a:t>
            </a:r>
            <a:r>
              <a:rPr lang="nl-NL" b="0" dirty="0" err="1" smtClean="0"/>
              <a:t>converstations</a:t>
            </a:r>
            <a:r>
              <a:rPr lang="nl-NL" b="0" dirty="0" smtClean="0"/>
              <a:t> are </a:t>
            </a:r>
            <a:r>
              <a:rPr lang="nl-NL" b="0" dirty="0" err="1" smtClean="0"/>
              <a:t>always</a:t>
            </a:r>
            <a:r>
              <a:rPr lang="nl-NL" b="0" dirty="0" smtClean="0"/>
              <a:t> </a:t>
            </a:r>
            <a:r>
              <a:rPr lang="nl-NL" b="0" dirty="0" err="1" smtClean="0"/>
              <a:t>about</a:t>
            </a:r>
            <a:r>
              <a:rPr lang="nl-NL" b="0" dirty="0" smtClean="0"/>
              <a:t> district </a:t>
            </a:r>
            <a:r>
              <a:rPr lang="nl-NL" b="0" dirty="0" err="1" smtClean="0"/>
              <a:t>heating</a:t>
            </a:r>
            <a:r>
              <a:rPr lang="nl-NL" b="0" dirty="0" smtClean="0"/>
              <a:t> </a:t>
            </a:r>
            <a:r>
              <a:rPr lang="nl-NL" b="0" u="sng" dirty="0" err="1" smtClean="0"/>
              <a:t>infrastructure</a:t>
            </a:r>
            <a:r>
              <a:rPr lang="nl-NL" b="0" dirty="0" smtClean="0"/>
              <a:t>, </a:t>
            </a:r>
            <a:r>
              <a:rPr lang="nl-NL" b="0" dirty="0" err="1" smtClean="0"/>
              <a:t>however</a:t>
            </a:r>
            <a:r>
              <a:rPr lang="nl-NL" dirty="0" smtClean="0"/>
              <a:t>…</a:t>
            </a:r>
            <a:r>
              <a:rPr lang="nl-NL" b="0" dirty="0" smtClean="0"/>
              <a:t> 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  <a:defRPr/>
            </a:pPr>
            <a:r>
              <a:rPr lang="nl-NL" dirty="0" err="1" smtClean="0"/>
              <a:t>infrastructure</a:t>
            </a:r>
            <a:r>
              <a:rPr lang="nl-NL" dirty="0" smtClean="0"/>
              <a:t> </a:t>
            </a:r>
            <a:r>
              <a:rPr lang="nl-NL" u="sng" dirty="0" err="1"/>
              <a:t>always</a:t>
            </a:r>
            <a:r>
              <a:rPr lang="nl-NL" u="sng" dirty="0"/>
              <a:t> </a:t>
            </a:r>
            <a:r>
              <a:rPr lang="nl-NL" u="sng" dirty="0" err="1"/>
              <a:t>follows</a:t>
            </a:r>
            <a:r>
              <a:rPr lang="nl-NL" u="sng" dirty="0"/>
              <a:t> </a:t>
            </a:r>
            <a:r>
              <a:rPr lang="nl-NL" dirty="0" err="1"/>
              <a:t>the</a:t>
            </a:r>
            <a:r>
              <a:rPr lang="nl-NL" dirty="0"/>
              <a:t> development of </a:t>
            </a:r>
            <a:r>
              <a:rPr lang="nl-NL" dirty="0" err="1"/>
              <a:t>demand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suppply</a:t>
            </a:r>
            <a:r>
              <a:rPr lang="nl-NL" dirty="0" smtClean="0"/>
              <a:t>, 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  <a:defRPr/>
            </a:pPr>
            <a:r>
              <a:rPr lang="nl-NL" dirty="0" err="1" smtClean="0"/>
              <a:t>therefore</a:t>
            </a:r>
            <a:r>
              <a:rPr lang="nl-NL" dirty="0" smtClean="0"/>
              <a:t>… we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b="0" dirty="0" err="1" smtClean="0"/>
              <a:t>actually</a:t>
            </a:r>
            <a:r>
              <a:rPr lang="nl-NL" b="0" dirty="0" smtClean="0"/>
              <a:t> talk </a:t>
            </a:r>
            <a:r>
              <a:rPr lang="nl-NL" b="0" dirty="0" err="1" smtClean="0"/>
              <a:t>about</a:t>
            </a:r>
            <a:r>
              <a:rPr lang="nl-NL" b="0" dirty="0" smtClean="0"/>
              <a:t>:</a:t>
            </a:r>
          </a:p>
          <a:p>
            <a:pPr marL="0" indent="0">
              <a:buFont typeface="Arial" charset="0"/>
              <a:buNone/>
              <a:defRPr/>
            </a:pPr>
            <a:endParaRPr lang="nl-NL" sz="1600" dirty="0" smtClean="0"/>
          </a:p>
          <a:p>
            <a:pPr lvl="4">
              <a:defRPr/>
            </a:pPr>
            <a:r>
              <a:rPr lang="nl-NL" dirty="0" smtClean="0"/>
              <a:t>How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heat </a:t>
            </a:r>
            <a:r>
              <a:rPr lang="nl-NL" dirty="0" err="1" smtClean="0"/>
              <a:t>demand</a:t>
            </a:r>
            <a:r>
              <a:rPr lang="nl-NL" dirty="0" smtClean="0"/>
              <a:t> </a:t>
            </a:r>
            <a:r>
              <a:rPr lang="nl-NL" dirty="0" err="1" smtClean="0"/>
              <a:t>develop</a:t>
            </a:r>
            <a:r>
              <a:rPr lang="nl-NL" dirty="0" smtClean="0"/>
              <a:t> over time? </a:t>
            </a:r>
          </a:p>
          <a:p>
            <a:pPr lvl="4">
              <a:defRPr/>
            </a:pPr>
            <a:r>
              <a:rPr lang="nl-NL" dirty="0" err="1" smtClean="0"/>
              <a:t>What</a:t>
            </a:r>
            <a:r>
              <a:rPr lang="nl-NL" dirty="0" smtClean="0"/>
              <a:t> are </a:t>
            </a:r>
            <a:r>
              <a:rPr lang="nl-NL" dirty="0" err="1" smtClean="0"/>
              <a:t>suitable</a:t>
            </a:r>
            <a:r>
              <a:rPr lang="nl-NL" dirty="0" smtClean="0"/>
              <a:t> heat sources</a:t>
            </a:r>
            <a:r>
              <a:rPr lang="nl-NL" sz="1400" dirty="0" smtClean="0"/>
              <a:t>? </a:t>
            </a:r>
            <a:endParaRPr lang="nl-NL" dirty="0" smtClean="0"/>
          </a:p>
          <a:p>
            <a:pPr lvl="4">
              <a:defRPr/>
            </a:pP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take system </a:t>
            </a:r>
            <a:r>
              <a:rPr lang="nl-NL" dirty="0" err="1" smtClean="0"/>
              <a:t>responsibility</a:t>
            </a:r>
            <a:r>
              <a:rPr lang="nl-NL" dirty="0" smtClean="0"/>
              <a:t>?</a:t>
            </a:r>
            <a:endParaRPr lang="nl-NL" sz="1200" dirty="0" smtClean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nl-NL" dirty="0" smtClean="0"/>
          </a:p>
          <a:p>
            <a:pPr marL="357259" lvl="1" indent="0">
              <a:buFont typeface="Arial" charset="0"/>
              <a:buNone/>
              <a:defRPr/>
            </a:pPr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99592" y="4727029"/>
            <a:ext cx="28328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333333"/>
                </a:solidFill>
              </a:rPr>
              <a:t>Heat </a:t>
            </a:r>
            <a:r>
              <a:rPr lang="nl-NL" b="1" dirty="0" err="1" smtClean="0">
                <a:solidFill>
                  <a:srgbClr val="333333"/>
                </a:solidFill>
              </a:rPr>
              <a:t>deman</a:t>
            </a:r>
            <a:r>
              <a:rPr lang="nl-NL" b="1" dirty="0" err="1">
                <a:solidFill>
                  <a:srgbClr val="333333"/>
                </a:solidFill>
              </a:rPr>
              <a:t>d</a:t>
            </a:r>
            <a:r>
              <a:rPr lang="nl-NL" dirty="0">
                <a:solidFill>
                  <a:srgbClr val="333333"/>
                </a:solidFill>
              </a:rPr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dirty="0" err="1" smtClean="0">
                <a:solidFill>
                  <a:srgbClr val="333333"/>
                </a:solidFill>
              </a:rPr>
              <a:t>Current</a:t>
            </a:r>
            <a:r>
              <a:rPr lang="nl-NL" dirty="0" smtClean="0">
                <a:solidFill>
                  <a:srgbClr val="333333"/>
                </a:solidFill>
              </a:rPr>
              <a:t> </a:t>
            </a:r>
            <a:r>
              <a:rPr lang="nl-NL" dirty="0" err="1" smtClean="0">
                <a:solidFill>
                  <a:srgbClr val="333333"/>
                </a:solidFill>
              </a:rPr>
              <a:t>and</a:t>
            </a:r>
            <a:r>
              <a:rPr lang="nl-NL" dirty="0" smtClean="0">
                <a:solidFill>
                  <a:srgbClr val="333333"/>
                </a:solidFill>
              </a:rPr>
              <a:t> </a:t>
            </a:r>
            <a:r>
              <a:rPr lang="nl-NL" dirty="0" err="1" smtClean="0">
                <a:solidFill>
                  <a:srgbClr val="333333"/>
                </a:solidFill>
              </a:rPr>
              <a:t>future</a:t>
            </a:r>
            <a:endParaRPr lang="nl-NL" dirty="0" smtClean="0">
              <a:solidFill>
                <a:srgbClr val="333333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dirty="0" err="1" smtClean="0">
                <a:solidFill>
                  <a:srgbClr val="333333"/>
                </a:solidFill>
              </a:rPr>
              <a:t>Seasonal</a:t>
            </a:r>
            <a:r>
              <a:rPr lang="nl-NL" dirty="0" smtClean="0">
                <a:solidFill>
                  <a:srgbClr val="333333"/>
                </a:solidFill>
              </a:rPr>
              <a:t> </a:t>
            </a:r>
            <a:r>
              <a:rPr lang="nl-NL" dirty="0" err="1" smtClean="0">
                <a:solidFill>
                  <a:srgbClr val="333333"/>
                </a:solidFill>
              </a:rPr>
              <a:t>variation</a:t>
            </a:r>
            <a:endParaRPr lang="nl-NL" dirty="0">
              <a:solidFill>
                <a:srgbClr val="333333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076056" y="4727029"/>
            <a:ext cx="2133918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333333"/>
                </a:solidFill>
                <a:latin typeface="+mn-lt"/>
              </a:rPr>
              <a:t>Heat </a:t>
            </a:r>
            <a:r>
              <a:rPr lang="nl-NL" b="1" dirty="0" err="1" smtClean="0">
                <a:solidFill>
                  <a:srgbClr val="333333"/>
                </a:solidFill>
                <a:latin typeface="+mn-lt"/>
              </a:rPr>
              <a:t>supply</a:t>
            </a:r>
            <a:endParaRPr lang="nl-NL" b="1" dirty="0" smtClean="0">
              <a:solidFill>
                <a:srgbClr val="333333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rgbClr val="333333"/>
                </a:solidFill>
                <a:latin typeface="+mn-lt"/>
              </a:rPr>
              <a:t>Base load</a:t>
            </a:r>
            <a:endParaRPr lang="nl-NL" dirty="0">
              <a:solidFill>
                <a:srgbClr val="333333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dirty="0" err="1" smtClean="0">
                <a:solidFill>
                  <a:srgbClr val="333333"/>
                </a:solidFill>
                <a:latin typeface="+mn-lt"/>
              </a:rPr>
              <a:t>Middle</a:t>
            </a:r>
            <a:r>
              <a:rPr lang="nl-NL" dirty="0" smtClean="0">
                <a:solidFill>
                  <a:srgbClr val="333333"/>
                </a:solidFill>
                <a:latin typeface="+mn-lt"/>
              </a:rPr>
              <a:t> load</a:t>
            </a:r>
            <a:endParaRPr lang="nl-NL" dirty="0">
              <a:solidFill>
                <a:srgbClr val="333333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rgbClr val="333333"/>
                </a:solidFill>
                <a:latin typeface="+mn-lt"/>
              </a:rPr>
              <a:t>Peak load </a:t>
            </a:r>
            <a:endParaRPr lang="nl-NL" dirty="0">
              <a:solidFill>
                <a:srgbClr val="333333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rgbClr val="333333"/>
                </a:solidFill>
                <a:latin typeface="+mn-lt"/>
              </a:rPr>
              <a:t>Back-up</a:t>
            </a:r>
            <a:endParaRPr lang="nl-NL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700878"/>
            <a:ext cx="7197725" cy="719138"/>
          </a:xfrm>
        </p:spPr>
        <p:txBody>
          <a:bodyPr/>
          <a:lstStyle/>
          <a:p>
            <a:r>
              <a:rPr lang="nl-NL" dirty="0" smtClean="0"/>
              <a:t>Multi-</a:t>
            </a:r>
            <a:r>
              <a:rPr lang="nl-NL" dirty="0" err="1" smtClean="0"/>
              <a:t>year</a:t>
            </a:r>
            <a:r>
              <a:rPr lang="nl-NL" dirty="0" smtClean="0"/>
              <a:t> source </a:t>
            </a:r>
            <a:r>
              <a:rPr lang="nl-NL" dirty="0" err="1" smtClean="0"/>
              <a:t>strategy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212354" y="1987549"/>
            <a:ext cx="8852717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algn="l" rtl="0" eaLnBrk="0" fontAlgn="base" hangingPunct="0">
              <a:spcBef>
                <a:spcPts val="300"/>
              </a:spcBef>
              <a:spcAft>
                <a:spcPct val="0"/>
              </a:spcAft>
              <a:buClrTx/>
              <a:buFont typeface="Arial" charset="0"/>
              <a:buChar char="•"/>
              <a:tabLst>
                <a:tab pos="357188" algn="l"/>
              </a:tabLst>
              <a:defRPr sz="24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14375" indent="-357188" algn="l" rtl="0" eaLnBrk="0" fontAlgn="base" hangingPunct="0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tabLst>
                <a:tab pos="714375" algn="l"/>
              </a:tabLst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1088" indent="-366713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tabLst>
                <a:tab pos="1081088" algn="l"/>
              </a:tabLst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Calibri" pitchFamily="34" charset="0"/>
              <a:buChar char="–"/>
              <a:defRPr sz="16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Calibri" pitchFamily="34" charset="0"/>
              <a:buChar char="–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nl-NL" sz="1800" b="0" dirty="0" smtClean="0"/>
              <a:t>District </a:t>
            </a:r>
            <a:r>
              <a:rPr lang="nl-NL" sz="1800" b="0" dirty="0" err="1" smtClean="0"/>
              <a:t>heating</a:t>
            </a:r>
            <a:r>
              <a:rPr lang="nl-NL" sz="1800" b="0" dirty="0" smtClean="0"/>
              <a:t> </a:t>
            </a:r>
            <a:r>
              <a:rPr lang="nl-NL" sz="1800" b="0" dirty="0" err="1" smtClean="0"/>
              <a:t>networks</a:t>
            </a:r>
            <a:r>
              <a:rPr lang="nl-NL" sz="1800" b="0" dirty="0" smtClean="0"/>
              <a:t> </a:t>
            </a:r>
            <a:r>
              <a:rPr lang="nl-NL" sz="1800" b="0" dirty="0" err="1" smtClean="0"/>
              <a:t>can</a:t>
            </a:r>
            <a:r>
              <a:rPr lang="nl-NL" sz="1800" b="0" dirty="0" smtClean="0"/>
              <a:t> </a:t>
            </a:r>
            <a:r>
              <a:rPr lang="nl-NL" sz="1800" b="0" dirty="0" err="1" smtClean="0"/>
              <a:t>be</a:t>
            </a:r>
            <a:r>
              <a:rPr lang="nl-NL" sz="1800" b="0" dirty="0" smtClean="0"/>
              <a:t> </a:t>
            </a:r>
            <a:r>
              <a:rPr lang="nl-NL" sz="1800" b="0" dirty="0" err="1" smtClean="0"/>
              <a:t>fuelled</a:t>
            </a:r>
            <a:r>
              <a:rPr lang="nl-NL" sz="1800" b="0" dirty="0" smtClean="0"/>
              <a:t> </a:t>
            </a:r>
            <a:r>
              <a:rPr lang="nl-NL" sz="1800" b="0" dirty="0" err="1" smtClean="0"/>
              <a:t>by</a:t>
            </a:r>
            <a:r>
              <a:rPr lang="nl-NL" sz="1800" b="0" dirty="0" smtClean="0"/>
              <a:t>:  </a:t>
            </a:r>
          </a:p>
          <a:p>
            <a:pPr marL="0" indent="0">
              <a:buFont typeface="Arial" charset="0"/>
              <a:buNone/>
              <a:defRPr/>
            </a:pPr>
            <a:endParaRPr lang="nl-NL" sz="1600" b="0" dirty="0" smtClean="0"/>
          </a:p>
          <a:p>
            <a:pPr>
              <a:defRPr/>
            </a:pPr>
            <a:r>
              <a:rPr lang="nl-NL" sz="1600" b="0" dirty="0" err="1" smtClean="0"/>
              <a:t>Residual</a:t>
            </a:r>
            <a:r>
              <a:rPr lang="nl-NL" sz="1600" b="0" dirty="0" smtClean="0"/>
              <a:t> heat (</a:t>
            </a:r>
            <a:r>
              <a:rPr lang="nl-NL" sz="1600" b="0" dirty="0" err="1" smtClean="0"/>
              <a:t>decreasing</a:t>
            </a:r>
            <a:r>
              <a:rPr lang="nl-NL" sz="1600" b="0" dirty="0" smtClean="0"/>
              <a:t>)</a:t>
            </a:r>
            <a:endParaRPr lang="nl-NL" sz="1600" b="0" dirty="0"/>
          </a:p>
          <a:p>
            <a:pPr>
              <a:defRPr/>
            </a:pPr>
            <a:r>
              <a:rPr lang="nl-NL" sz="1600" b="0" dirty="0" err="1" smtClean="0"/>
              <a:t>Biomass</a:t>
            </a:r>
            <a:r>
              <a:rPr lang="nl-NL" sz="1600" b="0" dirty="0" smtClean="0"/>
              <a:t> </a:t>
            </a:r>
            <a:endParaRPr lang="nl-NL" sz="1600" b="0" dirty="0"/>
          </a:p>
          <a:p>
            <a:pPr>
              <a:defRPr/>
            </a:pPr>
            <a:endParaRPr lang="nl-NL" sz="1600" b="0" dirty="0" smtClean="0"/>
          </a:p>
          <a:p>
            <a:pPr>
              <a:defRPr/>
            </a:pPr>
            <a:r>
              <a:rPr lang="nl-NL" sz="1600" dirty="0" smtClean="0"/>
              <a:t>Geothermal heat</a:t>
            </a:r>
          </a:p>
          <a:p>
            <a:pPr>
              <a:defRPr/>
            </a:pPr>
            <a:r>
              <a:rPr lang="nl-NL" sz="1600" dirty="0" smtClean="0"/>
              <a:t>Heat </a:t>
            </a:r>
            <a:r>
              <a:rPr lang="nl-NL" sz="1600" dirty="0" err="1" smtClean="0"/>
              <a:t>from</a:t>
            </a:r>
            <a:r>
              <a:rPr lang="nl-NL" sz="1600" dirty="0" smtClean="0"/>
              <a:t> </a:t>
            </a:r>
            <a:r>
              <a:rPr lang="nl-NL" sz="1600" dirty="0" err="1" smtClean="0"/>
              <a:t>surface</a:t>
            </a:r>
            <a:r>
              <a:rPr lang="nl-NL" sz="1600" dirty="0" smtClean="0"/>
              <a:t> water</a:t>
            </a:r>
          </a:p>
          <a:p>
            <a:pPr>
              <a:defRPr/>
            </a:pPr>
            <a:r>
              <a:rPr lang="nl-NL" sz="1600" dirty="0" smtClean="0"/>
              <a:t>Heat-</a:t>
            </a:r>
            <a:r>
              <a:rPr lang="nl-NL" sz="1600" dirty="0" err="1" smtClean="0"/>
              <a:t>cold</a:t>
            </a:r>
            <a:r>
              <a:rPr lang="nl-NL" sz="1600" dirty="0" smtClean="0"/>
              <a:t> storage systems</a:t>
            </a:r>
          </a:p>
          <a:p>
            <a:pPr marL="0" indent="0">
              <a:buFont typeface="Arial" charset="0"/>
              <a:buNone/>
              <a:defRPr/>
            </a:pPr>
            <a:endParaRPr lang="nl-NL" sz="1600" b="0" dirty="0" smtClean="0"/>
          </a:p>
          <a:p>
            <a:pPr>
              <a:defRPr/>
            </a:pPr>
            <a:r>
              <a:rPr lang="nl-NL" sz="1600" b="0" dirty="0" smtClean="0"/>
              <a:t>High </a:t>
            </a:r>
            <a:r>
              <a:rPr lang="nl-NL" sz="1600" b="0" dirty="0" err="1" smtClean="0"/>
              <a:t>temperature</a:t>
            </a:r>
            <a:r>
              <a:rPr lang="nl-NL" sz="1600" b="0" dirty="0" smtClean="0"/>
              <a:t> heat storage </a:t>
            </a:r>
          </a:p>
          <a:p>
            <a:pPr>
              <a:defRPr/>
            </a:pPr>
            <a:r>
              <a:rPr lang="nl-NL" sz="1600" b="0" dirty="0" smtClean="0"/>
              <a:t>Power </a:t>
            </a:r>
            <a:r>
              <a:rPr lang="nl-NL" sz="1600" b="0" dirty="0" err="1" smtClean="0"/>
              <a:t>to</a:t>
            </a:r>
            <a:r>
              <a:rPr lang="nl-NL" sz="1600" b="0" dirty="0" smtClean="0"/>
              <a:t> Heat</a:t>
            </a:r>
          </a:p>
          <a:p>
            <a:pPr>
              <a:defRPr/>
            </a:pPr>
            <a:r>
              <a:rPr lang="nl-NL" sz="1600" b="0" dirty="0" err="1" smtClean="0"/>
              <a:t>Hydrogen</a:t>
            </a:r>
            <a:r>
              <a:rPr lang="nl-NL" sz="1600" b="0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nl-NL" sz="1600" dirty="0" smtClean="0"/>
          </a:p>
          <a:p>
            <a:pPr marL="357259" lvl="1" indent="0">
              <a:buFont typeface="Arial" charset="0"/>
              <a:buNone/>
              <a:defRPr/>
            </a:pPr>
            <a:endParaRPr lang="nl-NL" sz="1600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4528567" y="3450590"/>
            <a:ext cx="437227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600" b="1" dirty="0" err="1" smtClean="0">
                <a:solidFill>
                  <a:srgbClr val="333333"/>
                </a:solidFill>
                <a:latin typeface="+mn-lt"/>
              </a:rPr>
              <a:t>Future</a:t>
            </a:r>
            <a:r>
              <a:rPr lang="nl-NL" sz="1600" b="1" dirty="0" smtClean="0">
                <a:solidFill>
                  <a:srgbClr val="333333"/>
                </a:solidFill>
                <a:latin typeface="+mn-lt"/>
              </a:rPr>
              <a:t> </a:t>
            </a:r>
            <a:r>
              <a:rPr lang="nl-NL" sz="1600" b="1" dirty="0" err="1" smtClean="0">
                <a:solidFill>
                  <a:srgbClr val="333333"/>
                </a:solidFill>
                <a:latin typeface="+mn-lt"/>
              </a:rPr>
              <a:t>proof</a:t>
            </a:r>
            <a:r>
              <a:rPr lang="nl-NL" sz="1600" b="1" dirty="0" smtClean="0">
                <a:solidFill>
                  <a:srgbClr val="333333"/>
                </a:solidFill>
                <a:latin typeface="+mn-lt"/>
              </a:rPr>
              <a:t> heat sources, </a:t>
            </a:r>
            <a:r>
              <a:rPr lang="nl-NL" sz="1400" dirty="0" err="1" smtClean="0">
                <a:solidFill>
                  <a:srgbClr val="333333"/>
                </a:solidFill>
              </a:rPr>
              <a:t>when</a:t>
            </a:r>
            <a:r>
              <a:rPr lang="nl-NL" sz="1400" dirty="0" smtClean="0">
                <a:solidFill>
                  <a:srgbClr val="333333"/>
                </a:solidFill>
              </a:rPr>
              <a:t> </a:t>
            </a:r>
            <a:r>
              <a:rPr lang="nl-NL" sz="1400" dirty="0" err="1" smtClean="0">
                <a:solidFill>
                  <a:srgbClr val="333333"/>
                </a:solidFill>
              </a:rPr>
              <a:t>considering</a:t>
            </a:r>
            <a:r>
              <a:rPr lang="nl-NL" sz="1400" dirty="0" smtClean="0">
                <a:solidFill>
                  <a:srgbClr val="333333"/>
                </a:solidFill>
              </a:rPr>
              <a:t>: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nl-NL" sz="1200" dirty="0" smtClean="0">
                <a:solidFill>
                  <a:srgbClr val="333333"/>
                </a:solidFill>
              </a:rPr>
              <a:t>The </a:t>
            </a:r>
            <a:r>
              <a:rPr lang="nl-NL" sz="1200" dirty="0" err="1" smtClean="0">
                <a:solidFill>
                  <a:srgbClr val="333333"/>
                </a:solidFill>
              </a:rPr>
              <a:t>transition</a:t>
            </a:r>
            <a:r>
              <a:rPr lang="nl-NL" sz="1200" dirty="0" smtClean="0">
                <a:solidFill>
                  <a:srgbClr val="333333"/>
                </a:solidFill>
              </a:rPr>
              <a:t> </a:t>
            </a:r>
            <a:r>
              <a:rPr lang="nl-NL" sz="1200" dirty="0" err="1" smtClean="0">
                <a:solidFill>
                  <a:srgbClr val="333333"/>
                </a:solidFill>
              </a:rPr>
              <a:t>towards</a:t>
            </a:r>
            <a:r>
              <a:rPr lang="nl-NL" sz="1200" dirty="0" smtClean="0">
                <a:solidFill>
                  <a:srgbClr val="333333"/>
                </a:solidFill>
              </a:rPr>
              <a:t> </a:t>
            </a:r>
            <a:r>
              <a:rPr lang="nl-NL" sz="1200" dirty="0" err="1" smtClean="0">
                <a:solidFill>
                  <a:srgbClr val="333333"/>
                </a:solidFill>
              </a:rPr>
              <a:t>lower</a:t>
            </a:r>
            <a:r>
              <a:rPr lang="nl-NL" sz="1200" dirty="0" smtClean="0">
                <a:solidFill>
                  <a:srgbClr val="333333"/>
                </a:solidFill>
              </a:rPr>
              <a:t> </a:t>
            </a:r>
            <a:r>
              <a:rPr lang="nl-NL" sz="1200" dirty="0" err="1" smtClean="0">
                <a:solidFill>
                  <a:srgbClr val="333333"/>
                </a:solidFill>
              </a:rPr>
              <a:t>supply-temperatures</a:t>
            </a:r>
            <a:r>
              <a:rPr lang="nl-NL" sz="1200" dirty="0" smtClean="0">
                <a:solidFill>
                  <a:srgbClr val="333333"/>
                </a:solidFill>
              </a:rPr>
              <a:t>. </a:t>
            </a:r>
            <a:endParaRPr lang="nl-NL" sz="1200" dirty="0" smtClean="0">
              <a:solidFill>
                <a:srgbClr val="333333"/>
              </a:solidFill>
              <a:latin typeface="+mn-lt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nl-NL" sz="1200" dirty="0" smtClean="0">
                <a:solidFill>
                  <a:srgbClr val="333333"/>
                </a:solidFill>
                <a:latin typeface="+mn-lt"/>
              </a:rPr>
              <a:t>Concept development (</a:t>
            </a:r>
            <a:r>
              <a:rPr lang="nl-NL" sz="1200" dirty="0" err="1" smtClean="0">
                <a:solidFill>
                  <a:srgbClr val="333333"/>
                </a:solidFill>
                <a:latin typeface="+mn-lt"/>
              </a:rPr>
              <a:t>combining</a:t>
            </a:r>
            <a:r>
              <a:rPr lang="nl-NL" sz="1200" dirty="0" smtClean="0">
                <a:solidFill>
                  <a:srgbClr val="333333"/>
                </a:solidFill>
                <a:latin typeface="+mn-lt"/>
              </a:rPr>
              <a:t> </a:t>
            </a:r>
            <a:r>
              <a:rPr lang="nl-NL" sz="1200" dirty="0" err="1" smtClean="0">
                <a:solidFill>
                  <a:srgbClr val="333333"/>
                </a:solidFill>
                <a:latin typeface="+mn-lt"/>
              </a:rPr>
              <a:t>technologies</a:t>
            </a:r>
            <a:r>
              <a:rPr lang="nl-NL" sz="1200" dirty="0" smtClean="0">
                <a:solidFill>
                  <a:srgbClr val="333333"/>
                </a:solidFill>
              </a:rPr>
              <a:t>). </a:t>
            </a:r>
            <a:endParaRPr lang="nl-NL" sz="1200" dirty="0">
              <a:solidFill>
                <a:srgbClr val="333333"/>
              </a:solidFill>
              <a:latin typeface="+mn-lt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GB" sz="1200" dirty="0">
                <a:solidFill>
                  <a:srgbClr val="333333"/>
                </a:solidFill>
              </a:rPr>
              <a:t>Integration into the built </a:t>
            </a:r>
            <a:r>
              <a:rPr lang="en-GB" sz="1200" dirty="0" smtClean="0">
                <a:solidFill>
                  <a:srgbClr val="333333"/>
                </a:solidFill>
              </a:rPr>
              <a:t>environment. </a:t>
            </a:r>
            <a:endParaRPr lang="nl-NL" sz="12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501930" y="4853041"/>
            <a:ext cx="40338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 dirty="0" err="1" smtClean="0">
                <a:solidFill>
                  <a:srgbClr val="333333"/>
                </a:solidFill>
                <a:latin typeface="+mn-lt"/>
              </a:rPr>
              <a:t>Innovative</a:t>
            </a:r>
            <a:r>
              <a:rPr lang="nl-NL" sz="1600" dirty="0" smtClean="0">
                <a:solidFill>
                  <a:srgbClr val="333333"/>
                </a:solidFill>
                <a:latin typeface="+mn-lt"/>
              </a:rPr>
              <a:t> </a:t>
            </a:r>
            <a:r>
              <a:rPr lang="nl-NL" sz="1600" dirty="0" err="1" smtClean="0">
                <a:solidFill>
                  <a:srgbClr val="333333"/>
                </a:solidFill>
                <a:latin typeface="+mn-lt"/>
              </a:rPr>
              <a:t>technologies</a:t>
            </a:r>
            <a:r>
              <a:rPr lang="nl-NL" sz="1600" dirty="0" smtClean="0">
                <a:solidFill>
                  <a:srgbClr val="333333"/>
                </a:solidFill>
                <a:latin typeface="+mn-lt"/>
              </a:rPr>
              <a:t>, heat sources of </a:t>
            </a:r>
            <a:r>
              <a:rPr lang="nl-NL" sz="1600" dirty="0" err="1" smtClean="0">
                <a:solidFill>
                  <a:srgbClr val="333333"/>
                </a:solidFill>
                <a:latin typeface="+mn-lt"/>
              </a:rPr>
              <a:t>the</a:t>
            </a:r>
            <a:r>
              <a:rPr lang="nl-NL" sz="1600" dirty="0" smtClean="0">
                <a:solidFill>
                  <a:srgbClr val="333333"/>
                </a:solidFill>
                <a:latin typeface="+mn-lt"/>
              </a:rPr>
              <a:t> </a:t>
            </a:r>
            <a:r>
              <a:rPr lang="nl-NL" sz="1600" dirty="0" err="1" smtClean="0">
                <a:solidFill>
                  <a:srgbClr val="333333"/>
                </a:solidFill>
                <a:latin typeface="+mn-lt"/>
              </a:rPr>
              <a:t>future</a:t>
            </a:r>
            <a:r>
              <a:rPr lang="nl-NL" sz="1600" dirty="0" smtClean="0">
                <a:solidFill>
                  <a:srgbClr val="333333"/>
                </a:solidFill>
                <a:latin typeface="+mn-lt"/>
              </a:rPr>
              <a:t> </a:t>
            </a:r>
            <a:endParaRPr lang="nl-NL" sz="16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9" name="PIJL-RECHTS 16"/>
          <p:cNvSpPr/>
          <p:nvPr/>
        </p:nvSpPr>
        <p:spPr>
          <a:xfrm>
            <a:off x="3779714" y="4725144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PIJL-RECHTS 17"/>
          <p:cNvSpPr/>
          <p:nvPr/>
        </p:nvSpPr>
        <p:spPr>
          <a:xfrm>
            <a:off x="3779714" y="256540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PIJL-RECHTS 18"/>
          <p:cNvSpPr/>
          <p:nvPr/>
        </p:nvSpPr>
        <p:spPr>
          <a:xfrm>
            <a:off x="3779714" y="3573016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4528567" y="2655888"/>
            <a:ext cx="46529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 dirty="0" err="1" smtClean="0">
                <a:solidFill>
                  <a:srgbClr val="333333"/>
                </a:solidFill>
                <a:latin typeface="+mn-lt"/>
              </a:rPr>
              <a:t>Current</a:t>
            </a:r>
            <a:r>
              <a:rPr lang="nl-NL" sz="1600" dirty="0" smtClean="0">
                <a:solidFill>
                  <a:srgbClr val="333333"/>
                </a:solidFill>
                <a:latin typeface="+mn-lt"/>
              </a:rPr>
              <a:t> heat sources </a:t>
            </a:r>
            <a:endParaRPr lang="nl-NL" sz="16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13352" y="3380403"/>
            <a:ext cx="8712968" cy="11325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0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0926 - beloningsbeleid 1 4">
  <a:themeElements>
    <a:clrScheme name="intro met subtit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 met subti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71A3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/>
            <a:cs typeface="ＭＳ Ｐゴシック"/>
          </a:defRPr>
        </a:defPPr>
      </a:lstStyle>
    </a:spDef>
    <a:lnDef>
      <a:spPr bwMode="auto">
        <a:solidFill>
          <a:srgbClr val="A71A3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intro met sub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0114 PowerPoint-sjabloon.potx" id="{4BCE3E7E-5185-4B67-8970-E63C6F85D570}" vid="{166AED06-18F4-45F6-8407-DA9FF689EECC}"/>
    </a:ext>
  </a:extLst>
</a:theme>
</file>

<file path=ppt/theme/theme2.xml><?xml version="1.0" encoding="utf-8"?>
<a:theme xmlns:a="http://schemas.openxmlformats.org/drawingml/2006/main" name="20160114 PowerPoint-sjabloon">
  <a:themeElements>
    <a:clrScheme name="intro met subtit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 met subti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71A3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/>
            <a:cs typeface="ＭＳ Ｐゴシック"/>
          </a:defRPr>
        </a:defPPr>
      </a:lstStyle>
    </a:spDef>
    <a:lnDef>
      <a:spPr bwMode="auto">
        <a:solidFill>
          <a:srgbClr val="A71A3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intro met sub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0114 PowerPoint-sjabloon.potx" id="{4BCE3E7E-5185-4B67-8970-E63C6F85D570}" vid="{166AED06-18F4-45F6-8407-DA9FF689EECC}"/>
    </a:ext>
  </a:extLst>
</a:theme>
</file>

<file path=ppt/theme/theme3.xml><?xml version="1.0" encoding="utf-8"?>
<a:theme xmlns:a="http://schemas.openxmlformats.org/drawingml/2006/main" name="170519 Van gas los - Innovatieplatform">
  <a:themeElements>
    <a:clrScheme name="intro met subtit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 met subti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rgbClr val="A71A3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intro met sub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0114 PowerPoint-sjabloon.potx" id="{4BCE3E7E-5185-4B67-8970-E63C6F85D570}" vid="{166AED06-18F4-45F6-8407-DA9FF689EECC}"/>
    </a:ext>
  </a:extLst>
</a:theme>
</file>

<file path=ppt/theme/theme4.xml><?xml version="1.0" encoding="utf-8"?>
<a:theme xmlns:a="http://schemas.openxmlformats.org/drawingml/2006/main" name="1_20160114 PowerPoint-sjabloon">
  <a:themeElements>
    <a:clrScheme name="intro met subtit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 met subti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71A3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/>
            <a:cs typeface="ＭＳ Ｐゴシック"/>
          </a:defRPr>
        </a:defPPr>
      </a:lstStyle>
    </a:spDef>
    <a:lnDef>
      <a:spPr bwMode="auto">
        <a:solidFill>
          <a:srgbClr val="A71A3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intro met sub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0114 PowerPoint-sjabloon.potx" id="{4BCE3E7E-5185-4B67-8970-E63C6F85D570}" vid="{166AED06-18F4-45F6-8407-DA9FF689EECC}"/>
    </a:ext>
  </a:extLst>
</a:theme>
</file>

<file path=ppt/theme/theme5.xml><?xml version="1.0" encoding="utf-8"?>
<a:theme xmlns:a="http://schemas.openxmlformats.org/drawingml/2006/main" name="1_20160926 - beloningsbeleid 1 4">
  <a:themeElements>
    <a:clrScheme name="intro met subtit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 met subti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71A3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/>
            <a:cs typeface="ＭＳ Ｐゴシック"/>
          </a:defRPr>
        </a:defPPr>
      </a:lstStyle>
    </a:spDef>
    <a:lnDef>
      <a:spPr bwMode="auto">
        <a:solidFill>
          <a:srgbClr val="A71A3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intro met sub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met subtit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met subtit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0114 PowerPoint-sjabloon.potx" id="{4BCE3E7E-5185-4B67-8970-E63C6F85D570}" vid="{166AED06-18F4-45F6-8407-DA9FF689EECC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20160926 - beloningsbeleid 1 4</Template>
  <TotalTime>924</TotalTime>
  <Words>695</Words>
  <Application>Microsoft Office PowerPoint</Application>
  <PresentationFormat>Diavoorstelling (4:3)</PresentationFormat>
  <Paragraphs>191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17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Courier New</vt:lpstr>
      <vt:lpstr>Times</vt:lpstr>
      <vt:lpstr>20160926 - beloningsbeleid 1 4</vt:lpstr>
      <vt:lpstr>20160114 PowerPoint-sjabloon</vt:lpstr>
      <vt:lpstr>170519 Van gas los - Innovatieplatform</vt:lpstr>
      <vt:lpstr>1_20160114 PowerPoint-sjabloon</vt:lpstr>
      <vt:lpstr>1_20160926 - beloningsbeleid 1 4</vt:lpstr>
      <vt:lpstr>Luc Brugman </vt:lpstr>
      <vt:lpstr>HVC is a publicly owned heat company</vt:lpstr>
      <vt:lpstr>PowerPoint-presentatie</vt:lpstr>
      <vt:lpstr>Timelapse</vt:lpstr>
      <vt:lpstr>PowerPoint-presentatie</vt:lpstr>
      <vt:lpstr>PowerPoint-presentatie</vt:lpstr>
      <vt:lpstr>Challenges for project development </vt:lpstr>
      <vt:lpstr>Thinking in terms of demand and supply</vt:lpstr>
      <vt:lpstr>Multi-year source strategy </vt:lpstr>
      <vt:lpstr>Harvesting heat: essential differences </vt:lpstr>
      <vt:lpstr>Three current examples of projects under development</vt:lpstr>
      <vt:lpstr>District heating in the Ijmond region</vt:lpstr>
      <vt:lpstr>District heating in Alkmaar - Heerhugowaard</vt:lpstr>
      <vt:lpstr>District heating Drechtsteden region</vt:lpstr>
      <vt:lpstr>Example ‘Drechtsteden’</vt:lpstr>
      <vt:lpstr>Finally,</vt:lpstr>
      <vt:lpstr>PowerPoint-presentatie</vt:lpstr>
    </vt:vector>
  </TitlesOfParts>
  <Company>HVC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 september 2016</dc:title>
  <dc:creator>R.Lammers</dc:creator>
  <cp:lastModifiedBy>Marco van Soerland</cp:lastModifiedBy>
  <cp:revision>108</cp:revision>
  <dcterms:created xsi:type="dcterms:W3CDTF">2016-10-24T14:22:45Z</dcterms:created>
  <dcterms:modified xsi:type="dcterms:W3CDTF">2019-03-11T08:33:00Z</dcterms:modified>
</cp:coreProperties>
</file>