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83" r:id="rId4"/>
    <p:sldId id="380" r:id="rId5"/>
    <p:sldId id="313" r:id="rId6"/>
    <p:sldId id="340" r:id="rId7"/>
    <p:sldId id="381" r:id="rId8"/>
    <p:sldId id="384" r:id="rId9"/>
    <p:sldId id="382" r:id="rId10"/>
    <p:sldId id="287" r:id="rId11"/>
    <p:sldId id="341" r:id="rId12"/>
    <p:sldId id="351" r:id="rId13"/>
    <p:sldId id="350" r:id="rId14"/>
    <p:sldId id="345" r:id="rId15"/>
    <p:sldId id="342" r:id="rId16"/>
    <p:sldId id="346" r:id="rId17"/>
    <p:sldId id="347" r:id="rId18"/>
    <p:sldId id="352" r:id="rId19"/>
    <p:sldId id="348" r:id="rId20"/>
    <p:sldId id="349" r:id="rId21"/>
    <p:sldId id="324" r:id="rId22"/>
    <p:sldId id="353" r:id="rId23"/>
    <p:sldId id="319" r:id="rId24"/>
    <p:sldId id="320" r:id="rId25"/>
    <p:sldId id="268" r:id="rId26"/>
    <p:sldId id="365" r:id="rId27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86025" autoAdjust="0"/>
  </p:normalViewPr>
  <p:slideViewPr>
    <p:cSldViewPr snapToGrid="0" snapToObjects="1">
      <p:cViewPr varScale="1">
        <p:scale>
          <a:sx n="99" d="100"/>
          <a:sy n="99" d="100"/>
        </p:scale>
        <p:origin x="-438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6035BC9-A687-4032-B55C-CA0641057884}">
      <dgm:prSet phldrT="[Text]" custT="1"/>
      <dgm:spPr>
        <a:xfrm>
          <a:off x="454232" y="435770"/>
          <a:ext cx="2286136" cy="581027"/>
        </a:xfrm>
        <a:prstGeom prst="roundRect">
          <a:avLst/>
        </a:prstGeo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Science: Dept. GSE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/>
      <dgm:spPr>
        <a:xfrm>
          <a:off x="239595" y="0"/>
          <a:ext cx="2715410" cy="1452568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5C995BEA-4585-4CA6-BF7F-44A6F0FF81C5}" type="presOf" srcId="{92C9423C-C5DB-4471-BAD2-4BCBDADCE7FD}" destId="{88232E97-30DA-4CD9-B3ED-9DE15078CDB5}" srcOrd="0" destOrd="0" presId="urn:microsoft.com/office/officeart/2005/8/layout/hProcess9"/>
    <dgm:cxn modelId="{71BB990B-1E44-4C40-82E7-EEA6E2635CBA}" type="presOf" srcId="{26035BC9-A687-4032-B55C-CA0641057884}" destId="{D2DAAC7A-872E-42E8-8EBD-41D4805831DA}" srcOrd="0" destOrd="0" presId="urn:microsoft.com/office/officeart/2005/8/layout/hProcess9"/>
    <dgm:cxn modelId="{1970973A-28BA-4BD6-8D32-B48AAD1C65FE}" type="presParOf" srcId="{88232E97-30DA-4CD9-B3ED-9DE15078CDB5}" destId="{1DC725C9-DBE2-40A7-A53F-BB5F751BDB3A}" srcOrd="0" destOrd="0" presId="urn:microsoft.com/office/officeart/2005/8/layout/hProcess9"/>
    <dgm:cxn modelId="{E33D0AB0-4469-435F-8DEA-6221BE9D313F}" type="presParOf" srcId="{88232E97-30DA-4CD9-B3ED-9DE15078CDB5}" destId="{384ACF1E-0468-4E03-A581-79EBED2F497D}" srcOrd="1" destOrd="0" presId="urn:microsoft.com/office/officeart/2005/8/layout/hProcess9"/>
    <dgm:cxn modelId="{C9AE45F8-E70B-4BF3-9488-598F7BB54135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6035BC9-A687-4032-B55C-CA0641057884}">
      <dgm:prSet phldrT="[Text]" custT="1"/>
      <dgm:spPr>
        <a:xfrm>
          <a:off x="628937" y="435770"/>
          <a:ext cx="1936726" cy="581027"/>
        </a:xfrm>
        <a:prstGeom prst="roundRect">
          <a:avLst/>
        </a:prstGeo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Operations: CRE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 custLinFactNeighborY="-1089"/>
      <dgm:spPr>
        <a:xfrm>
          <a:off x="239595" y="0"/>
          <a:ext cx="2715410" cy="1452568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9FAF1BF1-0340-4133-ACD4-941F22F8942C}" type="presOf" srcId="{26035BC9-A687-4032-B55C-CA0641057884}" destId="{D2DAAC7A-872E-42E8-8EBD-41D4805831DA}" srcOrd="0" destOrd="0" presId="urn:microsoft.com/office/officeart/2005/8/layout/hProcess9"/>
    <dgm:cxn modelId="{D70746F5-848C-4EF7-B648-1682B55BDBF5}" type="presOf" srcId="{92C9423C-C5DB-4471-BAD2-4BCBDADCE7FD}" destId="{88232E97-30DA-4CD9-B3ED-9DE15078CDB5}" srcOrd="0" destOrd="0" presId="urn:microsoft.com/office/officeart/2005/8/layout/hProcess9"/>
    <dgm:cxn modelId="{203593E1-05D0-4E33-B409-6B03D8F41017}" type="presParOf" srcId="{88232E97-30DA-4CD9-B3ED-9DE15078CDB5}" destId="{1DC725C9-DBE2-40A7-A53F-BB5F751BDB3A}" srcOrd="0" destOrd="0" presId="urn:microsoft.com/office/officeart/2005/8/layout/hProcess9"/>
    <dgm:cxn modelId="{7A6680B0-7244-4490-AB82-81B49C7FF535}" type="presParOf" srcId="{88232E97-30DA-4CD9-B3ED-9DE15078CDB5}" destId="{384ACF1E-0468-4E03-A581-79EBED2F497D}" srcOrd="1" destOrd="0" presId="urn:microsoft.com/office/officeart/2005/8/layout/hProcess9"/>
    <dgm:cxn modelId="{5B3DA741-AF88-4E82-A33A-79C02EC2EC5D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6035BC9-A687-4032-B55C-CA0641057884}">
      <dgm:prSet phldrT="[Text]" custT="1"/>
      <dgm:spPr>
        <a:xfrm>
          <a:off x="454232" y="435770"/>
          <a:ext cx="2286136" cy="581027"/>
        </a:xfr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Knowledge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/>
      <dgm:spPr>
        <a:xfrm>
          <a:off x="239595" y="0"/>
          <a:ext cx="2715410" cy="1452568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08425516-5EB6-487B-A39E-BDD2E6D611EF}" type="presOf" srcId="{26035BC9-A687-4032-B55C-CA0641057884}" destId="{D2DAAC7A-872E-42E8-8EBD-41D4805831DA}" srcOrd="0" destOrd="0" presId="urn:microsoft.com/office/officeart/2005/8/layout/hProcess9"/>
    <dgm:cxn modelId="{30E7D525-AD83-465D-9192-957EAFFA6F0F}" type="presOf" srcId="{92C9423C-C5DB-4471-BAD2-4BCBDADCE7FD}" destId="{88232E97-30DA-4CD9-B3ED-9DE15078CDB5}" srcOrd="0" destOrd="0" presId="urn:microsoft.com/office/officeart/2005/8/layout/hProcess9"/>
    <dgm:cxn modelId="{B3AA9BFF-DF32-4CDF-A439-5CAD2C7613F2}" type="presParOf" srcId="{88232E97-30DA-4CD9-B3ED-9DE15078CDB5}" destId="{1DC725C9-DBE2-40A7-A53F-BB5F751BDB3A}" srcOrd="0" destOrd="0" presId="urn:microsoft.com/office/officeart/2005/8/layout/hProcess9"/>
    <dgm:cxn modelId="{E925D799-ADC4-4E37-A8EC-37ECCBF091C0}" type="presParOf" srcId="{88232E97-30DA-4CD9-B3ED-9DE15078CDB5}" destId="{384ACF1E-0468-4E03-A581-79EBED2F497D}" srcOrd="1" destOrd="0" presId="urn:microsoft.com/office/officeart/2005/8/layout/hProcess9"/>
    <dgm:cxn modelId="{ED7563CF-2728-43D2-BBA1-A1004EFD8DB3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6035BC9-A687-4032-B55C-CA0641057884}">
      <dgm:prSet phldrT="[Text]" custT="1"/>
      <dgm:spPr>
        <a:xfrm>
          <a:off x="628937" y="435770"/>
          <a:ext cx="1936726" cy="581027"/>
        </a:xfr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Heat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 custLinFactNeighborY="-1089"/>
      <dgm:spPr>
        <a:xfrm>
          <a:off x="239595" y="0"/>
          <a:ext cx="2715410" cy="1452568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A51EC44D-B252-497C-9D58-6138172F8BAD}" type="presOf" srcId="{26035BC9-A687-4032-B55C-CA0641057884}" destId="{D2DAAC7A-872E-42E8-8EBD-41D4805831DA}" srcOrd="0" destOrd="0" presId="urn:microsoft.com/office/officeart/2005/8/layout/hProcess9"/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5A619F38-AD82-4591-A743-4B6E14B8A285}" type="presOf" srcId="{92C9423C-C5DB-4471-BAD2-4BCBDADCE7FD}" destId="{88232E97-30DA-4CD9-B3ED-9DE15078CDB5}" srcOrd="0" destOrd="0" presId="urn:microsoft.com/office/officeart/2005/8/layout/hProcess9"/>
    <dgm:cxn modelId="{C6E0D494-282D-4A09-87B9-A90E24779258}" type="presParOf" srcId="{88232E97-30DA-4CD9-B3ED-9DE15078CDB5}" destId="{1DC725C9-DBE2-40A7-A53F-BB5F751BDB3A}" srcOrd="0" destOrd="0" presId="urn:microsoft.com/office/officeart/2005/8/layout/hProcess9"/>
    <dgm:cxn modelId="{1FCB6315-2BAC-4E41-8D4A-6E0649516119}" type="presParOf" srcId="{88232E97-30DA-4CD9-B3ED-9DE15078CDB5}" destId="{384ACF1E-0468-4E03-A581-79EBED2F497D}" srcOrd="1" destOrd="0" presId="urn:microsoft.com/office/officeart/2005/8/layout/hProcess9"/>
    <dgm:cxn modelId="{3CD290C5-E7D4-48B2-B1CE-52BF01F0E436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6035BC9-A687-4032-B55C-CA0641057884}">
      <dgm:prSet phldrT="[Text]" custT="1"/>
      <dgm:spPr>
        <a:xfrm>
          <a:off x="454232" y="435770"/>
          <a:ext cx="2286136" cy="581027"/>
        </a:xfr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Science</a:t>
          </a:r>
          <a:r>
            <a:rPr lang="en-GB" sz="180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: Dept. GSE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/>
      <dgm:spPr>
        <a:xfrm>
          <a:off x="239595" y="0"/>
          <a:ext cx="2715410" cy="1452568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1A6524F4-2FD9-419C-9337-56B733731171}" type="presOf" srcId="{92C9423C-C5DB-4471-BAD2-4BCBDADCE7FD}" destId="{88232E97-30DA-4CD9-B3ED-9DE15078CDB5}" srcOrd="0" destOrd="0" presId="urn:microsoft.com/office/officeart/2005/8/layout/hProcess9"/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8DFFD46D-E81D-47C5-88E5-81B6E6738561}" type="presOf" srcId="{26035BC9-A687-4032-B55C-CA0641057884}" destId="{D2DAAC7A-872E-42E8-8EBD-41D4805831DA}" srcOrd="0" destOrd="0" presId="urn:microsoft.com/office/officeart/2005/8/layout/hProcess9"/>
    <dgm:cxn modelId="{AFC8FFE4-2780-4FB0-876C-2D58B4ADF454}" type="presParOf" srcId="{88232E97-30DA-4CD9-B3ED-9DE15078CDB5}" destId="{1DC725C9-DBE2-40A7-A53F-BB5F751BDB3A}" srcOrd="0" destOrd="0" presId="urn:microsoft.com/office/officeart/2005/8/layout/hProcess9"/>
    <dgm:cxn modelId="{10A6C2CA-CA1C-4ECA-913A-30E08566F70A}" type="presParOf" srcId="{88232E97-30DA-4CD9-B3ED-9DE15078CDB5}" destId="{384ACF1E-0468-4E03-A581-79EBED2F497D}" srcOrd="1" destOrd="0" presId="urn:microsoft.com/office/officeart/2005/8/layout/hProcess9"/>
    <dgm:cxn modelId="{4A86B1E7-0162-42C8-B403-11698622ED03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C9423C-C5DB-4471-BAD2-4BCBDADCE7F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26035BC9-A687-4032-B55C-CA0641057884}">
      <dgm:prSet phldrT="[Text]" custT="1"/>
      <dgm:spPr>
        <a:xfrm>
          <a:off x="628937" y="435770"/>
          <a:ext cx="1936726" cy="581027"/>
        </a:xfr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Operations: CRE</a:t>
          </a:r>
          <a:endParaRPr lang="nl-NL" sz="18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gm:t>
    </dgm:pt>
    <dgm:pt modelId="{A47C158C-F62F-4EC4-8F19-D2BD90C9ED15}" type="parTrans" cxnId="{ABEF07C1-3F4D-4BCB-A029-9CFF9A30F5B8}">
      <dgm:prSet/>
      <dgm:spPr/>
      <dgm:t>
        <a:bodyPr/>
        <a:lstStyle/>
        <a:p>
          <a:endParaRPr lang="nl-NL"/>
        </a:p>
      </dgm:t>
    </dgm:pt>
    <dgm:pt modelId="{FDA88FB1-67C0-4F5E-9CF0-31E89ABA8180}" type="sibTrans" cxnId="{ABEF07C1-3F4D-4BCB-A029-9CFF9A30F5B8}">
      <dgm:prSet/>
      <dgm:spPr/>
      <dgm:t>
        <a:bodyPr/>
        <a:lstStyle/>
        <a:p>
          <a:endParaRPr lang="nl-NL"/>
        </a:p>
      </dgm:t>
    </dgm:pt>
    <dgm:pt modelId="{88232E97-30DA-4CD9-B3ED-9DE15078CDB5}" type="pres">
      <dgm:prSet presAssocID="{92C9423C-C5DB-4471-BAD2-4BCBDADCE7FD}" presName="CompostProcess" presStyleCnt="0">
        <dgm:presLayoutVars>
          <dgm:dir/>
          <dgm:resizeHandles val="exact"/>
        </dgm:presLayoutVars>
      </dgm:prSet>
      <dgm:spPr/>
    </dgm:pt>
    <dgm:pt modelId="{1DC725C9-DBE2-40A7-A53F-BB5F751BDB3A}" type="pres">
      <dgm:prSet presAssocID="{92C9423C-C5DB-4471-BAD2-4BCBDADCE7FD}" presName="arrow" presStyleLbl="bgShp" presStyleIdx="0" presStyleCnt="1" custLinFactNeighborY="-1089"/>
      <dgm:spPr>
        <a:xfrm>
          <a:off x="239595" y="0"/>
          <a:ext cx="2715410" cy="1452568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84ACF1E-0468-4E03-A581-79EBED2F497D}" type="pres">
      <dgm:prSet presAssocID="{92C9423C-C5DB-4471-BAD2-4BCBDADCE7FD}" presName="linearProcess" presStyleCnt="0"/>
      <dgm:spPr/>
    </dgm:pt>
    <dgm:pt modelId="{D2DAAC7A-872E-42E8-8EBD-41D4805831DA}" type="pres">
      <dgm:prSet presAssocID="{26035BC9-A687-4032-B55C-CA0641057884}" presName="textNode" presStyleLbl="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694D7517-372D-402D-86B0-B70F808B602C}" type="presOf" srcId="{92C9423C-C5DB-4471-BAD2-4BCBDADCE7FD}" destId="{88232E97-30DA-4CD9-B3ED-9DE15078CDB5}" srcOrd="0" destOrd="0" presId="urn:microsoft.com/office/officeart/2005/8/layout/hProcess9"/>
    <dgm:cxn modelId="{ABEF07C1-3F4D-4BCB-A029-9CFF9A30F5B8}" srcId="{92C9423C-C5DB-4471-BAD2-4BCBDADCE7FD}" destId="{26035BC9-A687-4032-B55C-CA0641057884}" srcOrd="0" destOrd="0" parTransId="{A47C158C-F62F-4EC4-8F19-D2BD90C9ED15}" sibTransId="{FDA88FB1-67C0-4F5E-9CF0-31E89ABA8180}"/>
    <dgm:cxn modelId="{1703F8E7-279D-4A90-8ABB-E99CBE38DF38}" type="presOf" srcId="{26035BC9-A687-4032-B55C-CA0641057884}" destId="{D2DAAC7A-872E-42E8-8EBD-41D4805831DA}" srcOrd="0" destOrd="0" presId="urn:microsoft.com/office/officeart/2005/8/layout/hProcess9"/>
    <dgm:cxn modelId="{05A2C32E-87FF-4A59-A921-739F1567B3E9}" type="presParOf" srcId="{88232E97-30DA-4CD9-B3ED-9DE15078CDB5}" destId="{1DC725C9-DBE2-40A7-A53F-BB5F751BDB3A}" srcOrd="0" destOrd="0" presId="urn:microsoft.com/office/officeart/2005/8/layout/hProcess9"/>
    <dgm:cxn modelId="{B2EC53DF-2900-4B4A-B5C0-0E8292D7981A}" type="presParOf" srcId="{88232E97-30DA-4CD9-B3ED-9DE15078CDB5}" destId="{384ACF1E-0468-4E03-A581-79EBED2F497D}" srcOrd="1" destOrd="0" presId="urn:microsoft.com/office/officeart/2005/8/layout/hProcess9"/>
    <dgm:cxn modelId="{92BFB3C3-2EA7-4F31-B0BA-6443003865B2}" type="presParOf" srcId="{384ACF1E-0468-4E03-A581-79EBED2F497D}" destId="{D2DAAC7A-872E-42E8-8EBD-41D4805831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301273" y="349741"/>
          <a:ext cx="1901546" cy="466322"/>
        </a:xfrm>
        <a:prstGeom prst="roundRect">
          <a:avLst/>
        </a:prstGeo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Science: Dept. GSE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324037" y="372505"/>
        <a:ext cx="1856018" cy="42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438216" y="349741"/>
          <a:ext cx="1627661" cy="466322"/>
        </a:xfrm>
        <a:prstGeom prst="roundRect">
          <a:avLst/>
        </a:prstGeo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Operations: CRE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460980" y="372505"/>
        <a:ext cx="1582133" cy="42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684713" y="349741"/>
          <a:ext cx="1134667" cy="466322"/>
        </a:xfrm>
        <a:prstGeom prst="roundRect">
          <a:avLst/>
        </a:prstGeo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Knowledge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707477" y="372505"/>
        <a:ext cx="1089139" cy="420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876432" y="349741"/>
          <a:ext cx="751228" cy="466322"/>
        </a:xfrm>
        <a:prstGeom prst="roundRect">
          <a:avLst/>
        </a:prstGeo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Heat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899196" y="372505"/>
        <a:ext cx="705700" cy="420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1F212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301273" y="349741"/>
          <a:ext cx="1901546" cy="466322"/>
        </a:xfrm>
        <a:prstGeom prst="roundRect">
          <a:avLst/>
        </a:prstGeom>
        <a:solidFill>
          <a:srgbClr val="1F21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DC9E1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Science</a:t>
          </a:r>
          <a:r>
            <a:rPr lang="en-GB" sz="1800" kern="120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: Dept. GSE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324037" y="372505"/>
        <a:ext cx="1856018" cy="420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25C9-DBE2-40A7-A53F-BB5F751BDB3A}">
      <dsp:nvSpPr>
        <dsp:cNvPr id="0" name=""/>
        <dsp:cNvSpPr/>
      </dsp:nvSpPr>
      <dsp:spPr>
        <a:xfrm>
          <a:off x="187807" y="0"/>
          <a:ext cx="2128479" cy="1165805"/>
        </a:xfrm>
        <a:prstGeom prst="rightArrow">
          <a:avLst/>
        </a:prstGeom>
        <a:solidFill>
          <a:srgbClr val="CC8E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AC7A-872E-42E8-8EBD-41D4805831DA}">
      <dsp:nvSpPr>
        <dsp:cNvPr id="0" name=""/>
        <dsp:cNvSpPr/>
      </dsp:nvSpPr>
      <dsp:spPr>
        <a:xfrm>
          <a:off x="438216" y="349741"/>
          <a:ext cx="1627661" cy="466322"/>
        </a:xfrm>
        <a:prstGeom prst="roundRect">
          <a:avLst/>
        </a:prstGeom>
        <a:solidFill>
          <a:srgbClr val="CC8E60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FFFFFF"/>
              </a:solidFill>
              <a:latin typeface="Arial Narrow"/>
              <a:ea typeface="+mn-ea"/>
              <a:cs typeface="+mn-cs"/>
            </a:rPr>
            <a:t>Operations: CRE</a:t>
          </a:r>
          <a:endParaRPr lang="nl-NL" sz="1800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</dsp:txBody>
      <dsp:txXfrm>
        <a:off x="460980" y="372505"/>
        <a:ext cx="1582133" cy="42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AE3B3E-782A-9745-8E84-372F7B6771BF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171C0A-6FC9-E54E-92BE-11816E6C8A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A7E58C-F589-4BF9-8DC1-B3BE7D004559}" type="datetimeFigureOut">
              <a:rPr lang="nl-NL" smtClean="0"/>
              <a:pPr/>
              <a:t>7-3-2019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8B2CAC-633F-4ED2-A34A-A9C90D3761A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7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90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Retrofitting buildings, neighbourhoods,</a:t>
            </a:r>
            <a:r>
              <a:rPr lang="en-GB" baseline="0" dirty="0" smtClean="0"/>
              <a:t> cities is a challenge but essential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522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Retrofitting buildings, neighbourhoods,</a:t>
            </a:r>
            <a:r>
              <a:rPr lang="en-GB" baseline="0" dirty="0" smtClean="0"/>
              <a:t> cities is a challenge but essential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522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GGT also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B73F8-E988-4CAC-B194-E8DBD8F8EA7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0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GGT also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B73F8-E988-4CAC-B194-E8DBD8F8EA77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09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Tidy</a:t>
            </a:r>
            <a:r>
              <a:rPr lang="en-GB" baseline="0" dirty="0" smtClean="0"/>
              <a:t> this and ask.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9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Outcomes:</a:t>
            </a:r>
            <a:r>
              <a:rPr lang="en-GB" baseline="0" dirty="0" smtClean="0"/>
              <a:t> reduce risk, reduce costs, via fundamental knowledge and technical developments.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1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Corrosion, clogging </a:t>
            </a:r>
            <a:r>
              <a:rPr lang="en-GB" sz="1300" dirty="0" err="1"/>
              <a:t>etc</a:t>
            </a:r>
            <a:r>
              <a:rPr lang="en-GB" sz="1300" dirty="0"/>
              <a:t>…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B2CAC-633F-4ED2-A34A-A9C90D3761A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6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ev.citysdk.waag.org/buildings/#52.0524,4.4172,1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0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itg.tudelft.nl/uploads/RTEmagicC_Geothermal_energy_04.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1625" y="0"/>
            <a:ext cx="76333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85839" y="4240365"/>
            <a:ext cx="4019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0000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A hot topic for deep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26" y="0"/>
            <a:ext cx="7633348" cy="5143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31442" y="1368716"/>
            <a:ext cx="644828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Update </a:t>
            </a:r>
            <a:r>
              <a:rPr lang="en-US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DAPwell</a:t>
            </a:r>
            <a:r>
              <a:rPr lang="en-US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:</a:t>
            </a:r>
            <a:r>
              <a:rPr lang="en-US" sz="2000" i="1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the campus geothermal well</a:t>
            </a:r>
            <a:endParaRPr lang="en-US" sz="20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endParaRPr lang="en-US" sz="1000" i="1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1442" y="2064899"/>
            <a:ext cx="7143356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A6D6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Phil Vardon</a:t>
            </a:r>
            <a:endParaRPr lang="en-US" sz="2400" dirty="0" smtClean="0">
              <a:solidFill>
                <a:srgbClr val="00A6D6"/>
              </a:solidFill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rgbClr val="00A6D6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Geoscience and Engineering</a:t>
            </a:r>
          </a:p>
          <a:p>
            <a:r>
              <a:rPr lang="en-US" sz="1600" i="1" dirty="0" smtClean="0">
                <a:solidFill>
                  <a:srgbClr val="00A6D6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Theme leader Geothermal Energy</a:t>
            </a:r>
          </a:p>
          <a:p>
            <a:endParaRPr lang="en-US" sz="1600" i="1" dirty="0" smtClean="0">
              <a:solidFill>
                <a:srgbClr val="00A6D6"/>
              </a:solidFill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1600" i="1" dirty="0" smtClean="0">
              <a:solidFill>
                <a:srgbClr val="00A6D6"/>
              </a:solidFill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1600" i="1" dirty="0" smtClean="0">
              <a:solidFill>
                <a:srgbClr val="00A6D6"/>
              </a:solidFill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1050" dirty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37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Coring</a:t>
            </a:r>
            <a:r>
              <a:rPr lang="en-GB" sz="1600" b="1" i="1" dirty="0">
                <a:solidFill>
                  <a:srgbClr val="C00000"/>
                </a:solidFill>
              </a:rPr>
              <a:t> </a:t>
            </a:r>
            <a:r>
              <a:rPr lang="en-GB" sz="1600" dirty="0" smtClean="0"/>
              <a:t>&gt;500m</a:t>
            </a:r>
          </a:p>
          <a:p>
            <a:pPr>
              <a:spcAft>
                <a:spcPts val="600"/>
              </a:spcAft>
            </a:pPr>
            <a:r>
              <a:rPr lang="en-GB" sz="1600" dirty="0" smtClean="0"/>
              <a:t>More knowledge of reservoir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Permeability / mechanical / thermal / chemical behaviour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Heterogeneity and uncertainty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Composition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Matching with downhole logs</a:t>
            </a:r>
          </a:p>
          <a:p>
            <a:pPr>
              <a:spcAft>
                <a:spcPts val="600"/>
              </a:spcAft>
            </a:pP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More knowledge of overburden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Mechanical properties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Transport properties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Reducing uncertainties leads to better business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Reduces risks – possible to say more about induced seismicity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Match what is observed downhole with laboratory tests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Other industries / technologies also benefit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8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DAPwell: science plans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9434" y="1063229"/>
            <a:ext cx="7091084" cy="38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991" b="62022"/>
          <a:stretch/>
        </p:blipFill>
        <p:spPr bwMode="auto">
          <a:xfrm>
            <a:off x="7585714" y="58056"/>
            <a:ext cx="1175811" cy="8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3782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Baseline monitoring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Near surface water quality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Seismic network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Deformation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The impact on the surface is a major societal concern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Good initial monitoring gives a comparison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11866" r="35277" b="11424"/>
          <a:stretch/>
        </p:blipFill>
        <p:spPr bwMode="auto">
          <a:xfrm>
            <a:off x="1880420" y="2712802"/>
            <a:ext cx="2234380" cy="22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3782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Logging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Initial logging: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Stresses (mini-</a:t>
            </a:r>
            <a:r>
              <a:rPr lang="en-GB" sz="1600" dirty="0" err="1" smtClean="0"/>
              <a:t>frac</a:t>
            </a:r>
            <a:r>
              <a:rPr lang="en-GB" sz="1600" dirty="0" smtClean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Porosity / density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Electrical resistivity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Gamma ray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/>
              <a:t>Etc</a:t>
            </a:r>
            <a:r>
              <a:rPr lang="en-GB" sz="1600" dirty="0" smtClean="0"/>
              <a:t>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Periodic logging (~every 6 months)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Depending on casing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In-situ conditions are the most realistic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Match downhole conditions to laboratory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Investigate changes in the reservoir, e.g. clogging / scaling, fractures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86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3782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err="1" smtClean="0"/>
              <a:t>Fiber</a:t>
            </a:r>
            <a:r>
              <a:rPr lang="en-GB" sz="1600" dirty="0" smtClean="0"/>
              <a:t> optics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Producer – inside casing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Pressure (~15 locations)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Temperature – distributed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Acoustic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Injector – behind casing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Seismic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Can lead to better models: better models = better predictions = lower risks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Seismic risk more defined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Investigate processes leading to changes in the reservoir, e.g. clogging / scaling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27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1573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Electromagnetic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Electrodes on outside of casing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Can lead to monitoring of hot/cold fluids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 field development ‘steering’ of fluids can be possible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65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013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Tracers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Producer – inside casing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Matching results from pressure sensors and geophysical methods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Study heterogeneity of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Can lead to better models: better models = better predictions = lower risks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Investigate processes leading to changes in the reservoir, e.g. clogging / scaling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0130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Monitoring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1600" dirty="0" smtClean="0"/>
              <a:t>Fluid sampling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Periodic fluid sampling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Corrosion / clogging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Changes in fluid can indicate reservoir changes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Link with other monitoring </a:t>
            </a:r>
            <a:r>
              <a:rPr lang="en-GB" sz="1600" dirty="0" smtClean="0"/>
              <a:t>techniques</a:t>
            </a:r>
            <a:endParaRPr lang="en-GB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Can lead to better clogging / corrosion reduction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Can lead to good fluid monitoring procedure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47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15738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Composite casing</a:t>
            </a: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Test at real pressures and temperatures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New joints under development</a:t>
            </a:r>
          </a:p>
          <a:p>
            <a:pPr>
              <a:spcAft>
                <a:spcPts val="600"/>
              </a:spcAft>
            </a:pPr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908675" y="1120378"/>
            <a:ext cx="2960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Why is this important?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Lighter – cheaper installation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Corrosion resistance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‘See through’ for some monitoring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</a:t>
            </a:r>
            <a:r>
              <a:rPr lang="en-GB" dirty="0"/>
              <a:t>: science plans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60525" y="1063228"/>
            <a:ext cx="31573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Topics under development</a:t>
            </a: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Monitoring for urban environments –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Simulation techniques, including uncertainties and heterogeneities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Smart wells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Integration into heat networks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High temperature storage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Long term impacts on the built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6620" y="1037486"/>
            <a:ext cx="30122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National / international collaboration</a:t>
            </a:r>
            <a:endParaRPr lang="en-GB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All data will be made public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Further projects / research topics can be addressed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Access to facilities is possible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Partners are actively engaged and sought</a:t>
            </a:r>
          </a:p>
        </p:txBody>
      </p:sp>
    </p:spTree>
    <p:extLst>
      <p:ext uri="{BB962C8B-B14F-4D97-AF65-F5344CB8AC3E}">
        <p14:creationId xmlns:p14="http://schemas.microsoft.com/office/powerpoint/2010/main" val="9555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ogo d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427" y="1638362"/>
            <a:ext cx="1200409" cy="9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9239" y="222802"/>
            <a:ext cx="7143356" cy="625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DAP(well) history</a:t>
            </a:r>
          </a:p>
        </p:txBody>
      </p:sp>
      <p:pic>
        <p:nvPicPr>
          <p:cNvPr id="6" name="Picture 5" descr="logo d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77" y="1851471"/>
            <a:ext cx="1240416" cy="9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152" y="2836855"/>
            <a:ext cx="7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2007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1985917" y="2834315"/>
            <a:ext cx="7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2008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423710" y="3537294"/>
            <a:ext cx="187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Exploration permit</a:t>
            </a:r>
            <a:endParaRPr lang="nl-NL" sz="1400" dirty="0"/>
          </a:p>
        </p:txBody>
      </p:sp>
      <p:pic>
        <p:nvPicPr>
          <p:cNvPr id="3076" name="Picture 4" descr="Image result for tu delf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43" y="2024749"/>
            <a:ext cx="1035791" cy="4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50801" y="2831178"/>
            <a:ext cx="7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2010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3198370" y="3437593"/>
            <a:ext cx="187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Ammerlaan and </a:t>
            </a:r>
            <a:r>
              <a:rPr lang="en-GB" sz="1400" dirty="0" err="1" smtClean="0"/>
              <a:t>Duivestijn</a:t>
            </a:r>
            <a:r>
              <a:rPr lang="en-GB" sz="1400" dirty="0" smtClean="0"/>
              <a:t> projects</a:t>
            </a:r>
            <a:endParaRPr lang="nl-NL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52393" y="2831302"/>
            <a:ext cx="7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2013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5074048" y="3438207"/>
            <a:ext cx="1429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Plans for (</a:t>
            </a:r>
            <a:r>
              <a:rPr lang="en-GB" sz="1400" dirty="0" err="1" smtClean="0"/>
              <a:t>commerical</a:t>
            </a:r>
            <a:r>
              <a:rPr lang="en-GB" sz="1400" dirty="0" smtClean="0"/>
              <a:t>) campus well cancelled</a:t>
            </a:r>
            <a:endParaRPr lang="nl-NL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-225284" y="3328099"/>
            <a:ext cx="1429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Delft </a:t>
            </a:r>
            <a:r>
              <a:rPr lang="en-GB" sz="1400" dirty="0" err="1" smtClean="0"/>
              <a:t>Aardwarmte</a:t>
            </a:r>
            <a:r>
              <a:rPr lang="en-GB" sz="1400" dirty="0" smtClean="0"/>
              <a:t> Project</a:t>
            </a:r>
            <a:endParaRPr lang="nl-NL" sz="1400" dirty="0"/>
          </a:p>
        </p:txBody>
      </p:sp>
      <p:sp>
        <p:nvSpPr>
          <p:cNvPr id="8" name="Notched Right Arrow 7"/>
          <p:cNvSpPr/>
          <p:nvPr/>
        </p:nvSpPr>
        <p:spPr>
          <a:xfrm>
            <a:off x="793490" y="2689263"/>
            <a:ext cx="1260440" cy="607399"/>
          </a:xfrm>
          <a:prstGeom prst="notched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Notched Right Arrow 14"/>
          <p:cNvSpPr/>
          <p:nvPr/>
        </p:nvSpPr>
        <p:spPr>
          <a:xfrm>
            <a:off x="2541471" y="2691726"/>
            <a:ext cx="1260440" cy="607399"/>
          </a:xfrm>
          <a:prstGeom prst="notched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Notched Right Arrow 15"/>
          <p:cNvSpPr/>
          <p:nvPr/>
        </p:nvSpPr>
        <p:spPr>
          <a:xfrm>
            <a:off x="4260412" y="2695151"/>
            <a:ext cx="1260440" cy="607399"/>
          </a:xfrm>
          <a:prstGeom prst="notch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Notched Right Arrow 20"/>
          <p:cNvSpPr/>
          <p:nvPr/>
        </p:nvSpPr>
        <p:spPr>
          <a:xfrm rot="20400000">
            <a:off x="5935030" y="2460159"/>
            <a:ext cx="1260440" cy="607399"/>
          </a:xfrm>
          <a:prstGeom prst="notched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Notched Right Arrow 22"/>
          <p:cNvSpPr/>
          <p:nvPr/>
        </p:nvSpPr>
        <p:spPr>
          <a:xfrm rot="1177767">
            <a:off x="5960147" y="2961064"/>
            <a:ext cx="1260440" cy="607399"/>
          </a:xfrm>
          <a:prstGeom prst="notched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4" descr="Image result for tu delf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84" y="3622149"/>
            <a:ext cx="1035791" cy="4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25373" y="684255"/>
            <a:ext cx="1907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Stichting</a:t>
            </a:r>
            <a:r>
              <a:rPr lang="en-GB" sz="1400" b="1" dirty="0" smtClean="0"/>
              <a:t> DAP:</a:t>
            </a:r>
          </a:p>
          <a:p>
            <a:pPr algn="ctr"/>
            <a:r>
              <a:rPr lang="en-GB" sz="1400" dirty="0" smtClean="0"/>
              <a:t>Supports research, education, development</a:t>
            </a:r>
            <a:endParaRPr lang="nl-NL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21712" y="4111581"/>
            <a:ext cx="259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DAPwell:</a:t>
            </a:r>
          </a:p>
          <a:p>
            <a:pPr algn="ctr"/>
            <a:r>
              <a:rPr lang="en-GB" sz="1400" dirty="0" smtClean="0"/>
              <a:t>University led well (+ partners)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Geothermal Theme Established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7562393" y="2743557"/>
            <a:ext cx="202977" cy="694036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7893693" y="2824314"/>
            <a:ext cx="122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Ongoing </a:t>
            </a:r>
          </a:p>
          <a:p>
            <a:r>
              <a:rPr lang="en-GB" sz="1400" dirty="0" smtClean="0"/>
              <a:t>cooperation</a:t>
            </a:r>
            <a:endParaRPr lang="nl-NL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59589" y="2826509"/>
            <a:ext cx="7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2018</a:t>
            </a:r>
            <a:endParaRPr lang="nl-NL" dirty="0"/>
          </a:p>
        </p:txBody>
      </p:sp>
      <p:pic>
        <p:nvPicPr>
          <p:cNvPr id="32" name="Picture 31" descr="logo d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762" y="3902650"/>
            <a:ext cx="806085" cy="6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Image result for tu delf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17" y="4029030"/>
            <a:ext cx="646521" cy="2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Image result for ammerl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82" y="2070365"/>
            <a:ext cx="1502965" cy="4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4579" r="16175" b="15238"/>
          <a:stretch/>
        </p:blipFill>
        <p:spPr bwMode="auto">
          <a:xfrm>
            <a:off x="3534028" y="1340287"/>
            <a:ext cx="1234590" cy="6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  <p:bldP spid="20" grpId="0"/>
      <p:bldP spid="8" grpId="0" animBg="1"/>
      <p:bldP spid="15" grpId="0" animBg="1"/>
      <p:bldP spid="16" grpId="0" animBg="1"/>
      <p:bldP spid="21" grpId="0" animBg="1"/>
      <p:bldP spid="23" grpId="0" animBg="1"/>
      <p:bldP spid="26" grpId="0"/>
      <p:bldP spid="27" grpId="0"/>
      <p:bldP spid="10" grpId="0" animBg="1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206375"/>
            <a:ext cx="7091362" cy="857250"/>
          </a:xfrm>
        </p:spPr>
        <p:txBody>
          <a:bodyPr/>
          <a:lstStyle/>
          <a:p>
            <a:r>
              <a:rPr lang="en-GB" dirty="0"/>
              <a:t>DAPwell: science plans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36" name="Picture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9500" y="1200150"/>
            <a:ext cx="6136924" cy="3223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349500" y="44290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u="sng" dirty="0">
                <a:hlinkClick r:id="rId4"/>
              </a:rPr>
              <a:t>http://dev.citysdk.waag.org/buildings/#52.0524,4.4172,12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044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2638" y="206375"/>
            <a:ext cx="7091362" cy="857250"/>
          </a:xfrm>
        </p:spPr>
        <p:txBody>
          <a:bodyPr/>
          <a:lstStyle/>
          <a:p>
            <a:r>
              <a:rPr lang="en-GB" dirty="0"/>
              <a:t>DAPwell: science plans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9500" y="44290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 smtClean="0"/>
              <a:t>Bloemendaal</a:t>
            </a:r>
            <a:r>
              <a:rPr lang="en-GB" sz="1200" dirty="0" smtClean="0"/>
              <a:t>, 2018</a:t>
            </a:r>
            <a:endParaRPr lang="en-GB" sz="1200" dirty="0"/>
          </a:p>
        </p:txBody>
      </p:sp>
      <p:pic>
        <p:nvPicPr>
          <p:cNvPr id="1026" name="Picture 3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48" y="1191316"/>
            <a:ext cx="4647200" cy="29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22802"/>
            <a:ext cx="7143356" cy="625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Outreach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00644" y="968772"/>
            <a:ext cx="7143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External communication:</a:t>
            </a:r>
            <a:endParaRPr lang="en-US" sz="2000" dirty="0" smtClean="0">
              <a:solidFill>
                <a:srgbClr val="FF0000"/>
              </a:solidFill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692" y="1386344"/>
            <a:ext cx="2222900" cy="2013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22890">
            <a:off x="5678709" y="2823313"/>
            <a:ext cx="2054266" cy="2824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90838">
            <a:off x="5235974" y="699708"/>
            <a:ext cx="3564048" cy="251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9944" y="2972059"/>
            <a:ext cx="2386003" cy="1904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22802"/>
            <a:ext cx="7143356" cy="625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Outreach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00644" y="968772"/>
            <a:ext cx="714335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Geothermal Get Together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Mix of academia, industry, government</a:t>
            </a:r>
          </a:p>
          <a:p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3</a:t>
            </a:r>
            <a:r>
              <a:rPr lang="en-US" sz="2000" baseline="30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rd 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edition: November 29</a:t>
            </a:r>
            <a:r>
              <a:rPr lang="en-US" sz="2000" baseline="30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th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r>
              <a:rPr lang="en-US" sz="1600" i="1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Programme</a:t>
            </a:r>
            <a:r>
              <a:rPr lang="en-US" sz="1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: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r>
              <a:rPr lang="en-US" sz="16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15.30     </a:t>
            </a:r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Welcome and introduction</a:t>
            </a:r>
          </a:p>
          <a:p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15:45     Frank </a:t>
            </a:r>
            <a:r>
              <a:rPr lang="en-US" sz="1600" dirty="0" err="1">
                <a:latin typeface="Arial"/>
                <a:ea typeface="ヒラギノ角ゴ ProN W3" charset="0"/>
                <a:cs typeface="Arial"/>
                <a:sym typeface="Tahoma" charset="0"/>
              </a:rPr>
              <a:t>Schoof</a:t>
            </a:r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, Chairman </a:t>
            </a:r>
            <a:r>
              <a:rPr lang="en-US" sz="1600" dirty="0" err="1">
                <a:latin typeface="Arial"/>
                <a:ea typeface="ヒラギノ角ゴ ProN W3" charset="0"/>
                <a:cs typeface="Arial"/>
                <a:sym typeface="Tahoma" charset="0"/>
              </a:rPr>
              <a:t>Stichting</a:t>
            </a:r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 Platform </a:t>
            </a:r>
            <a:r>
              <a:rPr lang="en-US" sz="1600" dirty="0" err="1">
                <a:latin typeface="Arial"/>
                <a:ea typeface="ヒラギノ角ゴ ProN W3" charset="0"/>
                <a:cs typeface="Arial"/>
                <a:sym typeface="Tahoma" charset="0"/>
              </a:rPr>
              <a:t>Geothermie</a:t>
            </a:r>
            <a:endParaRPr lang="en-US" sz="1600" dirty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16.05     Tom Bradley, Senior Geoscience Advisor, Baker Hughes</a:t>
            </a:r>
          </a:p>
          <a:p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16:25     Dennis Voskov, Associate Professor TU Delft</a:t>
            </a:r>
          </a:p>
          <a:p>
            <a:r>
              <a:rPr lang="en-US" sz="1600" dirty="0">
                <a:latin typeface="Arial"/>
                <a:ea typeface="ヒラギノ角ゴ ProN W3" charset="0"/>
                <a:cs typeface="Arial"/>
                <a:sym typeface="Tahoma" charset="0"/>
              </a:rPr>
              <a:t>16.45     Drinks</a:t>
            </a:r>
          </a:p>
          <a:p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Next edition, provisional date: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April 25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th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600" y="-28800"/>
            <a:ext cx="9241200" cy="519480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780675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pic>
        <p:nvPicPr>
          <p:cNvPr id="9" name="Afbeelding 8" descr="TUDelft_LogoZWAR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97986" y="152400"/>
            <a:ext cx="8931714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MS PGothic" pitchFamily="34" charset="-128"/>
              </a:rPr>
              <a:t>Phil Vardon</a:t>
            </a:r>
          </a:p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MS PGothic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MS PGothic" pitchFamily="34" charset="-128"/>
              </a:rPr>
              <a:t>Associate Professor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MS PGothic" pitchFamily="34" charset="-128"/>
            </a:endParaRPr>
          </a:p>
          <a:p>
            <a:pPr marL="0" lvl="0" indent="0" algn="r">
              <a:lnSpc>
                <a:spcPts val="2000"/>
              </a:lnSpc>
              <a:buNone/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Tahoma"/>
              </a:rPr>
              <a:t>Geoscience and Engineering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MS PGothic" pitchFamily="34" charset="-128"/>
              </a:rPr>
              <a:t>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08BD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/>
                <a:ea typeface="MS PGothic" pitchFamily="34" charset="-128"/>
              </a:rPr>
              <a:t>U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MS PGothic" pitchFamily="34" charset="-128"/>
              </a:rPr>
              <a:t> Delft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MS PGothic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T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 +31 (0)15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27 81456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   |  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 </a:t>
            </a:r>
            <a:r>
              <a:rPr kumimoji="0" lang="de-DE" sz="1600" b="0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P.J.Vardon@tudelft.nl</a:t>
            </a:r>
            <a:r>
              <a:rPr lang="de-DE" sz="1600" kern="0" dirty="0" smtClean="0">
                <a:latin typeface="Tahoma"/>
              </a:rPr>
              <a:t>  |   </a:t>
            </a:r>
            <a:r>
              <a:rPr kumimoji="0" lang="de-DE" sz="16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W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 </a:t>
            </a:r>
            <a:r>
              <a:rPr kumimoji="0" lang="en-GB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http://www.citg.tudelft.nl/pj-vardon</a:t>
            </a:r>
            <a:r>
              <a:rPr kumimoji="0" lang="nl-NL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MS PGothic" pitchFamily="34" charset="-128"/>
              </a:rPr>
              <a:t>/</a:t>
            </a:r>
            <a:endParaRPr kumimoji="0" lang="nl-NL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ea typeface="MS PGothic" pitchFamily="34" charset="-128"/>
            </a:endParaRPr>
          </a:p>
          <a:p>
            <a:pPr marL="195263" marR="0" lvl="0" indent="-195263" algn="r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SzTx/>
              <a:buFontTx/>
              <a:buChar char="•"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MS PGothic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13" y="1920782"/>
            <a:ext cx="3113965" cy="21313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David Bruhn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1100" i="1" dirty="0" smtClean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TU Delft Geoscience and Engineering</a:t>
            </a:r>
          </a:p>
          <a:p>
            <a:endParaRPr lang="en-US" sz="1100" i="1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 Steiginga</a:t>
            </a:r>
          </a:p>
          <a:p>
            <a:r>
              <a:rPr lang="en-US" sz="11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Advisor Wells</a:t>
            </a:r>
          </a:p>
          <a:p>
            <a:pPr>
              <a:lnSpc>
                <a:spcPct val="90000"/>
              </a:lnSpc>
            </a:pPr>
            <a:endParaRPr lang="en-US" sz="1100" i="1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Barbara Cox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1100" i="1" dirty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Hydreco </a:t>
            </a:r>
            <a:r>
              <a:rPr lang="en-US" sz="1100" i="1" dirty="0" err="1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GeoMEC</a:t>
            </a:r>
            <a:endParaRPr lang="en-US" sz="1100" i="1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+ many others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3464" y="2223114"/>
            <a:ext cx="2801913" cy="13111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All scientific members of the Geothermal Theme</a:t>
            </a:r>
          </a:p>
          <a:p>
            <a:pPr algn="ctr"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ctr"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ctr"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Stichting DAP</a:t>
            </a:r>
            <a:endParaRPr lang="en-US" sz="800" b="1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ctr">
              <a:lnSpc>
                <a:spcPct val="90000"/>
              </a:lnSpc>
            </a:pPr>
            <a:endParaRPr lang="en-US" sz="800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ctr"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5271" y="1998573"/>
            <a:ext cx="3254429" cy="19128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TU Delft:</a:t>
            </a:r>
          </a:p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N W3" charset="0"/>
                <a:cs typeface="Arial" panose="020B0604020202020204" pitchFamily="34" charset="0"/>
                <a:sym typeface="Tahoma" charset="0"/>
              </a:rPr>
              <a:t> CRE + finance + legal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r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Hydreco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EBN</a:t>
            </a:r>
          </a:p>
          <a:p>
            <a:pPr algn="r">
              <a:lnSpc>
                <a:spcPct val="90000"/>
              </a:lnSpc>
            </a:pPr>
            <a:endParaRPr lang="en-US" sz="1100" i="1" dirty="0" smtClean="0">
              <a:solidFill>
                <a:srgbClr val="FF0000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15 at 19.09.40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416" r="-5084"/>
          <a:stretch/>
        </p:blipFill>
        <p:spPr>
          <a:xfrm>
            <a:off x="2000250" y="0"/>
            <a:ext cx="4956810" cy="5143500"/>
          </a:xfrm>
        </p:spPr>
      </p:pic>
      <p:sp>
        <p:nvSpPr>
          <p:cNvPr id="5" name="TextBox 4"/>
          <p:cNvSpPr txBox="1"/>
          <p:nvPr/>
        </p:nvSpPr>
        <p:spPr>
          <a:xfrm>
            <a:off x="6737350" y="441908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reservoir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0762" y="4711799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Expanding to other departments</a:t>
            </a:r>
            <a:r>
              <a:rPr lang="en-US" dirty="0">
                <a:solidFill>
                  <a:prstClr val="black"/>
                </a:solidFill>
                <a:latin typeface="Arial"/>
                <a:ea typeface="ヒラギノ角ゴ ProN W3" charset="0"/>
                <a:cs typeface="Arial"/>
                <a:sym typeface="Tahoma" charset="0"/>
              </a:rPr>
              <a:t>.</a:t>
            </a: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6" name="Picture 5" descr="D:\pvardon\Research\Projects\2017 Geothermal Energy\publicity\geothermie-organigr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52"/>
          <a:stretch/>
        </p:blipFill>
        <p:spPr bwMode="auto">
          <a:xfrm>
            <a:off x="1590722" y="818861"/>
            <a:ext cx="5638402" cy="35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590722" y="2933855"/>
            <a:ext cx="711579" cy="1103187"/>
          </a:xfrm>
          <a:prstGeom prst="straightConnector1">
            <a:avLst/>
          </a:prstGeom>
          <a:noFill/>
          <a:ln w="9525" cap="flat" cmpd="sng" algn="ctr">
            <a:solidFill>
              <a:srgbClr val="7E97AD"/>
            </a:solidFill>
            <a:prstDash val="solid"/>
            <a:tailEnd type="arrow"/>
          </a:ln>
          <a:effectLst/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333020" y="0"/>
            <a:ext cx="88109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Theme in Geothermal Science and Engineering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" y="4037042"/>
            <a:ext cx="3799386" cy="11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DAPwell: Living laboratory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11948373"/>
              </p:ext>
            </p:extLst>
          </p:nvPr>
        </p:nvGraphicFramePr>
        <p:xfrm>
          <a:off x="2055207" y="1406129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64369311"/>
              </p:ext>
            </p:extLst>
          </p:nvPr>
        </p:nvGraphicFramePr>
        <p:xfrm>
          <a:off x="2055207" y="3561336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Up-Down Arrow 12"/>
          <p:cNvSpPr/>
          <p:nvPr/>
        </p:nvSpPr>
        <p:spPr>
          <a:xfrm>
            <a:off x="3070114" y="2528498"/>
            <a:ext cx="571500" cy="1096338"/>
          </a:xfrm>
          <a:prstGeom prst="upDownArrow">
            <a:avLst/>
          </a:prstGeom>
          <a:gradFill rotWithShape="1">
            <a:gsLst>
              <a:gs pos="0">
                <a:srgbClr val="CC8E60"/>
              </a:gs>
              <a:gs pos="100000">
                <a:srgbClr val="1F2123"/>
              </a:gs>
            </a:gsLst>
            <a:path path="circle">
              <a:fillToRect l="100000" t="100000" r="100000" b="100000"/>
            </a:path>
          </a:gradFill>
          <a:ln w="9525" cap="flat" cmpd="sng" algn="ctr">
            <a:noFill/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94484002"/>
              </p:ext>
            </p:extLst>
          </p:nvPr>
        </p:nvGraphicFramePr>
        <p:xfrm>
          <a:off x="6131907" y="1370770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23725465"/>
              </p:ext>
            </p:extLst>
          </p:nvPr>
        </p:nvGraphicFramePr>
        <p:xfrm>
          <a:off x="6131907" y="3525977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8449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DAPwell: Living laboratory</a:t>
            </a:r>
            <a:endParaRPr lang="nl-NL" dirty="0"/>
          </a:p>
        </p:txBody>
      </p:sp>
      <p:pic>
        <p:nvPicPr>
          <p:cNvPr id="7" name="Picture 2" descr="D:\pvardon\Research\Projects\2017 Geothermal Energy\workshops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5" y="1063228"/>
            <a:ext cx="931040" cy="39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74918200"/>
              </p:ext>
            </p:extLst>
          </p:nvPr>
        </p:nvGraphicFramePr>
        <p:xfrm>
          <a:off x="2055207" y="1406129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74561046"/>
              </p:ext>
            </p:extLst>
          </p:nvPr>
        </p:nvGraphicFramePr>
        <p:xfrm>
          <a:off x="2055207" y="3561336"/>
          <a:ext cx="2504094" cy="116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991" b="62022"/>
          <a:stretch/>
        </p:blipFill>
        <p:spPr bwMode="auto">
          <a:xfrm>
            <a:off x="7722334" y="1600199"/>
            <a:ext cx="1175811" cy="8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915024" y="1422004"/>
            <a:ext cx="2066926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200" dirty="0" smtClean="0"/>
              <a:t>~€6m of research infrastructure planned.</a:t>
            </a:r>
            <a:endParaRPr lang="en-GB" sz="1050" dirty="0" smtClean="0"/>
          </a:p>
          <a:p>
            <a:pPr marL="180975" indent="-180975"/>
            <a:r>
              <a:rPr lang="en-GB" sz="1200" dirty="0" smtClean="0"/>
              <a:t>Operational funding (PhD students / researchers) to be applied for.</a:t>
            </a:r>
            <a:endParaRPr lang="en-GB" sz="105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15024" y="3542286"/>
            <a:ext cx="2638426" cy="122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1200" dirty="0" smtClean="0"/>
              <a:t>Commercial business plan.</a:t>
            </a:r>
          </a:p>
          <a:p>
            <a:pPr marL="180975" indent="-180975"/>
            <a:r>
              <a:rPr lang="en-GB" sz="1200" dirty="0" smtClean="0"/>
              <a:t>Phased implementation: supply heat to campus, extend heat grid, supply heat outside campus.</a:t>
            </a:r>
          </a:p>
          <a:p>
            <a:pPr marL="180975" indent="-180975"/>
            <a:r>
              <a:rPr lang="en-GB" sz="1200" dirty="0" smtClean="0"/>
              <a:t>Company in process of being formed, with university and other partners.</a:t>
            </a:r>
          </a:p>
          <a:p>
            <a:pPr marL="180975" indent="-180975"/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4201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424"/>
          <a:stretch/>
        </p:blipFill>
        <p:spPr bwMode="auto">
          <a:xfrm>
            <a:off x="0" y="1254466"/>
            <a:ext cx="5595582" cy="32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9239" y="222802"/>
            <a:ext cx="7143356" cy="6254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Concept well design: locations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18908" y="1606531"/>
            <a:ext cx="2240569" cy="2515162"/>
            <a:chOff x="2558142" y="928008"/>
            <a:chExt cx="4027716" cy="3287485"/>
          </a:xfrm>
        </p:grpSpPr>
        <p:sp>
          <p:nvSpPr>
            <p:cNvPr id="8" name="Vrije vorm: vorm 1"/>
            <p:cNvSpPr/>
            <p:nvPr/>
          </p:nvSpPr>
          <p:spPr>
            <a:xfrm>
              <a:off x="4572000" y="928008"/>
              <a:ext cx="2013858" cy="3287485"/>
            </a:xfrm>
            <a:custGeom>
              <a:avLst/>
              <a:gdLst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858" h="3287485">
                  <a:moveTo>
                    <a:pt x="0" y="0"/>
                  </a:moveTo>
                  <a:lnTo>
                    <a:pt x="10886" y="1066800"/>
                  </a:lnTo>
                  <a:cubicBezTo>
                    <a:pt x="38100" y="1315357"/>
                    <a:pt x="54429" y="1331685"/>
                    <a:pt x="163286" y="1491342"/>
                  </a:cubicBezTo>
                  <a:cubicBezTo>
                    <a:pt x="272143" y="1650999"/>
                    <a:pt x="214086" y="1603828"/>
                    <a:pt x="664029" y="2024742"/>
                  </a:cubicBezTo>
                  <a:lnTo>
                    <a:pt x="2013858" y="3287485"/>
                  </a:lnTo>
                </a:path>
              </a:pathLst>
            </a:custGeom>
            <a:noFill/>
            <a:ln w="28575" cap="flat" cmpd="sng" algn="ctr">
              <a:solidFill>
                <a:srgbClr val="E6461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Vrije vorm: vorm 7"/>
            <p:cNvSpPr/>
            <p:nvPr/>
          </p:nvSpPr>
          <p:spPr>
            <a:xfrm flipH="1">
              <a:off x="2558142" y="928008"/>
              <a:ext cx="2013858" cy="3287485"/>
            </a:xfrm>
            <a:custGeom>
              <a:avLst/>
              <a:gdLst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  <a:gd name="connsiteX0" fmla="*/ 0 w 2013858"/>
                <a:gd name="connsiteY0" fmla="*/ 0 h 3287485"/>
                <a:gd name="connsiteX1" fmla="*/ 10886 w 2013858"/>
                <a:gd name="connsiteY1" fmla="*/ 1066800 h 3287485"/>
                <a:gd name="connsiteX2" fmla="*/ 163286 w 2013858"/>
                <a:gd name="connsiteY2" fmla="*/ 1491342 h 3287485"/>
                <a:gd name="connsiteX3" fmla="*/ 664029 w 2013858"/>
                <a:gd name="connsiteY3" fmla="*/ 2024742 h 3287485"/>
                <a:gd name="connsiteX4" fmla="*/ 2013858 w 2013858"/>
                <a:gd name="connsiteY4" fmla="*/ 3287485 h 32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858" h="3287485">
                  <a:moveTo>
                    <a:pt x="0" y="0"/>
                  </a:moveTo>
                  <a:lnTo>
                    <a:pt x="10886" y="1066800"/>
                  </a:lnTo>
                  <a:cubicBezTo>
                    <a:pt x="38100" y="1315357"/>
                    <a:pt x="54429" y="1331685"/>
                    <a:pt x="163286" y="1491342"/>
                  </a:cubicBezTo>
                  <a:cubicBezTo>
                    <a:pt x="272143" y="1650999"/>
                    <a:pt x="214086" y="1603828"/>
                    <a:pt x="664029" y="2024742"/>
                  </a:cubicBezTo>
                  <a:lnTo>
                    <a:pt x="2013858" y="3287485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686571" y="1606531"/>
            <a:ext cx="244092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97833" y="1344921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/>
              <a:t>Ground surface</a:t>
            </a:r>
            <a:endParaRPr lang="nl-NL" sz="1050" dirty="0"/>
          </a:p>
        </p:txBody>
      </p:sp>
      <p:sp>
        <p:nvSpPr>
          <p:cNvPr id="14" name="Rectangle 13"/>
          <p:cNvSpPr/>
          <p:nvPr/>
        </p:nvSpPr>
        <p:spPr>
          <a:xfrm>
            <a:off x="7067605" y="2411721"/>
            <a:ext cx="9204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/>
              <a:t>~800m depth</a:t>
            </a:r>
            <a:endParaRPr lang="nl-NL" sz="1050" dirty="0"/>
          </a:p>
        </p:txBody>
      </p:sp>
      <p:sp>
        <p:nvSpPr>
          <p:cNvPr id="15" name="Rectangle 14"/>
          <p:cNvSpPr/>
          <p:nvPr/>
        </p:nvSpPr>
        <p:spPr>
          <a:xfrm>
            <a:off x="8082149" y="4052122"/>
            <a:ext cx="9893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/>
              <a:t>~2200m depth</a:t>
            </a:r>
            <a:endParaRPr lang="nl-NL" sz="1050" dirty="0"/>
          </a:p>
        </p:txBody>
      </p:sp>
      <p:sp>
        <p:nvSpPr>
          <p:cNvPr id="16" name="Rectangle 15"/>
          <p:cNvSpPr/>
          <p:nvPr/>
        </p:nvSpPr>
        <p:spPr>
          <a:xfrm>
            <a:off x="6046266" y="4157622"/>
            <a:ext cx="6351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dirty="0" smtClean="0"/>
              <a:t>~1400m</a:t>
            </a:r>
          </a:p>
          <a:p>
            <a:pPr algn="ctr"/>
            <a:r>
              <a:rPr lang="en-GB" sz="1050" dirty="0" smtClean="0"/>
              <a:t>outstep </a:t>
            </a:r>
            <a:endParaRPr lang="nl-NL" sz="105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46897" y="2635410"/>
            <a:ext cx="0" cy="1762778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14602" y="3740727"/>
            <a:ext cx="4306" cy="657460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18908" y="4134951"/>
            <a:ext cx="11279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flipH="1">
            <a:off x="7889822" y="3838969"/>
            <a:ext cx="169655" cy="318653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/>
          <p:cNvSpPr/>
          <p:nvPr/>
        </p:nvSpPr>
        <p:spPr>
          <a:xfrm>
            <a:off x="7246469" y="3860883"/>
            <a:ext cx="673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/>
              <a:t>reservoir</a:t>
            </a:r>
            <a:endParaRPr lang="nl-NL" sz="1050" dirty="0"/>
          </a:p>
        </p:txBody>
      </p:sp>
      <p:sp>
        <p:nvSpPr>
          <p:cNvPr id="28" name="Rectangle 27"/>
          <p:cNvSpPr/>
          <p:nvPr/>
        </p:nvSpPr>
        <p:spPr>
          <a:xfrm>
            <a:off x="1123138" y="4418797"/>
            <a:ext cx="3198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Locations likely to change during detailed design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967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Screen Shot 2018-10-15 at 18.02.03.p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4790" t="13664" r="-4790" b="6263"/>
          <a:stretch/>
        </p:blipFill>
        <p:spPr>
          <a:xfrm>
            <a:off x="158697" y="226711"/>
            <a:ext cx="9144000" cy="4118580"/>
          </a:xfrm>
        </p:spPr>
      </p:pic>
    </p:spTree>
    <p:extLst>
      <p:ext uri="{BB962C8B-B14F-4D97-AF65-F5344CB8AC3E}">
        <p14:creationId xmlns:p14="http://schemas.microsoft.com/office/powerpoint/2010/main" val="885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Decisions and project </a:t>
            </a:r>
            <a:r>
              <a:rPr lang="en-US" dirty="0" smtClean="0">
                <a:ea typeface="MS PGothic" charset="0"/>
              </a:rPr>
              <a:t>progress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4949" y="1200150"/>
            <a:ext cx="7403690" cy="3486122"/>
          </a:xfrm>
        </p:spPr>
        <p:txBody>
          <a:bodyPr>
            <a:normAutofit fontScale="85000" lnSpcReduction="10000"/>
          </a:bodyPr>
          <a:lstStyle/>
          <a:p>
            <a:pPr marL="1438275" indent="-1438275">
              <a:buNone/>
            </a:pPr>
            <a:r>
              <a:rPr lang="en-GB" sz="1800" dirty="0" smtClean="0"/>
              <a:t>July 2018: 	TU Delft board – decides in principle to pursue a geothermal well</a:t>
            </a:r>
          </a:p>
          <a:p>
            <a:pPr marL="1438275" indent="-1438275">
              <a:buNone/>
            </a:pPr>
            <a:r>
              <a:rPr lang="en-GB" sz="1800" dirty="0" smtClean="0"/>
              <a:t>Jan 2019:	TU Delft, Hydreco </a:t>
            </a:r>
            <a:r>
              <a:rPr lang="en-GB" sz="1800" dirty="0" err="1" smtClean="0"/>
              <a:t>GeoMEC</a:t>
            </a:r>
            <a:r>
              <a:rPr lang="en-GB" sz="1800" dirty="0" smtClean="0"/>
              <a:t> and EBN signed a ‘</a:t>
            </a:r>
            <a:r>
              <a:rPr lang="en-GB" sz="1800" dirty="0" err="1" smtClean="0"/>
              <a:t>samenwerking</a:t>
            </a:r>
            <a:r>
              <a:rPr lang="en-GB" sz="1800" dirty="0" smtClean="0"/>
              <a:t> </a:t>
            </a:r>
            <a:r>
              <a:rPr lang="en-GB" sz="1800" dirty="0" err="1" smtClean="0"/>
              <a:t>overeenkomst</a:t>
            </a:r>
            <a:r>
              <a:rPr lang="en-GB" sz="1800" dirty="0" smtClean="0"/>
              <a:t>’ based on initial plans.</a:t>
            </a:r>
          </a:p>
          <a:p>
            <a:pPr marL="1438275" indent="-1438275">
              <a:buNone/>
            </a:pPr>
            <a:endParaRPr lang="en-GB" sz="1800" dirty="0"/>
          </a:p>
          <a:p>
            <a:pPr marL="1438275" indent="-1438275" algn="ctr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Detailed business plan, conceptual design, contracts, linking research and operations</a:t>
            </a:r>
          </a:p>
          <a:p>
            <a:pPr marL="1438275" indent="-1438275">
              <a:buNone/>
            </a:pPr>
            <a:endParaRPr lang="en-GB" sz="1800" dirty="0" smtClean="0"/>
          </a:p>
          <a:p>
            <a:pPr marL="1438275" indent="-1438275">
              <a:buNone/>
            </a:pPr>
            <a:r>
              <a:rPr lang="en-GB" sz="1800" dirty="0" smtClean="0"/>
              <a:t>March 2019:</a:t>
            </a:r>
            <a:r>
              <a:rPr lang="en-GB" sz="1800" dirty="0"/>
              <a:t>	</a:t>
            </a:r>
            <a:r>
              <a:rPr lang="en-GB" sz="1800" dirty="0" smtClean="0"/>
              <a:t>TU </a:t>
            </a:r>
            <a:r>
              <a:rPr lang="en-GB" sz="1800" dirty="0"/>
              <a:t>Delft board </a:t>
            </a:r>
            <a:r>
              <a:rPr lang="en-GB" sz="1800" dirty="0" smtClean="0"/>
              <a:t>– proposed final decision</a:t>
            </a:r>
          </a:p>
          <a:p>
            <a:pPr marL="1438275" indent="-1438275">
              <a:buNone/>
            </a:pPr>
            <a:r>
              <a:rPr lang="en-GB" sz="1800" dirty="0" smtClean="0"/>
              <a:t>June 2019: 	TU </a:t>
            </a:r>
            <a:r>
              <a:rPr lang="en-GB" sz="1800" dirty="0"/>
              <a:t>Delft </a:t>
            </a:r>
            <a:r>
              <a:rPr lang="en-GB" sz="1800" dirty="0" smtClean="0"/>
              <a:t>ratified decision</a:t>
            </a:r>
            <a:endParaRPr lang="en-GB" sz="1800" dirty="0"/>
          </a:p>
          <a:p>
            <a:pPr marL="1165225" indent="-1165225">
              <a:buNone/>
            </a:pPr>
            <a:endParaRPr lang="en-GB" sz="1800" dirty="0" smtClean="0"/>
          </a:p>
          <a:p>
            <a:pPr marL="1165225" indent="-1165225" algn="ctr">
              <a:buNone/>
            </a:pPr>
            <a:r>
              <a:rPr lang="en-GB" sz="1800" dirty="0" smtClean="0">
                <a:solidFill>
                  <a:srgbClr val="C00000"/>
                </a:solidFill>
              </a:rPr>
              <a:t>Permitting, detailed design and procurement</a:t>
            </a:r>
            <a:endParaRPr lang="en-GB" sz="1800" dirty="0">
              <a:solidFill>
                <a:srgbClr val="C00000"/>
              </a:solidFill>
            </a:endParaRPr>
          </a:p>
          <a:p>
            <a:pPr marL="1165225" indent="-1165225">
              <a:buNone/>
            </a:pPr>
            <a:endParaRPr lang="en-GB" sz="1800" dirty="0" smtClean="0"/>
          </a:p>
          <a:p>
            <a:pPr marL="1438275" indent="-1438275">
              <a:buNone/>
            </a:pPr>
            <a:r>
              <a:rPr lang="en-GB" sz="1800" dirty="0" smtClean="0"/>
              <a:t>Spring 2020: 	Begin drilling</a:t>
            </a:r>
            <a:endParaRPr lang="en-GB" sz="1800" dirty="0"/>
          </a:p>
          <a:p>
            <a:pPr marL="1438275" indent="-1438275">
              <a:buNone/>
            </a:pPr>
            <a:r>
              <a:rPr lang="en-GB" sz="1800" dirty="0" smtClean="0"/>
              <a:t>End 2020: 	Hot water production and supply</a:t>
            </a:r>
          </a:p>
          <a:p>
            <a:endParaRPr lang="nl-NL" sz="1800" dirty="0"/>
          </a:p>
        </p:txBody>
      </p:sp>
      <p:sp>
        <p:nvSpPr>
          <p:cNvPr id="7" name="Rectangle 6"/>
          <p:cNvSpPr/>
          <p:nvPr/>
        </p:nvSpPr>
        <p:spPr>
          <a:xfrm>
            <a:off x="1614949" y="2485103"/>
            <a:ext cx="717509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 txBox="1">
            <a:spLocks/>
          </p:cNvSpPr>
          <p:nvPr/>
        </p:nvSpPr>
        <p:spPr>
          <a:xfrm>
            <a:off x="2052638" y="206375"/>
            <a:ext cx="70913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Research: DAPwell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4800" y="4648200"/>
            <a:ext cx="730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reducing uncertainties  |  making sustainable energy large scale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4800" y="1257300"/>
            <a:ext cx="3378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rgbClr val="C00000"/>
                </a:solidFill>
              </a:rPr>
              <a:t>Research topics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Prediction: </a:t>
            </a:r>
            <a:r>
              <a:rPr lang="en-GB" sz="1600" dirty="0" smtClean="0"/>
              <a:t>models, control</a:t>
            </a:r>
            <a:endParaRPr lang="en-GB" sz="1600" b="1" dirty="0" smtClean="0"/>
          </a:p>
          <a:p>
            <a:pPr>
              <a:spcAft>
                <a:spcPts val="600"/>
              </a:spcAft>
            </a:pPr>
            <a:r>
              <a:rPr lang="en-GB" sz="1600" b="1" dirty="0" smtClean="0"/>
              <a:t>Behaviour: </a:t>
            </a:r>
            <a:r>
              <a:rPr lang="en-GB" sz="1600" dirty="0" smtClean="0"/>
              <a:t>thermo-hydraulic-chemical</a:t>
            </a:r>
          </a:p>
          <a:p>
            <a:pPr>
              <a:spcAft>
                <a:spcPts val="600"/>
              </a:spcAft>
            </a:pPr>
            <a:r>
              <a:rPr lang="en-GB" sz="1600" b="1" dirty="0"/>
              <a:t>Geology</a:t>
            </a:r>
            <a:r>
              <a:rPr lang="en-GB" sz="1600" dirty="0"/>
              <a:t>: cores &gt;500m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Monitoring</a:t>
            </a:r>
            <a:r>
              <a:rPr lang="en-GB" sz="1600" dirty="0"/>
              <a:t>: geophysics, fibre optics, flow, best monitored well</a:t>
            </a:r>
          </a:p>
          <a:p>
            <a:pPr>
              <a:spcAft>
                <a:spcPts val="600"/>
              </a:spcAft>
            </a:pPr>
            <a:r>
              <a:rPr lang="en-GB" sz="1600" b="1" dirty="0"/>
              <a:t>Impact </a:t>
            </a:r>
            <a:r>
              <a:rPr lang="en-GB" sz="1600" b="1" dirty="0" smtClean="0"/>
              <a:t>of activities at surface</a:t>
            </a:r>
            <a:endParaRPr lang="en-GB" sz="1600" b="1" dirty="0"/>
          </a:p>
          <a:p>
            <a:pPr>
              <a:spcAft>
                <a:spcPts val="600"/>
              </a:spcAft>
            </a:pPr>
            <a:r>
              <a:rPr lang="en-GB" sz="1600" b="1" dirty="0"/>
              <a:t>Materials</a:t>
            </a:r>
            <a:r>
              <a:rPr lang="en-GB" sz="1600" dirty="0"/>
              <a:t>: new casing material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Integrated</a:t>
            </a:r>
            <a:r>
              <a:rPr lang="en-GB" sz="1600" dirty="0" smtClean="0"/>
              <a:t>: to campus, urban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881906" y="1603571"/>
            <a:ext cx="3363194" cy="2357739"/>
            <a:chOff x="-7031831" y="-560510"/>
            <a:chExt cx="9144000" cy="6410325"/>
          </a:xfrm>
        </p:grpSpPr>
        <p:pic>
          <p:nvPicPr>
            <p:cNvPr id="7" name="Picture 4" descr="bl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31831" y="-560510"/>
              <a:ext cx="9144000" cy="641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531" b="21601"/>
            <a:stretch/>
          </p:blipFill>
          <p:spPr bwMode="auto">
            <a:xfrm>
              <a:off x="-5214143" y="-328734"/>
              <a:ext cx="588962" cy="26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57430" y="4100391"/>
            <a:ext cx="3614670" cy="184666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nl-NL" sz="1200" i="1" dirty="0" smtClean="0"/>
              <a:t>Image/data courtesy </a:t>
            </a:r>
            <a:r>
              <a:rPr lang="en-US" altLang="nl-NL" sz="1200" i="1" dirty="0"/>
              <a:t>of Douglas Gilding / </a:t>
            </a:r>
            <a:r>
              <a:rPr lang="en-US" altLang="nl-NL" sz="1200" i="1" dirty="0" smtClean="0"/>
              <a:t>DAP / NAM</a:t>
            </a:r>
            <a:endParaRPr lang="en-US" alt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407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938</Words>
  <Application>Microsoft Office PowerPoint</Application>
  <PresentationFormat>On-screen Show (16:9)</PresentationFormat>
  <Paragraphs>263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PowerPoint Presentation</vt:lpstr>
      <vt:lpstr>PowerPoint Presentation</vt:lpstr>
      <vt:lpstr>DAPwell: Living laboratory</vt:lpstr>
      <vt:lpstr>DAPwell: Living laboratory</vt:lpstr>
      <vt:lpstr>PowerPoint Presentation</vt:lpstr>
      <vt:lpstr>PowerPoint Presentation</vt:lpstr>
      <vt:lpstr>Decisions and project progress</vt:lpstr>
      <vt:lpstr>PowerPoint Presentation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DAPwell: science plans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Phil Vardon</cp:lastModifiedBy>
  <cp:revision>144</cp:revision>
  <cp:lastPrinted>2019-02-28T11:07:17Z</cp:lastPrinted>
  <dcterms:created xsi:type="dcterms:W3CDTF">2018-10-16T12:10:14Z</dcterms:created>
  <dcterms:modified xsi:type="dcterms:W3CDTF">2019-03-07T07:57:20Z</dcterms:modified>
</cp:coreProperties>
</file>