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325" r:id="rId2"/>
    <p:sldId id="258" r:id="rId3"/>
    <p:sldId id="342" r:id="rId4"/>
    <p:sldId id="330" r:id="rId5"/>
    <p:sldId id="338" r:id="rId6"/>
    <p:sldId id="332" r:id="rId7"/>
    <p:sldId id="329" r:id="rId8"/>
    <p:sldId id="341" r:id="rId9"/>
    <p:sldId id="339" r:id="rId10"/>
    <p:sldId id="340" r:id="rId11"/>
    <p:sldId id="328" r:id="rId12"/>
    <p:sldId id="312"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5">
          <p15:clr>
            <a:srgbClr val="A4A3A4"/>
          </p15:clr>
        </p15:guide>
        <p15:guide id="2" orient="horz" pos="3072">
          <p15:clr>
            <a:srgbClr val="A4A3A4"/>
          </p15:clr>
        </p15:guide>
        <p15:guide id="3" orient="horz" pos="2747">
          <p15:clr>
            <a:srgbClr val="A4A3A4"/>
          </p15:clr>
        </p15:guide>
        <p15:guide id="4" orient="horz" pos="811">
          <p15:clr>
            <a:srgbClr val="A4A3A4"/>
          </p15:clr>
        </p15:guide>
        <p15:guide id="5" pos="408">
          <p15:clr>
            <a:srgbClr val="A4A3A4"/>
          </p15:clr>
        </p15:guide>
        <p15:guide id="6" pos="53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FFFF"/>
    <a:srgbClr val="00FF00"/>
    <a:srgbClr val="FF6600"/>
    <a:srgbClr val="184350"/>
    <a:srgbClr val="005D76"/>
    <a:srgbClr val="388CB6"/>
    <a:srgbClr val="3E5C6C"/>
    <a:srgbClr val="F3F7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68080" autoAdjust="0"/>
  </p:normalViewPr>
  <p:slideViewPr>
    <p:cSldViewPr snapToObjects="1">
      <p:cViewPr varScale="1">
        <p:scale>
          <a:sx n="102" d="100"/>
          <a:sy n="102" d="100"/>
        </p:scale>
        <p:origin x="1428" y="102"/>
      </p:cViewPr>
      <p:guideLst>
        <p:guide orient="horz" pos="505"/>
        <p:guide orient="horz" pos="3072"/>
        <p:guide orient="horz" pos="2747"/>
        <p:guide orient="horz" pos="811"/>
        <p:guide pos="408"/>
        <p:guide pos="5353"/>
      </p:guideLst>
    </p:cSldViewPr>
  </p:slideViewPr>
  <p:outlineViewPr>
    <p:cViewPr>
      <p:scale>
        <a:sx n="33" d="100"/>
        <a:sy n="33" d="100"/>
      </p:scale>
      <p:origin x="0" y="0"/>
    </p:cViewPr>
  </p:outlineViewPr>
  <p:notesTextViewPr>
    <p:cViewPr>
      <p:scale>
        <a:sx n="3" d="2"/>
        <a:sy n="3" d="2"/>
      </p:scale>
      <p:origin x="0" y="0"/>
    </p:cViewPr>
  </p:notesTextViewPr>
  <p:notesViewPr>
    <p:cSldViewPr snapToObjects="1" showGuides="1">
      <p:cViewPr varScale="1">
        <p:scale>
          <a:sx n="82" d="100"/>
          <a:sy n="82" d="100"/>
        </p:scale>
        <p:origin x="-313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Residential Energy use</c:v>
                </c:pt>
              </c:strCache>
            </c:strRef>
          </c:tx>
          <c:spPr>
            <a:ln>
              <a:noFill/>
            </a:ln>
          </c:spPr>
          <c:dPt>
            <c:idx val="0"/>
            <c:bubble3D val="0"/>
            <c:spPr>
              <a:solidFill>
                <a:srgbClr val="FFFF00"/>
              </a:solidFill>
              <a:ln w="19050">
                <a:noFill/>
              </a:ln>
              <a:effectLst/>
            </c:spPr>
            <c:extLst>
              <c:ext xmlns:c16="http://schemas.microsoft.com/office/drawing/2014/chart" uri="{C3380CC4-5D6E-409C-BE32-E72D297353CC}">
                <c16:uniqueId val="{00000001-D7B1-4D27-AB86-26301CC8A118}"/>
              </c:ext>
            </c:extLst>
          </c:dPt>
          <c:dPt>
            <c:idx val="1"/>
            <c:bubble3D val="0"/>
            <c:spPr>
              <a:solidFill>
                <a:srgbClr val="92D050"/>
              </a:solidFill>
              <a:ln w="19050">
                <a:noFill/>
              </a:ln>
              <a:effectLst/>
            </c:spPr>
            <c:extLst>
              <c:ext xmlns:c16="http://schemas.microsoft.com/office/drawing/2014/chart" uri="{C3380CC4-5D6E-409C-BE32-E72D297353CC}">
                <c16:uniqueId val="{00000002-D7B1-4D27-AB86-26301CC8A118}"/>
              </c:ext>
            </c:extLst>
          </c:dPt>
          <c:dPt>
            <c:idx val="2"/>
            <c:bubble3D val="0"/>
            <c:spPr>
              <a:solidFill>
                <a:schemeClr val="accent3"/>
              </a:solidFill>
              <a:ln w="19050">
                <a:noFill/>
              </a:ln>
              <a:effectLst/>
            </c:spPr>
            <c:extLst>
              <c:ext xmlns:c16="http://schemas.microsoft.com/office/drawing/2014/chart" uri="{C3380CC4-5D6E-409C-BE32-E72D297353CC}">
                <c16:uniqueId val="{00000005-9670-4EA8-9304-DA9ED0468A07}"/>
              </c:ext>
            </c:extLst>
          </c:dPt>
          <c:dPt>
            <c:idx val="3"/>
            <c:bubble3D val="0"/>
            <c:spPr>
              <a:solidFill>
                <a:srgbClr val="7030A0"/>
              </a:solidFill>
              <a:ln w="19050">
                <a:noFill/>
              </a:ln>
              <a:effectLst/>
            </c:spPr>
            <c:extLst>
              <c:ext xmlns:c16="http://schemas.microsoft.com/office/drawing/2014/chart" uri="{C3380CC4-5D6E-409C-BE32-E72D297353CC}">
                <c16:uniqueId val="{00000003-D7B1-4D27-AB86-26301CC8A118}"/>
              </c:ext>
            </c:extLst>
          </c:dPt>
          <c:dPt>
            <c:idx val="4"/>
            <c:bubble3D val="0"/>
            <c:spPr>
              <a:solidFill>
                <a:srgbClr val="00FF00"/>
              </a:solidFill>
              <a:ln w="19050">
                <a:noFill/>
              </a:ln>
              <a:effectLst/>
            </c:spPr>
            <c:extLst>
              <c:ext xmlns:c16="http://schemas.microsoft.com/office/drawing/2014/chart" uri="{C3380CC4-5D6E-409C-BE32-E72D297353CC}">
                <c16:uniqueId val="{00000005-D7B1-4D27-AB86-26301CC8A118}"/>
              </c:ext>
            </c:extLst>
          </c:dPt>
          <c:dPt>
            <c:idx val="5"/>
            <c:bubble3D val="0"/>
            <c:spPr>
              <a:solidFill>
                <a:srgbClr val="FF6600"/>
              </a:solidFill>
              <a:ln w="19050">
                <a:noFill/>
              </a:ln>
              <a:effectLst/>
            </c:spPr>
            <c:extLst>
              <c:ext xmlns:c16="http://schemas.microsoft.com/office/drawing/2014/chart" uri="{C3380CC4-5D6E-409C-BE32-E72D297353CC}">
                <c16:uniqueId val="{00000004-D7B1-4D27-AB86-26301CC8A11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Space heating</c:v>
                </c:pt>
                <c:pt idx="1">
                  <c:v>Water heating</c:v>
                </c:pt>
                <c:pt idx="2">
                  <c:v>Lighting and applications</c:v>
                </c:pt>
                <c:pt idx="3">
                  <c:v>Cooking</c:v>
                </c:pt>
                <c:pt idx="4">
                  <c:v>Space cooling</c:v>
                </c:pt>
                <c:pt idx="5">
                  <c:v>Other end uses</c:v>
                </c:pt>
              </c:strCache>
            </c:strRef>
          </c:cat>
          <c:val>
            <c:numRef>
              <c:f>Sheet1!$B$2:$B$7</c:f>
              <c:numCache>
                <c:formatCode>General</c:formatCode>
                <c:ptCount val="6"/>
                <c:pt idx="0">
                  <c:v>64.7</c:v>
                </c:pt>
                <c:pt idx="1">
                  <c:v>13.9</c:v>
                </c:pt>
                <c:pt idx="2">
                  <c:v>13.8</c:v>
                </c:pt>
                <c:pt idx="3">
                  <c:v>5.7</c:v>
                </c:pt>
                <c:pt idx="4">
                  <c:v>0.5</c:v>
                </c:pt>
                <c:pt idx="5">
                  <c:v>1.5</c:v>
                </c:pt>
              </c:numCache>
            </c:numRef>
          </c:val>
          <c:extLst>
            <c:ext xmlns:c16="http://schemas.microsoft.com/office/drawing/2014/chart" uri="{C3380CC4-5D6E-409C-BE32-E72D297353CC}">
              <c16:uniqueId val="{00000000-D7B1-4D27-AB86-26301CC8A118}"/>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334962781913126"/>
          <c:y val="0.31832054416422534"/>
          <c:w val="0.34064866442406649"/>
          <c:h val="0.512925839574331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C507DF-2202-4BA8-BDB6-4A94C4E1249F}" type="datetimeFigureOut">
              <a:rPr lang="en-GB" smtClean="0"/>
              <a:pPr/>
              <a:t>07/03/2019</a:t>
            </a:fld>
            <a:endParaRPr lang="en-GB"/>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4BE544-F562-4C35-A9FD-B90A56CB17EB}"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1831F-9B2E-456E-A65A-E6850032F803}" type="datetimeFigureOut">
              <a:rPr lang="nl-NL" smtClean="0"/>
              <a:pPr/>
              <a:t>7-3-2019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CCD01-D426-423B-AF6B-42A66387078E}"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1</a:t>
            </a:fld>
            <a:endParaRPr lang="nl-NL"/>
          </a:p>
        </p:txBody>
      </p:sp>
    </p:spTree>
    <p:extLst>
      <p:ext uri="{BB962C8B-B14F-4D97-AF65-F5344CB8AC3E}">
        <p14:creationId xmlns:p14="http://schemas.microsoft.com/office/powerpoint/2010/main" val="352323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hot water battery is innovative, because we want to store higher temperatures than usual at these larger depths and we want to use a mono well. Furthermore, the cold aquifer </a:t>
            </a:r>
            <a:r>
              <a:rPr lang="en-GB" dirty="0"/>
              <a:t>provides a buffer for the drinking water. 4 months peak demand is also 8 months to partially fill buffer. </a:t>
            </a:r>
          </a:p>
          <a:p>
            <a:endParaRPr lang="en-GB" dirty="0"/>
          </a:p>
          <a:p>
            <a:r>
              <a:rPr lang="en-GB" dirty="0"/>
              <a:t>There are different possibilities and in the next presentation, more on challenges and opportunities with heat storage will be discussed.</a:t>
            </a:r>
            <a:endParaRPr lang="en-GB" sz="1200" kern="1200" dirty="0">
              <a:solidFill>
                <a:schemeClr val="tx1"/>
              </a:solidFill>
              <a:effectLst/>
              <a:latin typeface="+mn-lt"/>
              <a:ea typeface="+mn-ea"/>
              <a:cs typeface="+mn-cs"/>
            </a:endParaRPr>
          </a:p>
          <a:p>
            <a:pPr marL="0" indent="0">
              <a:buFontTx/>
              <a:buNone/>
            </a:pPr>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10</a:t>
            </a:fld>
            <a:endParaRPr lang="nl-NL"/>
          </a:p>
        </p:txBody>
      </p:sp>
    </p:spTree>
    <p:extLst>
      <p:ext uri="{BB962C8B-B14F-4D97-AF65-F5344CB8AC3E}">
        <p14:creationId xmlns:p14="http://schemas.microsoft.com/office/powerpoint/2010/main" val="3720905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 heat storage is needed, now and in the future. As more energy from windmills, industries and solar energy will come available, more energy storage is needed. </a:t>
            </a:r>
          </a:p>
        </p:txBody>
      </p:sp>
      <p:sp>
        <p:nvSpPr>
          <p:cNvPr id="4" name="Slide Number Placeholder 3"/>
          <p:cNvSpPr>
            <a:spLocks noGrp="1"/>
          </p:cNvSpPr>
          <p:nvPr>
            <p:ph type="sldNum" sz="quarter" idx="5"/>
          </p:nvPr>
        </p:nvSpPr>
        <p:spPr/>
        <p:txBody>
          <a:bodyPr/>
          <a:lstStyle/>
          <a:p>
            <a:fld id="{9EFCCD01-D426-423B-AF6B-42A66387078E}" type="slidenum">
              <a:rPr lang="nl-NL" smtClean="0"/>
              <a:pPr/>
              <a:t>11</a:t>
            </a:fld>
            <a:endParaRPr lang="nl-NL"/>
          </a:p>
        </p:txBody>
      </p:sp>
    </p:spTree>
    <p:extLst>
      <p:ext uri="{BB962C8B-B14F-4D97-AF65-F5344CB8AC3E}">
        <p14:creationId xmlns:p14="http://schemas.microsoft.com/office/powerpoint/2010/main" val="398924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12</a:t>
            </a:fld>
            <a:endParaRPr lang="nl-NL"/>
          </a:p>
        </p:txBody>
      </p:sp>
    </p:spTree>
    <p:extLst>
      <p:ext uri="{BB962C8B-B14F-4D97-AF65-F5344CB8AC3E}">
        <p14:creationId xmlns:p14="http://schemas.microsoft.com/office/powerpoint/2010/main" val="278892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60% of </a:t>
            </a:r>
            <a:r>
              <a:rPr lang="nl-NL" dirty="0" err="1"/>
              <a:t>total</a:t>
            </a:r>
            <a:r>
              <a:rPr lang="nl-NL" dirty="0"/>
              <a:t> energy </a:t>
            </a:r>
            <a:r>
              <a:rPr lang="nl-NL" dirty="0" err="1"/>
              <a:t>needs</a:t>
            </a:r>
            <a:r>
              <a:rPr lang="nl-NL" dirty="0"/>
              <a:t> in </a:t>
            </a:r>
            <a:r>
              <a:rPr lang="nl-NL" dirty="0" err="1"/>
              <a:t>the</a:t>
            </a:r>
            <a:r>
              <a:rPr lang="nl-NL" dirty="0"/>
              <a:t> form of heat! </a:t>
            </a:r>
            <a:r>
              <a:rPr lang="en-GB" sz="1200" kern="1200" dirty="0">
                <a:solidFill>
                  <a:schemeClr val="tx1"/>
                </a:solidFill>
                <a:effectLst/>
                <a:latin typeface="+mn-lt"/>
                <a:ea typeface="+mn-ea"/>
                <a:cs typeface="+mn-cs"/>
              </a:rPr>
              <a:t>At the moment, most of the seasonal heat demand is provided by burning natural gas. At all levels in government and also industry, there is a growing ambition and desire to become CO2 neutral and "gas-free".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http://ec.europa.eu/eurostat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2</a:t>
            </a:fld>
            <a:endParaRPr lang="nl-NL"/>
          </a:p>
        </p:txBody>
      </p:sp>
    </p:spTree>
    <p:extLst>
      <p:ext uri="{BB962C8B-B14F-4D97-AF65-F5344CB8AC3E}">
        <p14:creationId xmlns:p14="http://schemas.microsoft.com/office/powerpoint/2010/main" val="127044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Heating</a:t>
            </a:r>
            <a:r>
              <a:rPr lang="nl-NL" dirty="0"/>
              <a:t> </a:t>
            </a:r>
            <a:r>
              <a:rPr lang="nl-NL" dirty="0" err="1"/>
              <a:t>mainly</a:t>
            </a:r>
            <a:r>
              <a:rPr lang="nl-NL" dirty="0"/>
              <a:t> </a:t>
            </a:r>
            <a:r>
              <a:rPr lang="nl-NL" dirty="0" err="1"/>
              <a:t>needed</a:t>
            </a:r>
            <a:r>
              <a:rPr lang="nl-NL" dirty="0"/>
              <a:t> 4 </a:t>
            </a:r>
            <a:r>
              <a:rPr lang="nl-NL" dirty="0" err="1"/>
              <a:t>months</a:t>
            </a:r>
            <a:r>
              <a:rPr lang="nl-NL" dirty="0"/>
              <a:t> of </a:t>
            </a:r>
            <a:r>
              <a:rPr lang="nl-NL" dirty="0" err="1"/>
              <a:t>the</a:t>
            </a:r>
            <a:r>
              <a:rPr lang="nl-NL" dirty="0"/>
              <a:t> </a:t>
            </a:r>
            <a:r>
              <a:rPr lang="nl-NL" dirty="0" err="1"/>
              <a:t>year</a:t>
            </a:r>
            <a:r>
              <a:rPr lang="nl-NL" dirty="0"/>
              <a:t>, </a:t>
            </a:r>
            <a:r>
              <a:rPr lang="nl-NL" dirty="0" err="1"/>
              <a:t>Excess</a:t>
            </a:r>
            <a:r>
              <a:rPr lang="nl-NL" dirty="0"/>
              <a:t> of </a:t>
            </a:r>
            <a:r>
              <a:rPr lang="nl-NL" dirty="0" err="1"/>
              <a:t>generated</a:t>
            </a:r>
            <a:r>
              <a:rPr lang="nl-NL" dirty="0"/>
              <a:t> </a:t>
            </a:r>
            <a:r>
              <a:rPr lang="nl-NL" dirty="0" err="1"/>
              <a:t>electricity</a:t>
            </a:r>
            <a:r>
              <a:rPr lang="nl-NL" dirty="0"/>
              <a:t> and </a:t>
            </a:r>
            <a:r>
              <a:rPr lang="nl-NL" dirty="0" err="1"/>
              <a:t>industrial</a:t>
            </a:r>
            <a:r>
              <a:rPr lang="nl-NL" dirty="0"/>
              <a:t> heat (</a:t>
            </a:r>
            <a:r>
              <a:rPr lang="nl-NL" dirty="0" err="1"/>
              <a:t>during</a:t>
            </a:r>
            <a:r>
              <a:rPr lang="nl-NL" dirty="0"/>
              <a:t> </a:t>
            </a:r>
            <a:r>
              <a:rPr lang="nl-NL" dirty="0" err="1"/>
              <a:t>summer</a:t>
            </a:r>
            <a:r>
              <a:rPr lang="nl-NL" dirty="0"/>
              <a:t>). </a:t>
            </a:r>
            <a:r>
              <a:rPr lang="nl-NL" dirty="0" err="1"/>
              <a:t>This</a:t>
            </a:r>
            <a:r>
              <a:rPr lang="nl-NL" dirty="0"/>
              <a:t> </a:t>
            </a:r>
            <a:r>
              <a:rPr lang="nl-NL" dirty="0" err="1"/>
              <a:t>excess</a:t>
            </a:r>
            <a:r>
              <a:rPr lang="nl-NL" dirty="0"/>
              <a:t> heat </a:t>
            </a:r>
            <a:r>
              <a:rPr lang="nl-NL" dirty="0" err="1"/>
              <a:t>will</a:t>
            </a:r>
            <a:r>
              <a:rPr lang="nl-NL" dirty="0"/>
              <a:t> </a:t>
            </a:r>
            <a:r>
              <a:rPr lang="nl-NL" dirty="0" err="1"/>
              <a:t>become</a:t>
            </a:r>
            <a:r>
              <a:rPr lang="nl-NL" dirty="0"/>
              <a:t> more as more </a:t>
            </a:r>
            <a:r>
              <a:rPr lang="nl-NL" dirty="0" err="1"/>
              <a:t>windmills</a:t>
            </a:r>
            <a:r>
              <a:rPr lang="nl-NL" dirty="0"/>
              <a:t> and </a:t>
            </a:r>
            <a:r>
              <a:rPr lang="nl-NL" dirty="0" err="1"/>
              <a:t>solar</a:t>
            </a:r>
            <a:r>
              <a:rPr lang="nl-NL" dirty="0"/>
              <a:t> </a:t>
            </a:r>
            <a:r>
              <a:rPr lang="nl-NL" dirty="0" err="1"/>
              <a:t>parks</a:t>
            </a:r>
            <a:r>
              <a:rPr lang="nl-NL" dirty="0"/>
              <a:t> </a:t>
            </a:r>
            <a:r>
              <a:rPr lang="nl-NL" dirty="0" err="1"/>
              <a:t>will</a:t>
            </a:r>
            <a:r>
              <a:rPr lang="nl-NL" dirty="0"/>
              <a:t> </a:t>
            </a:r>
            <a:r>
              <a:rPr lang="nl-NL" dirty="0" err="1"/>
              <a:t>be</a:t>
            </a:r>
            <a:r>
              <a:rPr lang="nl-NL" dirty="0"/>
              <a:t> </a:t>
            </a:r>
            <a:r>
              <a:rPr lang="nl-NL" dirty="0" err="1"/>
              <a:t>build</a:t>
            </a:r>
            <a:r>
              <a:rPr lang="nl-NL" dirty="0"/>
              <a:t>. We </a:t>
            </a:r>
            <a:r>
              <a:rPr lang="nl-NL" dirty="0" err="1"/>
              <a:t>need</a:t>
            </a:r>
            <a:r>
              <a:rPr lang="nl-NL" dirty="0"/>
              <a:t> </a:t>
            </a:r>
            <a:r>
              <a:rPr lang="nl-NL" dirty="0" err="1"/>
              <a:t>to</a:t>
            </a:r>
            <a:r>
              <a:rPr lang="nl-NL" dirty="0"/>
              <a:t> </a:t>
            </a:r>
            <a:r>
              <a:rPr lang="nl-NL" dirty="0" err="1"/>
              <a:t>find</a:t>
            </a:r>
            <a:r>
              <a:rPr lang="nl-NL" dirty="0"/>
              <a:t> a solution </a:t>
            </a:r>
            <a:r>
              <a:rPr lang="nl-NL" dirty="0" err="1"/>
              <a:t>so</a:t>
            </a:r>
            <a:r>
              <a:rPr lang="nl-NL" dirty="0"/>
              <a:t> </a:t>
            </a:r>
            <a:r>
              <a:rPr lang="nl-NL" dirty="0" err="1"/>
              <a:t>the</a:t>
            </a:r>
            <a:r>
              <a:rPr lang="nl-NL" dirty="0"/>
              <a:t> </a:t>
            </a:r>
            <a:r>
              <a:rPr lang="nl-NL" dirty="0" err="1"/>
              <a:t>excess</a:t>
            </a:r>
            <a:r>
              <a:rPr lang="nl-NL" dirty="0"/>
              <a:t> heat </a:t>
            </a:r>
            <a:r>
              <a:rPr lang="nl-NL" dirty="0" err="1"/>
              <a:t>will</a:t>
            </a:r>
            <a:r>
              <a:rPr lang="nl-NL" dirty="0"/>
              <a:t> </a:t>
            </a:r>
            <a:r>
              <a:rPr lang="nl-NL" dirty="0" err="1"/>
              <a:t>not</a:t>
            </a:r>
            <a:r>
              <a:rPr lang="nl-NL" dirty="0"/>
              <a:t> go </a:t>
            </a:r>
            <a:r>
              <a:rPr lang="nl-NL" dirty="0" err="1"/>
              <a:t>to</a:t>
            </a:r>
            <a:r>
              <a:rPr lang="nl-NL" dirty="0"/>
              <a:t> waste. At </a:t>
            </a:r>
            <a:r>
              <a:rPr lang="nl-NL" dirty="0" err="1"/>
              <a:t>the</a:t>
            </a:r>
            <a:r>
              <a:rPr lang="nl-NL" dirty="0"/>
              <a:t> moment </a:t>
            </a:r>
            <a:r>
              <a:rPr lang="nl-NL" dirty="0" err="1"/>
              <a:t>there</a:t>
            </a:r>
            <a:r>
              <a:rPr lang="nl-NL" dirty="0"/>
              <a:t> are large </a:t>
            </a:r>
            <a:r>
              <a:rPr lang="nl-NL" dirty="0" err="1"/>
              <a:t>quanties</a:t>
            </a:r>
            <a:r>
              <a:rPr lang="nl-NL" dirty="0"/>
              <a:t> of </a:t>
            </a:r>
            <a:r>
              <a:rPr lang="nl-NL" dirty="0" err="1"/>
              <a:t>excess</a:t>
            </a:r>
            <a:r>
              <a:rPr lang="nl-NL" dirty="0"/>
              <a:t> </a:t>
            </a:r>
            <a:r>
              <a:rPr lang="nl-NL" dirty="0" err="1"/>
              <a:t>electricity</a:t>
            </a:r>
            <a:r>
              <a:rPr lang="nl-NL" dirty="0"/>
              <a:t> and heat, </a:t>
            </a:r>
            <a:r>
              <a:rPr lang="nl-NL" dirty="0" err="1"/>
              <a:t>while</a:t>
            </a:r>
            <a:r>
              <a:rPr lang="nl-NL" dirty="0"/>
              <a:t> </a:t>
            </a:r>
            <a:r>
              <a:rPr lang="nl-NL" dirty="0" err="1"/>
              <a:t>it</a:t>
            </a:r>
            <a:r>
              <a:rPr lang="nl-NL" dirty="0"/>
              <a:t> </a:t>
            </a:r>
            <a:r>
              <a:rPr lang="nl-NL" dirty="0" err="1"/>
              <a:t>cannot</a:t>
            </a:r>
            <a:r>
              <a:rPr lang="nl-NL" dirty="0"/>
              <a:t> </a:t>
            </a:r>
            <a:r>
              <a:rPr lang="nl-NL" dirty="0" err="1"/>
              <a:t>be</a:t>
            </a:r>
            <a:r>
              <a:rPr lang="nl-NL" dirty="0"/>
              <a:t> </a:t>
            </a:r>
            <a:r>
              <a:rPr lang="nl-NL" dirty="0" err="1"/>
              <a:t>stored</a:t>
            </a:r>
            <a:r>
              <a:rPr lang="nl-NL" dirty="0"/>
              <a:t> </a:t>
            </a:r>
            <a:r>
              <a:rPr lang="nl-NL" dirty="0" err="1"/>
              <a:t>for</a:t>
            </a:r>
            <a:r>
              <a:rPr lang="nl-NL" dirty="0"/>
              <a:t> a long time.</a:t>
            </a:r>
            <a:r>
              <a:rPr lang="en-GB" sz="1200" kern="1200" dirty="0">
                <a:solidFill>
                  <a:schemeClr val="tx1"/>
                </a:solidFill>
                <a:effectLst/>
                <a:latin typeface="+mn-lt"/>
                <a:ea typeface="+mn-ea"/>
                <a:cs typeface="+mn-cs"/>
              </a:rPr>
              <a:t>. When there is 4 months of heat needed, there are 8 months to fill the buffer. The only way to do that is by utilising the subsurface, shallow or deep, by the use of aquifers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3</a:t>
            </a:fld>
            <a:endParaRPr lang="nl-NL"/>
          </a:p>
        </p:txBody>
      </p:sp>
    </p:spTree>
    <p:extLst>
      <p:ext uri="{BB962C8B-B14F-4D97-AF65-F5344CB8AC3E}">
        <p14:creationId xmlns:p14="http://schemas.microsoft.com/office/powerpoint/2010/main" val="45555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There is a great potential for storing excess heat in the subsurface that can be utilised in winter when demand is greatest. </a:t>
            </a:r>
            <a:r>
              <a:rPr lang="en-GB" sz="1200" kern="1200" dirty="0">
                <a:solidFill>
                  <a:schemeClr val="tx1"/>
                </a:solidFill>
                <a:effectLst/>
                <a:latin typeface="+mn-lt"/>
                <a:ea typeface="+mn-ea"/>
                <a:cs typeface="+mn-cs"/>
              </a:rPr>
              <a:t>The idea of using the subsurface for warm and cold water storage is not new. But usually this is done until 200 meters depths.</a:t>
            </a:r>
            <a:r>
              <a:rPr lang="en-GB" sz="1200" b="0" kern="1200" dirty="0">
                <a:solidFill>
                  <a:schemeClr val="tx1"/>
                </a:solidFill>
                <a:effectLst/>
                <a:latin typeface="+mn-lt"/>
                <a:ea typeface="+mn-ea"/>
                <a:cs typeface="+mn-cs"/>
              </a:rPr>
              <a:t> The subsurface is a great source of heat, but the subsurface is also a good insulator. </a:t>
            </a:r>
            <a:r>
              <a:rPr lang="en-GB" sz="1200" kern="1200" dirty="0">
                <a:solidFill>
                  <a:schemeClr val="tx1"/>
                </a:solidFill>
                <a:effectLst/>
                <a:latin typeface="+mn-lt"/>
                <a:ea typeface="+mn-ea"/>
                <a:cs typeface="+mn-cs"/>
              </a:rPr>
              <a:t>In various parts of The Netherlands there are thick Tertiary sand deposits of millions year old at larger depths between 100 and 500 meters, which potential is hardly known. This is because it is of no interest for drinking water (too salty) and too shallow for oil and gas. </a:t>
            </a:r>
          </a:p>
          <a:p>
            <a:endParaRPr lang="en-GB" sz="1200" kern="1200" dirty="0">
              <a:solidFill>
                <a:schemeClr val="tx1"/>
              </a:solidFill>
              <a:effectLst/>
              <a:latin typeface="+mn-lt"/>
              <a:ea typeface="+mn-ea"/>
              <a:cs typeface="+mn-cs"/>
            </a:endParaRPr>
          </a:p>
          <a:p>
            <a:r>
              <a:rPr lang="en-GB" sz="1200" kern="1200" dirty="0" err="1">
                <a:solidFill>
                  <a:schemeClr val="tx1"/>
                </a:solidFill>
                <a:effectLst/>
                <a:latin typeface="+mn-lt"/>
                <a:ea typeface="+mn-ea"/>
                <a:cs typeface="+mn-cs"/>
              </a:rPr>
              <a:t>WKO</a:t>
            </a:r>
            <a:r>
              <a:rPr lang="en-GB" sz="1200"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Warmte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en</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Koude</a:t>
            </a:r>
            <a:r>
              <a:rPr lang="en-GB" sz="1200" i="1" kern="1200" dirty="0">
                <a:solidFill>
                  <a:schemeClr val="tx1"/>
                </a:solidFill>
                <a:effectLst/>
                <a:latin typeface="+mn-lt"/>
                <a:ea typeface="+mn-ea"/>
                <a:cs typeface="+mn-cs"/>
              </a:rPr>
              <a:t> </a:t>
            </a:r>
            <a:r>
              <a:rPr lang="en-GB" sz="1200" i="1" kern="1200" dirty="0" err="1">
                <a:solidFill>
                  <a:schemeClr val="tx1"/>
                </a:solidFill>
                <a:effectLst/>
                <a:latin typeface="+mn-lt"/>
                <a:ea typeface="+mn-ea"/>
                <a:cs typeface="+mn-cs"/>
              </a:rPr>
              <a:t>Opslag</a:t>
            </a:r>
            <a:r>
              <a:rPr lang="en-GB" sz="1200" kern="1200" dirty="0">
                <a:solidFill>
                  <a:schemeClr val="tx1"/>
                </a:solidFill>
                <a:effectLst/>
                <a:latin typeface="+mn-lt"/>
                <a:ea typeface="+mn-ea"/>
                <a:cs typeface="+mn-cs"/>
              </a:rPr>
              <a:t>, i.e.: shallow warm and cold water storage) and deep geothermal energy are current applications in The Netherlands for harnessing the subsurface for its ideal isolating properties and its source of warm water. </a:t>
            </a:r>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4</a:t>
            </a:fld>
            <a:endParaRPr lang="nl-NL"/>
          </a:p>
        </p:txBody>
      </p:sp>
    </p:spTree>
    <p:extLst>
      <p:ext uri="{BB962C8B-B14F-4D97-AF65-F5344CB8AC3E}">
        <p14:creationId xmlns:p14="http://schemas.microsoft.com/office/powerpoint/2010/main" val="3533187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Profile of </a:t>
            </a:r>
            <a:r>
              <a:rPr lang="en-GB" sz="1200" b="0" kern="1200" dirty="0" err="1">
                <a:solidFill>
                  <a:schemeClr val="tx1"/>
                </a:solidFill>
                <a:effectLst/>
                <a:latin typeface="+mn-lt"/>
                <a:ea typeface="+mn-ea"/>
                <a:cs typeface="+mn-cs"/>
              </a:rPr>
              <a:t>dinoloket</a:t>
            </a:r>
            <a:r>
              <a:rPr lang="en-GB" sz="1200" b="0" kern="1200" dirty="0">
                <a:solidFill>
                  <a:schemeClr val="tx1"/>
                </a:solidFill>
                <a:effectLst/>
                <a:latin typeface="+mn-lt"/>
                <a:ea typeface="+mn-ea"/>
                <a:cs typeface="+mn-cs"/>
              </a:rPr>
              <a:t> at Delft university </a:t>
            </a:r>
          </a:p>
          <a:p>
            <a:r>
              <a:rPr lang="en-GB" dirty="0"/>
              <a:t>Potential aquifers between impermeable clay layers. There is a lot of potential for heat storage.</a:t>
            </a:r>
          </a:p>
          <a:p>
            <a:r>
              <a:rPr lang="en-GB" dirty="0"/>
              <a:t>If we look at the first aquifer from 30 metres thick, if this in area of 67*67m2, you can already store 4800 </a:t>
            </a:r>
            <a:r>
              <a:rPr lang="en-GB" dirty="0" err="1"/>
              <a:t>GJ</a:t>
            </a:r>
            <a:r>
              <a:rPr lang="en-GB" dirty="0"/>
              <a:t> of heat in subsurface. </a:t>
            </a:r>
          </a:p>
          <a:p>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5</a:t>
            </a:fld>
            <a:endParaRPr lang="nl-NL"/>
          </a:p>
        </p:txBody>
      </p:sp>
    </p:spTree>
    <p:extLst>
      <p:ext uri="{BB962C8B-B14F-4D97-AF65-F5344CB8AC3E}">
        <p14:creationId xmlns:p14="http://schemas.microsoft.com/office/powerpoint/2010/main" val="3352748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On the other hand there is a great potential for harnessing excess heat that is generated by industries. There are in a some urban areas heat distribution networks where industries can directly supply and distribute their heat to end users.  Ideally, there should be a way to store this excess heat, which can be used in winter and be integrated into the heat distributions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customary in installation technology and also in the process industry to incorporate buffer capacities into a process. It is striking that this is not yet done on a large scale in heat networks.  </a:t>
            </a:r>
            <a:r>
              <a:rPr lang="en-GB" sz="1200" kern="1200" dirty="0">
                <a:solidFill>
                  <a:schemeClr val="tx1"/>
                </a:solidFill>
                <a:effectLst/>
                <a:latin typeface="+mn-lt"/>
                <a:ea typeface="+mn-ea"/>
                <a:cs typeface="+mn-cs"/>
              </a:rPr>
              <a:t>The advantage is that the business case can be improved. One of the reasons is that at the moment the industries can not store their excess heat and the heat is only necessary in the winter. If you store the heat in the subsurface, more houses can be connected to the heating distribution network that provides warm and cold water. </a:t>
            </a:r>
            <a:r>
              <a:rPr lang="en-US" sz="1200" kern="1200" dirty="0">
                <a:solidFill>
                  <a:schemeClr val="tx1"/>
                </a:solidFill>
                <a:effectLst/>
                <a:latin typeface="+mn-lt"/>
                <a:ea typeface="+mn-ea"/>
                <a:cs typeface="+mn-cs"/>
              </a:rPr>
              <a:t>Once installed the energy storage system pro</a:t>
            </a:r>
            <a:r>
              <a:rPr lang="en-GB" sz="1200" kern="1200" dirty="0">
                <a:solidFill>
                  <a:schemeClr val="tx1"/>
                </a:solidFill>
                <a:effectLst/>
                <a:latin typeface="+mn-lt"/>
                <a:ea typeface="+mn-ea"/>
                <a:cs typeface="+mn-cs"/>
              </a:rPr>
              <a:t>duces no sound and uses no space which is perfect for urban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6</a:t>
            </a:fld>
            <a:endParaRPr lang="nl-NL"/>
          </a:p>
        </p:txBody>
      </p:sp>
    </p:spTree>
    <p:extLst>
      <p:ext uri="{BB962C8B-B14F-4D97-AF65-F5344CB8AC3E}">
        <p14:creationId xmlns:p14="http://schemas.microsoft.com/office/powerpoint/2010/main" val="226036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been working for the last year on a possible solution in cooperation with </a:t>
            </a:r>
            <a:r>
              <a:rPr lang="en-GB" sz="1200" kern="1200" dirty="0" err="1">
                <a:solidFill>
                  <a:schemeClr val="tx1"/>
                </a:solidFill>
                <a:effectLst/>
                <a:latin typeface="+mn-lt"/>
                <a:ea typeface="+mn-ea"/>
                <a:cs typeface="+mn-cs"/>
              </a:rPr>
              <a:t>Duratherm</a:t>
            </a:r>
            <a:r>
              <a:rPr lang="en-GB" sz="1200" kern="1200" dirty="0">
                <a:solidFill>
                  <a:schemeClr val="tx1"/>
                </a:solidFill>
                <a:effectLst/>
                <a:latin typeface="+mn-lt"/>
                <a:ea typeface="+mn-ea"/>
                <a:cs typeface="+mn-cs"/>
              </a:rPr>
              <a:t> and cohere consultant. This is the Hot Water Battery. </a:t>
            </a:r>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7</a:t>
            </a:fld>
            <a:endParaRPr lang="nl-NL"/>
          </a:p>
        </p:txBody>
      </p:sp>
    </p:spTree>
    <p:extLst>
      <p:ext uri="{BB962C8B-B14F-4D97-AF65-F5344CB8AC3E}">
        <p14:creationId xmlns:p14="http://schemas.microsoft.com/office/powerpoint/2010/main" val="423289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Excess heat and electricity are converted in summer to hot water using heat pumps. The hot water is stored in a deep aquifer with a mono-well. Cool water is stored in a shallow aquifer. By storing water with different temperature at different depths, both warm and cold water can be used when needed. </a:t>
            </a:r>
            <a:r>
              <a:rPr lang="en-GB" sz="1200" kern="1200" dirty="0">
                <a:solidFill>
                  <a:schemeClr val="tx1"/>
                </a:solidFill>
                <a:effectLst/>
                <a:latin typeface="+mn-lt"/>
                <a:ea typeface="+mn-ea"/>
                <a:cs typeface="+mn-cs"/>
              </a:rPr>
              <a:t>The advantages are that we can store higher temperatures, so this is more efficient for heating houses in winter. Because of the larger depth at which we store the warm water, there is less heat loss and no impact to drinking water. </a:t>
            </a:r>
            <a:r>
              <a:rPr lang="en-US" sz="1200" kern="1200" dirty="0">
                <a:solidFill>
                  <a:schemeClr val="tx1"/>
                </a:solidFill>
                <a:effectLst/>
                <a:latin typeface="+mn-lt"/>
                <a:ea typeface="+mn-ea"/>
                <a:cs typeface="+mn-cs"/>
              </a:rPr>
              <a:t>Once installed the energy storage system pro</a:t>
            </a:r>
            <a:r>
              <a:rPr lang="en-GB" sz="1200" kern="1200" dirty="0">
                <a:solidFill>
                  <a:schemeClr val="tx1"/>
                </a:solidFill>
                <a:effectLst/>
                <a:latin typeface="+mn-lt"/>
                <a:ea typeface="+mn-ea"/>
                <a:cs typeface="+mn-cs"/>
              </a:rPr>
              <a:t>duces no sound and uses no space which is perfect for urban areas.</a:t>
            </a:r>
          </a:p>
          <a:p>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8</a:t>
            </a:fld>
            <a:endParaRPr lang="nl-NL"/>
          </a:p>
        </p:txBody>
      </p:sp>
    </p:spTree>
    <p:extLst>
      <p:ext uri="{BB962C8B-B14F-4D97-AF65-F5344CB8AC3E}">
        <p14:creationId xmlns:p14="http://schemas.microsoft.com/office/powerpoint/2010/main" val="362731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a:t>
            </a:r>
            <a:r>
              <a:rPr lang="en-GB" dirty="0"/>
              <a:t>can help with the storage problem in the energy transition world. </a:t>
            </a:r>
          </a:p>
          <a:p>
            <a:endParaRPr lang="en-GB" dirty="0"/>
          </a:p>
        </p:txBody>
      </p:sp>
      <p:sp>
        <p:nvSpPr>
          <p:cNvPr id="4" name="Slide Number Placeholder 3"/>
          <p:cNvSpPr>
            <a:spLocks noGrp="1"/>
          </p:cNvSpPr>
          <p:nvPr>
            <p:ph type="sldNum" sz="quarter" idx="5"/>
          </p:nvPr>
        </p:nvSpPr>
        <p:spPr/>
        <p:txBody>
          <a:bodyPr/>
          <a:lstStyle/>
          <a:p>
            <a:fld id="{9EFCCD01-D426-423B-AF6B-42A66387078E}" type="slidenum">
              <a:rPr lang="nl-NL" smtClean="0"/>
              <a:pPr/>
              <a:t>9</a:t>
            </a:fld>
            <a:endParaRPr lang="nl-NL"/>
          </a:p>
        </p:txBody>
      </p:sp>
    </p:spTree>
    <p:extLst>
      <p:ext uri="{BB962C8B-B14F-4D97-AF65-F5344CB8AC3E}">
        <p14:creationId xmlns:p14="http://schemas.microsoft.com/office/powerpoint/2010/main" val="20176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page">
    <p:spTree>
      <p:nvGrpSpPr>
        <p:cNvPr id="1" name=""/>
        <p:cNvGrpSpPr/>
        <p:nvPr/>
      </p:nvGrpSpPr>
      <p:grpSpPr>
        <a:xfrm>
          <a:off x="0" y="0"/>
          <a:ext cx="0" cy="0"/>
          <a:chOff x="0" y="0"/>
          <a:chExt cx="0" cy="0"/>
        </a:xfrm>
      </p:grpSpPr>
      <p:sp>
        <p:nvSpPr>
          <p:cNvPr id="16"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rgbClr val="F3F7FC"/>
                </a:solidFill>
              </a:defRPr>
            </a:lvl1pPr>
          </a:lstStyle>
          <a:p>
            <a:r>
              <a:rPr lang="en-US"/>
              <a:t>Click icon to add picture</a:t>
            </a:r>
            <a:endParaRPr lang="en-GB" dirty="0"/>
          </a:p>
        </p:txBody>
      </p:sp>
      <p:sp>
        <p:nvSpPr>
          <p:cNvPr id="3" name="Subtitle 2"/>
          <p:cNvSpPr>
            <a:spLocks noGrp="1"/>
          </p:cNvSpPr>
          <p:nvPr>
            <p:ph type="subTitle" idx="1"/>
          </p:nvPr>
        </p:nvSpPr>
        <p:spPr>
          <a:xfrm>
            <a:off x="1979681" y="3182008"/>
            <a:ext cx="6518207" cy="790380"/>
          </a:xfrm>
        </p:spPr>
        <p:txBody>
          <a:bodyPr wrap="square" lIns="0" tIns="0" rIns="0" bIns="0" anchor="b" anchorCtr="0">
            <a:noAutofit/>
          </a:bodyPr>
          <a:lstStyle>
            <a:lvl1pPr marL="0" indent="0" algn="r">
              <a:lnSpc>
                <a:spcPts val="3600"/>
              </a:lnSpc>
              <a:spcBef>
                <a:spcPts val="0"/>
              </a:spcBef>
              <a:buNone/>
              <a:defRPr sz="3600" b="0" kern="3000" spc="0" normalizeH="0" baseline="0">
                <a:solidFill>
                  <a:schemeClr val="bg1"/>
                </a:solidFill>
                <a:latin typeface="Segoe UI Light" pitchFamily="34" charset="0"/>
                <a:ea typeface="Ebrima" pitchFamily="2" charset="0"/>
                <a:cs typeface="Ebrima"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2" name="Tijdelijke aanduiding voor tekst 21"/>
          <p:cNvSpPr>
            <a:spLocks noGrp="1"/>
          </p:cNvSpPr>
          <p:nvPr>
            <p:ph type="body" sz="quarter" idx="11"/>
          </p:nvPr>
        </p:nvSpPr>
        <p:spPr>
          <a:xfrm>
            <a:off x="1979677" y="3972388"/>
            <a:ext cx="6518209" cy="388475"/>
          </a:xfrm>
        </p:spPr>
        <p:txBody>
          <a:bodyPr lIns="0" tIns="0" rIns="0" bIns="0" anchor="t">
            <a:noAutofit/>
          </a:bodyPr>
          <a:lstStyle>
            <a:lvl1pPr marL="0" indent="0" algn="r">
              <a:lnSpc>
                <a:spcPts val="1500"/>
              </a:lnSpc>
              <a:spcBef>
                <a:spcPts val="0"/>
              </a:spcBef>
              <a:buFontTx/>
              <a:buNone/>
              <a:defRPr sz="1200" b="1" baseline="0">
                <a:solidFill>
                  <a:schemeClr val="bg1"/>
                </a:solidFill>
              </a:defRPr>
            </a:lvl1pPr>
            <a:lvl2pPr>
              <a:defRPr>
                <a:solidFill>
                  <a:srgbClr val="F3F7FC"/>
                </a:solidFill>
              </a:defRPr>
            </a:lvl2pPr>
            <a:lvl3pPr>
              <a:defRPr>
                <a:solidFill>
                  <a:srgbClr val="F3F7FC"/>
                </a:solidFill>
              </a:defRPr>
            </a:lvl3pPr>
            <a:lvl4pPr>
              <a:defRPr>
                <a:solidFill>
                  <a:srgbClr val="F3F7FC"/>
                </a:solidFill>
              </a:defRPr>
            </a:lvl4pPr>
            <a:lvl5pPr>
              <a:defRPr>
                <a:solidFill>
                  <a:srgbClr val="F3F7FC"/>
                </a:solidFill>
              </a:defRPr>
            </a:lvl5pPr>
          </a:lstStyle>
          <a:p>
            <a:pPr lvl="0"/>
            <a:r>
              <a:rPr lang="en-US"/>
              <a:t>Edit Master text styles</a:t>
            </a:r>
          </a:p>
        </p:txBody>
      </p:sp>
      <p:sp>
        <p:nvSpPr>
          <p:cNvPr id="6" name="Tijdelijke aanduiding voor tekst 21"/>
          <p:cNvSpPr>
            <a:spLocks noGrp="1"/>
          </p:cNvSpPr>
          <p:nvPr>
            <p:ph type="body" sz="quarter" idx="12"/>
          </p:nvPr>
        </p:nvSpPr>
        <p:spPr>
          <a:xfrm>
            <a:off x="1979677" y="4360863"/>
            <a:ext cx="6518209" cy="209142"/>
          </a:xfrm>
        </p:spPr>
        <p:txBody>
          <a:bodyPr lIns="0" tIns="0" rIns="0" bIns="0" anchor="b">
            <a:noAutofit/>
          </a:bodyPr>
          <a:lstStyle>
            <a:lvl1pPr marL="0" indent="0" algn="r">
              <a:lnSpc>
                <a:spcPts val="1500"/>
              </a:lnSpc>
              <a:spcBef>
                <a:spcPts val="0"/>
              </a:spcBef>
              <a:buFontTx/>
              <a:buNone/>
              <a:defRPr sz="900" b="0" baseline="0">
                <a:solidFill>
                  <a:schemeClr val="bg1"/>
                </a:solidFill>
              </a:defRPr>
            </a:lvl1pPr>
            <a:lvl2pPr>
              <a:defRPr>
                <a:solidFill>
                  <a:srgbClr val="F3F7FC"/>
                </a:solidFill>
              </a:defRPr>
            </a:lvl2pPr>
            <a:lvl3pPr>
              <a:defRPr>
                <a:solidFill>
                  <a:srgbClr val="F3F7FC"/>
                </a:solidFill>
              </a:defRPr>
            </a:lvl3pPr>
            <a:lvl4pPr>
              <a:defRPr>
                <a:solidFill>
                  <a:srgbClr val="F3F7FC"/>
                </a:solidFill>
              </a:defRPr>
            </a:lvl4pPr>
            <a:lvl5pPr>
              <a:defRPr>
                <a:solidFill>
                  <a:srgbClr val="F3F7FC"/>
                </a:solidFill>
              </a:defRPr>
            </a:lvl5pPr>
          </a:lstStyle>
          <a:p>
            <a:pPr lvl="0"/>
            <a:r>
              <a:rPr lang="en-US"/>
              <a:t>Edit Master text styles</a:t>
            </a:r>
          </a:p>
        </p:txBody>
      </p:sp>
    </p:spTree>
    <p:extLst>
      <p:ext uri="{BB962C8B-B14F-4D97-AF65-F5344CB8AC3E}">
        <p14:creationId xmlns:p14="http://schemas.microsoft.com/office/powerpoint/2010/main" val="543620523"/>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full-screen (title bottom)">
    <p:spTree>
      <p:nvGrpSpPr>
        <p:cNvPr id="1" name=""/>
        <p:cNvGrpSpPr/>
        <p:nvPr/>
      </p:nvGrpSpPr>
      <p:grpSpPr>
        <a:xfrm>
          <a:off x="0" y="0"/>
          <a:ext cx="0" cy="0"/>
          <a:chOff x="0" y="0"/>
          <a:chExt cx="0" cy="0"/>
        </a:xfrm>
      </p:grpSpPr>
      <p:sp>
        <p:nvSpPr>
          <p:cNvPr id="5"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7" name="Title 1"/>
          <p:cNvSpPr>
            <a:spLocks noGrp="1"/>
          </p:cNvSpPr>
          <p:nvPr>
            <p:ph type="title"/>
          </p:nvPr>
        </p:nvSpPr>
        <p:spPr>
          <a:xfrm>
            <a:off x="647701" y="3985260"/>
            <a:ext cx="7850188" cy="428625"/>
          </a:xfrm>
        </p:spPr>
        <p:txBody>
          <a:bodyPr lIns="0" tIns="0" rIns="0" bIns="0" anchor="b">
            <a:noAutofit/>
          </a:bodyPr>
          <a:lstStyle>
            <a:lvl1pPr algn="l">
              <a:lnSpc>
                <a:spcPts val="2200"/>
              </a:lnSpc>
              <a:defRPr sz="2200" b="0" kern="1500" baseline="0">
                <a:solidFill>
                  <a:schemeClr val="bg1"/>
                </a:solidFill>
              </a:defRPr>
            </a:lvl1pPr>
          </a:lstStyle>
          <a:p>
            <a:r>
              <a:rPr lang="en-US"/>
              <a:t>Click to edit Master title style</a:t>
            </a:r>
            <a:endParaRPr lang="en-US" dirty="0"/>
          </a:p>
        </p:txBody>
      </p:sp>
      <p:sp>
        <p:nvSpPr>
          <p:cNvPr id="8"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Tree>
    <p:extLst>
      <p:ext uri="{BB962C8B-B14F-4D97-AF65-F5344CB8AC3E}">
        <p14:creationId xmlns:p14="http://schemas.microsoft.com/office/powerpoint/2010/main" val="180634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p:nvPr>
        </p:nvSpPr>
        <p:spPr>
          <a:xfrm>
            <a:off x="0" y="801688"/>
            <a:ext cx="3506264"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6" name="Tijdelijke aanduiding voor afbeelding 3"/>
          <p:cNvSpPr>
            <a:spLocks noGrp="1"/>
          </p:cNvSpPr>
          <p:nvPr>
            <p:ph type="pic" sz="quarter" idx="11"/>
          </p:nvPr>
        </p:nvSpPr>
        <p:spPr>
          <a:xfrm>
            <a:off x="3639481" y="801688"/>
            <a:ext cx="2531123"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7" name="Tijdelijke aanduiding voor afbeelding 3"/>
          <p:cNvSpPr>
            <a:spLocks noGrp="1"/>
          </p:cNvSpPr>
          <p:nvPr>
            <p:ph type="pic" sz="quarter" idx="12"/>
          </p:nvPr>
        </p:nvSpPr>
        <p:spPr>
          <a:xfrm>
            <a:off x="6303821" y="801688"/>
            <a:ext cx="2840179"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8" name="Tijdelijke aanduiding voor afbeelding 3"/>
          <p:cNvSpPr>
            <a:spLocks noGrp="1"/>
          </p:cNvSpPr>
          <p:nvPr>
            <p:ph type="pic" sz="quarter" idx="13"/>
          </p:nvPr>
        </p:nvSpPr>
        <p:spPr>
          <a:xfrm>
            <a:off x="0" y="2866970"/>
            <a:ext cx="2818600" cy="2009829"/>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9" name="Tijdelijke aanduiding voor afbeelding 3"/>
          <p:cNvSpPr>
            <a:spLocks noGrp="1"/>
          </p:cNvSpPr>
          <p:nvPr>
            <p:ph type="pic" sz="quarter" idx="14"/>
          </p:nvPr>
        </p:nvSpPr>
        <p:spPr>
          <a:xfrm>
            <a:off x="2951800" y="2866970"/>
            <a:ext cx="3755280" cy="2009830"/>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0" name="Tijdelijke aanduiding voor afbeelding 3"/>
          <p:cNvSpPr>
            <a:spLocks noGrp="1"/>
          </p:cNvSpPr>
          <p:nvPr>
            <p:ph type="pic" sz="quarter" idx="15"/>
          </p:nvPr>
        </p:nvSpPr>
        <p:spPr>
          <a:xfrm>
            <a:off x="6840280" y="2866970"/>
            <a:ext cx="2303720" cy="2009829"/>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2"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Tree>
    <p:extLst>
      <p:ext uri="{BB962C8B-B14F-4D97-AF65-F5344CB8AC3E}">
        <p14:creationId xmlns:p14="http://schemas.microsoft.com/office/powerpoint/2010/main" val="3604291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6" name="Tijdelijke aanduiding voor media 5"/>
          <p:cNvSpPr>
            <a:spLocks noGrp="1"/>
          </p:cNvSpPr>
          <p:nvPr>
            <p:ph type="media" sz="quarter" idx="10"/>
          </p:nvPr>
        </p:nvSpPr>
        <p:spPr>
          <a:xfrm>
            <a:off x="0" y="801688"/>
            <a:ext cx="9144000" cy="4075112"/>
          </a:xfrm>
          <a:solidFill>
            <a:srgbClr val="184350"/>
          </a:solidFill>
        </p:spPr>
        <p:txBody>
          <a:bodyPr/>
          <a:lstStyle>
            <a:lvl1pPr>
              <a:defRPr>
                <a:solidFill>
                  <a:schemeClr val="bg1"/>
                </a:solidFill>
              </a:defRPr>
            </a:lvl1pPr>
          </a:lstStyle>
          <a:p>
            <a:r>
              <a:rPr lang="en-US"/>
              <a:t>Click icon to add media</a:t>
            </a:r>
            <a:endParaRPr lang="en-GB"/>
          </a:p>
        </p:txBody>
      </p:sp>
      <p:sp>
        <p:nvSpPr>
          <p:cNvPr id="4"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Tree>
    <p:extLst>
      <p:ext uri="{BB962C8B-B14F-4D97-AF65-F5344CB8AC3E}">
        <p14:creationId xmlns:p14="http://schemas.microsoft.com/office/powerpoint/2010/main" val="124029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3"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5" name="Tijdelijke aanduiding voor tekst 7"/>
          <p:cNvSpPr>
            <a:spLocks noGrp="1"/>
          </p:cNvSpPr>
          <p:nvPr>
            <p:ph type="body" sz="quarter" idx="11" hasCustomPrompt="1"/>
          </p:nvPr>
        </p:nvSpPr>
        <p:spPr>
          <a:xfrm>
            <a:off x="647700" y="3741484"/>
            <a:ext cx="5615940" cy="784860"/>
          </a:xfrm>
        </p:spPr>
        <p:txBody>
          <a:bodyPr>
            <a:noAutofit/>
          </a:bodyPr>
          <a:lstStyle>
            <a:lvl1pPr>
              <a:defRPr sz="3600">
                <a:solidFill>
                  <a:schemeClr val="bg1"/>
                </a:solidFill>
                <a:latin typeface="Segoe UI Light" pitchFamily="34" charset="0"/>
              </a:defRPr>
            </a:lvl1pPr>
          </a:lstStyle>
          <a:p>
            <a:pPr lvl="0"/>
            <a:r>
              <a:rPr lang="nl-NL" dirty="0" err="1"/>
              <a:t>www.witteveenbos.com</a:t>
            </a:r>
            <a:endParaRPr lang="en-GB" dirty="0"/>
          </a:p>
        </p:txBody>
      </p:sp>
    </p:spTree>
    <p:extLst>
      <p:ext uri="{BB962C8B-B14F-4D97-AF65-F5344CB8AC3E}">
        <p14:creationId xmlns:p14="http://schemas.microsoft.com/office/powerpoint/2010/main" val="78429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3616-A9DB-4268-97D9-B231BE5F6348}"/>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8B7717F7-B1BB-4D2C-AE83-B5F577B3CE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DA9ACC3-9E75-49F4-AF47-66F750B6D272}"/>
              </a:ext>
            </a:extLst>
          </p:cNvPr>
          <p:cNvSpPr>
            <a:spLocks noGrp="1"/>
          </p:cNvSpPr>
          <p:nvPr>
            <p:ph type="dt" sz="half" idx="10"/>
          </p:nvPr>
        </p:nvSpPr>
        <p:spPr/>
        <p:txBody>
          <a:bodyPr/>
          <a:lstStyle/>
          <a:p>
            <a:fld id="{E3C62811-B2FB-41A7-A06F-5716F741FAA2}" type="datetimeFigureOut">
              <a:rPr lang="nl-NL" smtClean="0"/>
              <a:t>7-3-2019</a:t>
            </a:fld>
            <a:endParaRPr lang="nl-NL"/>
          </a:p>
        </p:txBody>
      </p:sp>
      <p:sp>
        <p:nvSpPr>
          <p:cNvPr id="5" name="Footer Placeholder 4">
            <a:extLst>
              <a:ext uri="{FF2B5EF4-FFF2-40B4-BE49-F238E27FC236}">
                <a16:creationId xmlns:a16="http://schemas.microsoft.com/office/drawing/2014/main" id="{395C2291-5C6A-4902-8B34-7D7787F3890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67045A39-1F2B-4B05-B44E-F33790B88B7B}"/>
              </a:ext>
            </a:extLst>
          </p:cNvPr>
          <p:cNvSpPr>
            <a:spLocks noGrp="1"/>
          </p:cNvSpPr>
          <p:nvPr>
            <p:ph type="sldNum" sz="quarter" idx="12"/>
          </p:nvPr>
        </p:nvSpPr>
        <p:spPr/>
        <p:txBody>
          <a:bodyPr/>
          <a:lstStyle/>
          <a:p>
            <a:fld id="{F159AC4A-F9D9-4F6A-ADC3-005B832B5437}" type="slidenum">
              <a:rPr lang="nl-NL" smtClean="0"/>
              <a:t>‹#›</a:t>
            </a:fld>
            <a:endParaRPr lang="nl-NL"/>
          </a:p>
        </p:txBody>
      </p:sp>
    </p:spTree>
    <p:extLst>
      <p:ext uri="{BB962C8B-B14F-4D97-AF65-F5344CB8AC3E}">
        <p14:creationId xmlns:p14="http://schemas.microsoft.com/office/powerpoint/2010/main" val="133833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uthorisation page (Dutch)">
    <p:spTree>
      <p:nvGrpSpPr>
        <p:cNvPr id="1" name=""/>
        <p:cNvGrpSpPr/>
        <p:nvPr/>
      </p:nvGrpSpPr>
      <p:grpSpPr>
        <a:xfrm>
          <a:off x="0" y="0"/>
          <a:ext cx="0" cy="0"/>
          <a:chOff x="0" y="0"/>
          <a:chExt cx="0" cy="0"/>
        </a:xfrm>
      </p:grpSpPr>
      <p:sp>
        <p:nvSpPr>
          <p:cNvPr id="5" name="Rechthoek 4"/>
          <p:cNvSpPr/>
          <p:nvPr userDrawn="1"/>
        </p:nvSpPr>
        <p:spPr>
          <a:xfrm>
            <a:off x="0" y="801688"/>
            <a:ext cx="9144000" cy="4075111"/>
          </a:xfrm>
          <a:prstGeom prst="rect">
            <a:avLst/>
          </a:prstGeom>
          <a:solidFill>
            <a:srgbClr val="F3F7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
        <p:nvSpPr>
          <p:cNvPr id="6" name="Tijdelijke aanduiding voor tekst 3"/>
          <p:cNvSpPr>
            <a:spLocks noGrp="1"/>
          </p:cNvSpPr>
          <p:nvPr userDrawn="1">
            <p:ph type="body" sz="quarter" idx="11"/>
          </p:nvPr>
        </p:nvSpPr>
        <p:spPr>
          <a:xfrm>
            <a:off x="647701" y="3637486"/>
            <a:ext cx="7847900" cy="1239314"/>
          </a:xfrm>
        </p:spPr>
        <p:txBody>
          <a:bodyPr/>
          <a:lstStyle/>
          <a:p>
            <a:pPr lvl="0"/>
            <a:r>
              <a:rPr lang="en-US" sz="650"/>
              <a:t>Edit Master text styles</a:t>
            </a:r>
          </a:p>
        </p:txBody>
      </p:sp>
      <p:graphicFrame>
        <p:nvGraphicFramePr>
          <p:cNvPr id="8" name="Tabel 7"/>
          <p:cNvGraphicFramePr>
            <a:graphicFrameLocks noGrp="1"/>
          </p:cNvGraphicFramePr>
          <p:nvPr userDrawn="1"/>
        </p:nvGraphicFramePr>
        <p:xfrm>
          <a:off x="647701" y="973146"/>
          <a:ext cx="7847900" cy="2391360"/>
        </p:xfrm>
        <a:graphic>
          <a:graphicData uri="http://schemas.openxmlformats.org/drawingml/2006/table">
            <a:tbl>
              <a:tblPr>
                <a:tableStyleId>{2D5ABB26-0587-4C30-8999-92F81FD0307C}</a:tableStyleId>
              </a:tblPr>
              <a:tblGrid>
                <a:gridCol w="788511">
                  <a:extLst>
                    <a:ext uri="{9D8B030D-6E8A-4147-A177-3AD203B41FA5}">
                      <a16:colId xmlns:a16="http://schemas.microsoft.com/office/drawing/2014/main" val="20000"/>
                    </a:ext>
                  </a:extLst>
                </a:gridCol>
                <a:gridCol w="7059389">
                  <a:extLst>
                    <a:ext uri="{9D8B030D-6E8A-4147-A177-3AD203B41FA5}">
                      <a16:colId xmlns:a16="http://schemas.microsoft.com/office/drawing/2014/main" val="20001"/>
                    </a:ext>
                  </a:extLst>
                </a:gridCol>
              </a:tblGrid>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0"/>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1"/>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2"/>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3"/>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4"/>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5"/>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6"/>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7"/>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8"/>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9"/>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0"/>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1"/>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2"/>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3"/>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4"/>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03267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uthorisation page (English)">
    <p:spTree>
      <p:nvGrpSpPr>
        <p:cNvPr id="1" name=""/>
        <p:cNvGrpSpPr/>
        <p:nvPr/>
      </p:nvGrpSpPr>
      <p:grpSpPr>
        <a:xfrm>
          <a:off x="0" y="0"/>
          <a:ext cx="0" cy="0"/>
          <a:chOff x="0" y="0"/>
          <a:chExt cx="0" cy="0"/>
        </a:xfrm>
      </p:grpSpPr>
      <p:sp>
        <p:nvSpPr>
          <p:cNvPr id="5" name="Rechthoek 4"/>
          <p:cNvSpPr/>
          <p:nvPr userDrawn="1"/>
        </p:nvSpPr>
        <p:spPr>
          <a:xfrm>
            <a:off x="0" y="801688"/>
            <a:ext cx="9144000" cy="4075111"/>
          </a:xfrm>
          <a:prstGeom prst="rect">
            <a:avLst/>
          </a:prstGeom>
          <a:solidFill>
            <a:srgbClr val="F3F7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
        <p:nvSpPr>
          <p:cNvPr id="6" name="Tijdelijke aanduiding voor tekst 3"/>
          <p:cNvSpPr>
            <a:spLocks noGrp="1"/>
          </p:cNvSpPr>
          <p:nvPr userDrawn="1">
            <p:ph type="body" sz="quarter" idx="11"/>
          </p:nvPr>
        </p:nvSpPr>
        <p:spPr>
          <a:xfrm>
            <a:off x="647701" y="3637486"/>
            <a:ext cx="7847900" cy="1239314"/>
          </a:xfrm>
        </p:spPr>
        <p:txBody>
          <a:bodyPr/>
          <a:lstStyle/>
          <a:p>
            <a:pPr lvl="0"/>
            <a:r>
              <a:rPr lang="en-US" sz="650"/>
              <a:t>Edit Master text styles</a:t>
            </a:r>
          </a:p>
        </p:txBody>
      </p:sp>
      <p:graphicFrame>
        <p:nvGraphicFramePr>
          <p:cNvPr id="8" name="Tabel 7"/>
          <p:cNvGraphicFramePr>
            <a:graphicFrameLocks noGrp="1"/>
          </p:cNvGraphicFramePr>
          <p:nvPr userDrawn="1"/>
        </p:nvGraphicFramePr>
        <p:xfrm>
          <a:off x="647701" y="973146"/>
          <a:ext cx="7847900" cy="2391360"/>
        </p:xfrm>
        <a:graphic>
          <a:graphicData uri="http://schemas.openxmlformats.org/drawingml/2006/table">
            <a:tbl>
              <a:tblPr>
                <a:tableStyleId>{2D5ABB26-0587-4C30-8999-92F81FD0307C}</a:tableStyleId>
              </a:tblPr>
              <a:tblGrid>
                <a:gridCol w="788511">
                  <a:extLst>
                    <a:ext uri="{9D8B030D-6E8A-4147-A177-3AD203B41FA5}">
                      <a16:colId xmlns:a16="http://schemas.microsoft.com/office/drawing/2014/main" val="20000"/>
                    </a:ext>
                  </a:extLst>
                </a:gridCol>
                <a:gridCol w="7059389">
                  <a:extLst>
                    <a:ext uri="{9D8B030D-6E8A-4147-A177-3AD203B41FA5}">
                      <a16:colId xmlns:a16="http://schemas.microsoft.com/office/drawing/2014/main" val="20001"/>
                    </a:ext>
                  </a:extLst>
                </a:gridCol>
              </a:tblGrid>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0"/>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1"/>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2"/>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3"/>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4"/>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5"/>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6"/>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7"/>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8"/>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09"/>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0"/>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1"/>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2"/>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3"/>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4"/>
                  </a:ext>
                </a:extLst>
              </a:tr>
              <a:tr h="0">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tc>
                  <a:txBody>
                    <a:bodyPr/>
                    <a:lstStyle/>
                    <a:p>
                      <a:endParaRPr lang="nl-NL" sz="650" kern="1200" baseline="0" dirty="0">
                        <a:solidFill>
                          <a:srgbClr val="184350"/>
                        </a:solidFill>
                        <a:latin typeface="Segoe UI" pitchFamily="34" charset="0"/>
                        <a:ea typeface="Segoe UI" pitchFamily="34" charset="0"/>
                        <a:cs typeface="Segoe UI" pitchFamily="34" charset="0"/>
                      </a:endParaRPr>
                    </a:p>
                  </a:txBody>
                  <a:tcPr marL="0" marR="0" marT="18000" marB="3240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03267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lain)">
    <p:spTree>
      <p:nvGrpSpPr>
        <p:cNvPr id="1" name=""/>
        <p:cNvGrpSpPr/>
        <p:nvPr/>
      </p:nvGrpSpPr>
      <p:grpSpPr>
        <a:xfrm>
          <a:off x="0" y="0"/>
          <a:ext cx="0" cy="0"/>
          <a:chOff x="0" y="0"/>
          <a:chExt cx="0" cy="0"/>
        </a:xfrm>
      </p:grpSpPr>
      <p:sp>
        <p:nvSpPr>
          <p:cNvPr id="5" name="Rechthoek 4"/>
          <p:cNvSpPr/>
          <p:nvPr userDrawn="1"/>
        </p:nvSpPr>
        <p:spPr>
          <a:xfrm>
            <a:off x="0" y="801688"/>
            <a:ext cx="9144000" cy="4075111"/>
          </a:xfrm>
          <a:prstGeom prst="rect">
            <a:avLst/>
          </a:prstGeom>
          <a:solidFill>
            <a:srgbClr val="F3F7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a:t>Click to edit Master title style</a:t>
            </a:r>
            <a:endParaRPr lang="en-US" dirty="0"/>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
        <p:nvSpPr>
          <p:cNvPr id="11" name="Tijdelijke aanduiding voor tekst 10"/>
          <p:cNvSpPr>
            <a:spLocks noGrp="1"/>
          </p:cNvSpPr>
          <p:nvPr>
            <p:ph type="body" sz="quarter" idx="11"/>
          </p:nvPr>
        </p:nvSpPr>
        <p:spPr>
          <a:xfrm>
            <a:off x="647700" y="1716087"/>
            <a:ext cx="7847901" cy="264477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703267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numeration)">
    <p:spTree>
      <p:nvGrpSpPr>
        <p:cNvPr id="1" name=""/>
        <p:cNvGrpSpPr/>
        <p:nvPr/>
      </p:nvGrpSpPr>
      <p:grpSpPr>
        <a:xfrm>
          <a:off x="0" y="0"/>
          <a:ext cx="0" cy="0"/>
          <a:chOff x="0" y="0"/>
          <a:chExt cx="0" cy="0"/>
        </a:xfrm>
      </p:grpSpPr>
      <p:sp>
        <p:nvSpPr>
          <p:cNvPr id="5" name="Rechthoek 4"/>
          <p:cNvSpPr/>
          <p:nvPr userDrawn="1"/>
        </p:nvSpPr>
        <p:spPr>
          <a:xfrm>
            <a:off x="0" y="801688"/>
            <a:ext cx="9144000" cy="4075111"/>
          </a:xfrm>
          <a:prstGeom prst="rect">
            <a:avLst/>
          </a:prstGeom>
          <a:solidFill>
            <a:srgbClr val="F3F7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a:t>Click to edit Master title style</a:t>
            </a:r>
            <a:endParaRPr lang="en-US" dirty="0"/>
          </a:p>
        </p:txBody>
      </p:sp>
      <p:sp>
        <p:nvSpPr>
          <p:cNvPr id="7"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
        <p:nvSpPr>
          <p:cNvPr id="9" name="Tijdelijke aanduiding voor tekst 8"/>
          <p:cNvSpPr>
            <a:spLocks noGrp="1"/>
          </p:cNvSpPr>
          <p:nvPr>
            <p:ph type="body" sz="quarter" idx="10"/>
          </p:nvPr>
        </p:nvSpPr>
        <p:spPr>
          <a:xfrm>
            <a:off x="647700" y="1716088"/>
            <a:ext cx="7847901" cy="2644775"/>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70326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Rechthoek 4"/>
          <p:cNvSpPr/>
          <p:nvPr userDrawn="1"/>
        </p:nvSpPr>
        <p:spPr>
          <a:xfrm>
            <a:off x="0" y="801688"/>
            <a:ext cx="9144000" cy="4075111"/>
          </a:xfrm>
          <a:prstGeom prst="rect">
            <a:avLst/>
          </a:prstGeom>
          <a:solidFill>
            <a:srgbClr val="F3F7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47700" y="1287463"/>
            <a:ext cx="7850189" cy="428625"/>
          </a:xfrm>
        </p:spPr>
        <p:txBody>
          <a:bodyPr lIns="0" tIns="0" rIns="0" bIns="0" anchor="t">
            <a:noAutofit/>
          </a:bodyPr>
          <a:lstStyle>
            <a:lvl1pPr algn="l">
              <a:lnSpc>
                <a:spcPts val="2200"/>
              </a:lnSpc>
              <a:defRPr sz="2200" b="0" kern="1500" baseline="0"/>
            </a:lvl1pPr>
          </a:lstStyle>
          <a:p>
            <a:r>
              <a:rPr lang="en-US"/>
              <a:t>Click to edit Master title style</a:t>
            </a:r>
            <a:endParaRPr lang="en-US" dirty="0"/>
          </a:p>
        </p:txBody>
      </p:sp>
      <p:sp>
        <p:nvSpPr>
          <p:cNvPr id="7" name="Tijdelijke aanduiding voor afbeelding 6"/>
          <p:cNvSpPr>
            <a:spLocks noGrp="1"/>
          </p:cNvSpPr>
          <p:nvPr>
            <p:ph type="pic" sz="quarter" idx="11"/>
          </p:nvPr>
        </p:nvSpPr>
        <p:spPr>
          <a:xfrm>
            <a:off x="647700" y="3256800"/>
            <a:ext cx="2880000" cy="1620000"/>
          </a:xfrm>
          <a:solidFill>
            <a:srgbClr val="184350"/>
          </a:solidFill>
        </p:spPr>
        <p:txBody>
          <a:bodyPr/>
          <a:lstStyle>
            <a:lvl1pPr>
              <a:defRPr>
                <a:solidFill>
                  <a:schemeClr val="bg1"/>
                </a:solidFill>
              </a:defRPr>
            </a:lvl1pPr>
          </a:lstStyle>
          <a:p>
            <a:r>
              <a:rPr lang="en-US"/>
              <a:t>Click icon to add picture</a:t>
            </a:r>
            <a:endParaRPr lang="en-GB" dirty="0"/>
          </a:p>
        </p:txBody>
      </p:sp>
      <p:sp>
        <p:nvSpPr>
          <p:cNvPr id="10"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
        <p:nvSpPr>
          <p:cNvPr id="8" name="Tijdelijke aanduiding voor tekst 8"/>
          <p:cNvSpPr>
            <a:spLocks noGrp="1"/>
          </p:cNvSpPr>
          <p:nvPr>
            <p:ph type="body" sz="quarter" idx="10"/>
          </p:nvPr>
        </p:nvSpPr>
        <p:spPr>
          <a:xfrm>
            <a:off x="647700" y="1716088"/>
            <a:ext cx="7847901" cy="3160711"/>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170326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9" name="Rechthoek 8"/>
          <p:cNvSpPr/>
          <p:nvPr userDrawn="1"/>
        </p:nvSpPr>
        <p:spPr>
          <a:xfrm>
            <a:off x="0" y="801688"/>
            <a:ext cx="9144000" cy="4075111"/>
          </a:xfrm>
          <a:prstGeom prst="rect">
            <a:avLst/>
          </a:prstGeom>
          <a:solidFill>
            <a:srgbClr val="F3F7F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ijdelijke aanduiding voor afbeelding 3"/>
          <p:cNvSpPr>
            <a:spLocks noGrp="1"/>
          </p:cNvSpPr>
          <p:nvPr>
            <p:ph type="pic" sz="quarter" idx="10"/>
          </p:nvPr>
        </p:nvSpPr>
        <p:spPr>
          <a:xfrm>
            <a:off x="0" y="801688"/>
            <a:ext cx="9144000" cy="193208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7" name="Title 1"/>
          <p:cNvSpPr>
            <a:spLocks noGrp="1"/>
          </p:cNvSpPr>
          <p:nvPr>
            <p:ph type="title"/>
          </p:nvPr>
        </p:nvSpPr>
        <p:spPr>
          <a:xfrm>
            <a:off x="649987" y="3219545"/>
            <a:ext cx="7845613" cy="428625"/>
          </a:xfrm>
        </p:spPr>
        <p:txBody>
          <a:bodyPr lIns="0" tIns="0" rIns="180000" bIns="0" anchor="t">
            <a:noAutofit/>
          </a:bodyPr>
          <a:lstStyle>
            <a:lvl1pPr algn="l">
              <a:lnSpc>
                <a:spcPts val="2200"/>
              </a:lnSpc>
              <a:defRPr sz="2200" b="1" kern="1500" baseline="0"/>
            </a:lvl1pPr>
          </a:lstStyle>
          <a:p>
            <a:r>
              <a:rPr lang="en-US"/>
              <a:t>Click to edit Master title style</a:t>
            </a:r>
            <a:endParaRPr lang="en-US" dirty="0"/>
          </a:p>
        </p:txBody>
      </p:sp>
      <p:sp>
        <p:nvSpPr>
          <p:cNvPr id="10"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
        <p:nvSpPr>
          <p:cNvPr id="8" name="Tijdelijke aanduiding voor tekst 8"/>
          <p:cNvSpPr>
            <a:spLocks noGrp="1"/>
          </p:cNvSpPr>
          <p:nvPr>
            <p:ph type="body" sz="quarter" idx="11"/>
          </p:nvPr>
        </p:nvSpPr>
        <p:spPr>
          <a:xfrm>
            <a:off x="649987" y="3648171"/>
            <a:ext cx="7847901" cy="1228628"/>
          </a:xfrm>
        </p:spPr>
        <p:txBody>
          <a:bodyPr>
            <a:noAutofit/>
          </a:bodyPr>
          <a:lstStyle>
            <a:lvl1pPr marL="230400" indent="-230400">
              <a:buFont typeface="Segoe UI Semibold" pitchFamily="34" charset="0"/>
              <a:buChar char="˗"/>
              <a:defRPr/>
            </a:lvl1pPr>
            <a:lvl2pPr marL="576900" indent="-342900">
              <a:buFont typeface="Segoe UI Semibold" pitchFamily="34" charset="0"/>
              <a:buChar char="·"/>
              <a:defRPr/>
            </a:lvl2pPr>
            <a:lvl3pPr marL="709200" indent="-230400">
              <a:buFont typeface="Segoe UI Semibold" pitchFamily="34" charset="0"/>
              <a:buChar cha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0429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full-screen (no title)">
    <p:spTree>
      <p:nvGrpSpPr>
        <p:cNvPr id="1" name=""/>
        <p:cNvGrpSpPr/>
        <p:nvPr/>
      </p:nvGrpSpPr>
      <p:grpSpPr>
        <a:xfrm>
          <a:off x="0" y="0"/>
          <a:ext cx="0" cy="0"/>
          <a:chOff x="0" y="0"/>
          <a:chExt cx="0" cy="0"/>
        </a:xfrm>
      </p:grpSpPr>
      <p:sp>
        <p:nvSpPr>
          <p:cNvPr id="9"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4"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Tree>
    <p:extLst>
      <p:ext uri="{BB962C8B-B14F-4D97-AF65-F5344CB8AC3E}">
        <p14:creationId xmlns:p14="http://schemas.microsoft.com/office/powerpoint/2010/main" val="124029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screen (title top)">
    <p:spTree>
      <p:nvGrpSpPr>
        <p:cNvPr id="1" name=""/>
        <p:cNvGrpSpPr/>
        <p:nvPr/>
      </p:nvGrpSpPr>
      <p:grpSpPr>
        <a:xfrm>
          <a:off x="0" y="0"/>
          <a:ext cx="0" cy="0"/>
          <a:chOff x="0" y="0"/>
          <a:chExt cx="0" cy="0"/>
        </a:xfrm>
      </p:grpSpPr>
      <p:sp>
        <p:nvSpPr>
          <p:cNvPr id="9" name="Tijdelijke aanduiding voor afbeelding 15"/>
          <p:cNvSpPr>
            <a:spLocks noGrp="1"/>
          </p:cNvSpPr>
          <p:nvPr>
            <p:ph type="pic" sz="quarter" idx="10"/>
          </p:nvPr>
        </p:nvSpPr>
        <p:spPr>
          <a:xfrm>
            <a:off x="0" y="801688"/>
            <a:ext cx="9144000" cy="4075112"/>
          </a:xfrm>
          <a:solidFill>
            <a:srgbClr val="184350"/>
          </a:solidFill>
        </p:spPr>
        <p:txBody>
          <a:bodyPr>
            <a:normAutofit/>
          </a:bodyPr>
          <a:lstStyle>
            <a:lvl1pPr>
              <a:defRPr sz="1600">
                <a:solidFill>
                  <a:schemeClr val="bg1"/>
                </a:solidFill>
              </a:defRPr>
            </a:lvl1pPr>
          </a:lstStyle>
          <a:p>
            <a:r>
              <a:rPr lang="en-US"/>
              <a:t>Click icon to add picture</a:t>
            </a:r>
            <a:endParaRPr lang="en-GB" dirty="0"/>
          </a:p>
        </p:txBody>
      </p:sp>
      <p:sp>
        <p:nvSpPr>
          <p:cNvPr id="11" name="Title 1"/>
          <p:cNvSpPr>
            <a:spLocks noGrp="1"/>
          </p:cNvSpPr>
          <p:nvPr>
            <p:ph type="title"/>
          </p:nvPr>
        </p:nvSpPr>
        <p:spPr>
          <a:xfrm>
            <a:off x="647701" y="1287463"/>
            <a:ext cx="7850188" cy="428625"/>
          </a:xfrm>
        </p:spPr>
        <p:txBody>
          <a:bodyPr lIns="0" tIns="0" rIns="0" bIns="0" anchor="t">
            <a:noAutofit/>
          </a:bodyPr>
          <a:lstStyle>
            <a:lvl1pPr algn="l">
              <a:lnSpc>
                <a:spcPts val="2200"/>
              </a:lnSpc>
              <a:defRPr sz="2200" b="0" kern="1500" baseline="0">
                <a:solidFill>
                  <a:schemeClr val="bg1"/>
                </a:solidFill>
              </a:defRPr>
            </a:lvl1pPr>
          </a:lstStyle>
          <a:p>
            <a:r>
              <a:rPr lang="en-US"/>
              <a:t>Click to edit Master title style</a:t>
            </a:r>
            <a:endParaRPr lang="en-US" dirty="0"/>
          </a:p>
        </p:txBody>
      </p:sp>
      <p:sp>
        <p:nvSpPr>
          <p:cNvPr id="6" name="Tijdelijke aanduiding voor dianummer 5"/>
          <p:cNvSpPr>
            <a:spLocks noGrp="1"/>
          </p:cNvSpPr>
          <p:nvPr>
            <p:ph type="sldNum" sz="quarter" idx="4"/>
          </p:nvPr>
        </p:nvSpPr>
        <p:spPr>
          <a:xfrm>
            <a:off x="7968355" y="4876800"/>
            <a:ext cx="527246" cy="266700"/>
          </a:xfrm>
          <a:prstGeom prst="rect">
            <a:avLst/>
          </a:prstGeom>
        </p:spPr>
        <p:txBody>
          <a:bodyPr vert="horz" lIns="0" tIns="0" rIns="0" bIns="0" rtlCol="0" anchor="ctr" anchorCtr="0"/>
          <a:lstStyle>
            <a:lvl1pPr algn="r">
              <a:defRPr sz="1100" b="0">
                <a:solidFill>
                  <a:srgbClr val="184350"/>
                </a:solidFill>
                <a:latin typeface="Segoe UI" pitchFamily="34" charset="0"/>
                <a:ea typeface="Segoe UI" pitchFamily="34" charset="0"/>
                <a:cs typeface="Segoe UI" pitchFamily="34" charset="0"/>
              </a:defRPr>
            </a:lvl1pPr>
          </a:lstStyle>
          <a:p>
            <a:fld id="{44259A67-670E-4C64-97AA-2ABF111DB1CB}" type="slidenum">
              <a:rPr lang="en-GB" smtClean="0"/>
              <a:pPr/>
              <a:t>‹#›</a:t>
            </a:fld>
            <a:endParaRPr lang="en-GB" dirty="0"/>
          </a:p>
        </p:txBody>
      </p:sp>
    </p:spTree>
    <p:extLst>
      <p:ext uri="{BB962C8B-B14F-4D97-AF65-F5344CB8AC3E}">
        <p14:creationId xmlns:p14="http://schemas.microsoft.com/office/powerpoint/2010/main" val="124029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700" y="1287463"/>
            <a:ext cx="7850188" cy="636207"/>
          </a:xfrm>
          <a:prstGeom prst="rect">
            <a:avLst/>
          </a:prstGeom>
        </p:spPr>
        <p:txBody>
          <a:bodyPr vert="horz" lIns="0" tIns="0" rIns="0" bIns="0" rtlCol="0" anchor="t">
            <a:noAutofit/>
          </a:bodyPr>
          <a:lstStyle/>
          <a:p>
            <a:r>
              <a:rPr lang="nl-NL" dirty="0"/>
              <a:t>Klik om de stijl te bewerken</a:t>
            </a:r>
            <a:endParaRPr lang="en-US" dirty="0"/>
          </a:p>
        </p:txBody>
      </p:sp>
      <p:sp>
        <p:nvSpPr>
          <p:cNvPr id="3" name="Text Placeholder 2"/>
          <p:cNvSpPr>
            <a:spLocks noGrp="1"/>
          </p:cNvSpPr>
          <p:nvPr>
            <p:ph type="body" idx="1"/>
          </p:nvPr>
        </p:nvSpPr>
        <p:spPr>
          <a:xfrm>
            <a:off x="647700" y="1923669"/>
            <a:ext cx="7850188" cy="2437193"/>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Afbeelding 4" descr="LogoWB_Color.jpg"/>
          <p:cNvPicPr>
            <a:picLocks noChangeAspect="1"/>
          </p:cNvPicPr>
          <p:nvPr userDrawn="1"/>
        </p:nvPicPr>
        <p:blipFill>
          <a:blip r:embed="rId16"/>
          <a:stretch>
            <a:fillRect/>
          </a:stretch>
        </p:blipFill>
        <p:spPr>
          <a:xfrm>
            <a:off x="648000" y="216000"/>
            <a:ext cx="1324800" cy="344097"/>
          </a:xfrm>
          <a:prstGeom prst="rect">
            <a:avLst/>
          </a:prstGeom>
        </p:spPr>
      </p:pic>
    </p:spTree>
    <p:extLst>
      <p:ext uri="{BB962C8B-B14F-4D97-AF65-F5344CB8AC3E}">
        <p14:creationId xmlns:p14="http://schemas.microsoft.com/office/powerpoint/2010/main" val="421654689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50" r:id="rId4"/>
    <p:sldLayoutId id="2147483663" r:id="rId5"/>
    <p:sldLayoutId id="2147483659" r:id="rId6"/>
    <p:sldLayoutId id="2147483658" r:id="rId7"/>
    <p:sldLayoutId id="2147483653" r:id="rId8"/>
    <p:sldLayoutId id="2147483664" r:id="rId9"/>
    <p:sldLayoutId id="2147483654" r:id="rId10"/>
    <p:sldLayoutId id="2147483655" r:id="rId11"/>
    <p:sldLayoutId id="2147483665" r:id="rId12"/>
    <p:sldLayoutId id="2147483656" r:id="rId13"/>
    <p:sldLayoutId id="2147483668" r:id="rId14"/>
  </p:sldLayoutIdLst>
  <p:hf hdr="0" ftr="0"/>
  <p:txStyles>
    <p:titleStyle>
      <a:lvl1pPr algn="l" defTabSz="457200" rtl="0" eaLnBrk="1" latinLnBrk="0" hangingPunct="1">
        <a:lnSpc>
          <a:spcPts val="2200"/>
        </a:lnSpc>
        <a:spcBef>
          <a:spcPct val="0"/>
        </a:spcBef>
        <a:buNone/>
        <a:defRPr sz="2200" b="0" kern="1200">
          <a:solidFill>
            <a:srgbClr val="005D76"/>
          </a:solidFill>
          <a:latin typeface="Segoe UI Semibold" pitchFamily="34" charset="0"/>
          <a:ea typeface="+mj-ea"/>
          <a:cs typeface="Arial" pitchFamily="34" charset="0"/>
        </a:defRPr>
      </a:lvl1pPr>
    </p:titleStyle>
    <p:bodyStyle>
      <a:lvl1pPr marL="0" indent="0" algn="l" defTabSz="457200" rtl="0" eaLnBrk="1" latinLnBrk="0" hangingPunct="1">
        <a:lnSpc>
          <a:spcPct val="150000"/>
        </a:lnSpc>
        <a:spcBef>
          <a:spcPts val="0"/>
        </a:spcBef>
        <a:buFont typeface="Arial" pitchFamily="34" charset="0"/>
        <a:buNone/>
        <a:defRPr lang="nl-NL" sz="1600" kern="1200" dirty="0" smtClean="0">
          <a:solidFill>
            <a:srgbClr val="184350"/>
          </a:solidFill>
          <a:latin typeface="Segoe UI" pitchFamily="34" charset="0"/>
          <a:ea typeface="Segoe UI" pitchFamily="34" charset="0"/>
          <a:cs typeface="Segoe UI" pitchFamily="34" charset="0"/>
        </a:defRPr>
      </a:lvl1pPr>
      <a:lvl2pPr marL="228600"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2pPr>
      <a:lvl3pPr marL="479425" indent="-242888"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3pPr>
      <a:lvl4pPr marL="701675" indent="-228600" algn="l" defTabSz="457200" rtl="0" eaLnBrk="1" latinLnBrk="0" hangingPunct="1">
        <a:lnSpc>
          <a:spcPct val="150000"/>
        </a:lnSpc>
        <a:spcBef>
          <a:spcPts val="0"/>
        </a:spcBef>
        <a:buFont typeface="Segoe UI Semibold" pitchFamily="34" charset="0"/>
        <a:buChar char="˗"/>
        <a:defRPr lang="nl-NL" sz="1600" kern="1200" dirty="0" smtClean="0">
          <a:solidFill>
            <a:srgbClr val="184350"/>
          </a:solidFill>
          <a:latin typeface="Segoe UI" pitchFamily="34" charset="0"/>
          <a:ea typeface="Segoe UI" pitchFamily="34" charset="0"/>
          <a:cs typeface="Segoe UI" pitchFamily="34" charset="0"/>
        </a:defRPr>
      </a:lvl4pPr>
      <a:lvl5pPr marL="708025" indent="-234950" algn="l" defTabSz="457200" rtl="0" eaLnBrk="1" latinLnBrk="0" hangingPunct="1">
        <a:lnSpc>
          <a:spcPct val="150000"/>
        </a:lnSpc>
        <a:spcBef>
          <a:spcPts val="0"/>
        </a:spcBef>
        <a:buFont typeface="Segoe UI Semibold" pitchFamily="34" charset="0"/>
        <a:buChar char="˗"/>
        <a:defRPr lang="en-GB" sz="1600" kern="1200" dirty="0">
          <a:solidFill>
            <a:srgbClr val="184350"/>
          </a:solidFill>
          <a:latin typeface="Segoe UI" pitchFamily="34" charset="0"/>
          <a:ea typeface="Segoe UI" pitchFamily="34" charset="0"/>
          <a:cs typeface="Segoe U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microsoft.com/office/2007/relationships/hdphoto" Target="../media/hdphoto2.wdp"/><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LGEMEEN breedbeeld01a.jpg">
            <a:extLst>
              <a:ext uri="{FF2B5EF4-FFF2-40B4-BE49-F238E27FC236}">
                <a16:creationId xmlns:a16="http://schemas.microsoft.com/office/drawing/2014/main" id="{FBA42BCD-6BD6-4C21-97D5-451982165706}"/>
              </a:ext>
            </a:extLst>
          </p:cNvPr>
          <p:cNvPicPr>
            <a:picLocks noChangeAspect="1"/>
          </p:cNvPicPr>
          <p:nvPr/>
        </p:nvPicPr>
        <p:blipFill>
          <a:blip r:embed="rId3"/>
          <a:srcRect t="148" b="148"/>
          <a:stretch>
            <a:fillRect/>
          </a:stretch>
        </p:blipFill>
        <p:spPr>
          <a:xfrm>
            <a:off x="-5556" y="801017"/>
            <a:ext cx="9144000" cy="4075112"/>
          </a:xfrm>
          <a:prstGeom prst="rect">
            <a:avLst/>
          </a:prstGeom>
          <a:solidFill>
            <a:srgbClr val="184350"/>
          </a:solidFill>
        </p:spPr>
      </p:pic>
      <p:sp>
        <p:nvSpPr>
          <p:cNvPr id="3" name="Subtitle 2">
            <a:extLst>
              <a:ext uri="{FF2B5EF4-FFF2-40B4-BE49-F238E27FC236}">
                <a16:creationId xmlns:a16="http://schemas.microsoft.com/office/drawing/2014/main" id="{17CD235B-7B86-435E-BC07-8FB06FA7A224}"/>
              </a:ext>
            </a:extLst>
          </p:cNvPr>
          <p:cNvSpPr>
            <a:spLocks noGrp="1"/>
          </p:cNvSpPr>
          <p:nvPr>
            <p:ph type="subTitle" idx="1"/>
          </p:nvPr>
        </p:nvSpPr>
        <p:spPr/>
        <p:txBody>
          <a:bodyPr/>
          <a:lstStyle/>
          <a:p>
            <a:r>
              <a:rPr lang="en-US" dirty="0"/>
              <a:t>Heat Storage</a:t>
            </a:r>
            <a:endParaRPr lang="en-GB" dirty="0"/>
          </a:p>
        </p:txBody>
      </p:sp>
      <p:sp>
        <p:nvSpPr>
          <p:cNvPr id="4" name="Text Placeholder 3">
            <a:extLst>
              <a:ext uri="{FF2B5EF4-FFF2-40B4-BE49-F238E27FC236}">
                <a16:creationId xmlns:a16="http://schemas.microsoft.com/office/drawing/2014/main" id="{54960724-C4EE-45F5-A88F-F2E7AD4E3AEB}"/>
              </a:ext>
            </a:extLst>
          </p:cNvPr>
          <p:cNvSpPr>
            <a:spLocks noGrp="1"/>
          </p:cNvSpPr>
          <p:nvPr>
            <p:ph type="body" sz="quarter" idx="11"/>
          </p:nvPr>
        </p:nvSpPr>
        <p:spPr/>
        <p:txBody>
          <a:bodyPr/>
          <a:lstStyle/>
          <a:p>
            <a:r>
              <a:rPr lang="en-US" dirty="0"/>
              <a:t>HT Heat storage is needed, aquifers can provide the solution</a:t>
            </a:r>
            <a:endParaRPr lang="en-GB" dirty="0"/>
          </a:p>
          <a:p>
            <a:endParaRPr lang="en-GB" dirty="0"/>
          </a:p>
        </p:txBody>
      </p:sp>
      <p:sp>
        <p:nvSpPr>
          <p:cNvPr id="5" name="Text Placeholder 4">
            <a:extLst>
              <a:ext uri="{FF2B5EF4-FFF2-40B4-BE49-F238E27FC236}">
                <a16:creationId xmlns:a16="http://schemas.microsoft.com/office/drawing/2014/main" id="{9287D4C8-03D7-4584-BE7E-C1D5D1478B59}"/>
              </a:ext>
            </a:extLst>
          </p:cNvPr>
          <p:cNvSpPr>
            <a:spLocks noGrp="1"/>
          </p:cNvSpPr>
          <p:nvPr>
            <p:ph type="body" sz="quarter" idx="12"/>
          </p:nvPr>
        </p:nvSpPr>
        <p:spPr/>
        <p:txBody>
          <a:bodyPr/>
          <a:lstStyle/>
          <a:p>
            <a:r>
              <a:rPr lang="en-GB" dirty="0" err="1"/>
              <a:t>ir.</a:t>
            </a:r>
            <a:r>
              <a:rPr lang="en-GB" dirty="0"/>
              <a:t> </a:t>
            </a:r>
            <a:r>
              <a:rPr lang="en-GB" dirty="0" err="1"/>
              <a:t>T.I.S</a:t>
            </a:r>
            <a:r>
              <a:rPr lang="en-GB" dirty="0"/>
              <a:t>. van der Woude</a:t>
            </a:r>
          </a:p>
        </p:txBody>
      </p:sp>
    </p:spTree>
    <p:extLst>
      <p:ext uri="{BB962C8B-B14F-4D97-AF65-F5344CB8AC3E}">
        <p14:creationId xmlns:p14="http://schemas.microsoft.com/office/powerpoint/2010/main" val="4215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8B50-2928-4B49-A644-211A581FB80F}"/>
              </a:ext>
            </a:extLst>
          </p:cNvPr>
          <p:cNvSpPr>
            <a:spLocks noGrp="1"/>
          </p:cNvSpPr>
          <p:nvPr>
            <p:ph type="title"/>
          </p:nvPr>
        </p:nvSpPr>
        <p:spPr/>
        <p:txBody>
          <a:bodyPr/>
          <a:lstStyle/>
          <a:p>
            <a:r>
              <a:rPr lang="en-GB" dirty="0"/>
              <a:t>Advantages of the Hot Water Battery</a:t>
            </a:r>
          </a:p>
        </p:txBody>
      </p:sp>
      <p:sp>
        <p:nvSpPr>
          <p:cNvPr id="3" name="Content Placeholder 2">
            <a:extLst>
              <a:ext uri="{FF2B5EF4-FFF2-40B4-BE49-F238E27FC236}">
                <a16:creationId xmlns:a16="http://schemas.microsoft.com/office/drawing/2014/main" id="{B6E540CE-1457-40CA-9AB5-EE27FF4A6ABA}"/>
              </a:ext>
            </a:extLst>
          </p:cNvPr>
          <p:cNvSpPr>
            <a:spLocks noGrp="1"/>
          </p:cNvSpPr>
          <p:nvPr>
            <p:ph idx="1"/>
          </p:nvPr>
        </p:nvSpPr>
        <p:spPr>
          <a:xfrm>
            <a:off x="647700" y="1923669"/>
            <a:ext cx="7850188" cy="2736313"/>
          </a:xfrm>
        </p:spPr>
        <p:txBody>
          <a:bodyPr/>
          <a:lstStyle/>
          <a:p>
            <a:pPr marL="285750" indent="-285750">
              <a:buFontTx/>
              <a:buChar char="-"/>
            </a:pPr>
            <a:r>
              <a:rPr lang="en-GB" dirty="0"/>
              <a:t>Storage of higher temperatures</a:t>
            </a:r>
            <a:br>
              <a:rPr lang="en-GB" dirty="0"/>
            </a:br>
            <a:endParaRPr lang="en-GB" dirty="0"/>
          </a:p>
          <a:p>
            <a:pPr marL="285750" indent="-285750">
              <a:buFontTx/>
              <a:buChar char="-"/>
            </a:pPr>
            <a:r>
              <a:rPr lang="en-GB" dirty="0"/>
              <a:t>Use of a </a:t>
            </a:r>
            <a:r>
              <a:rPr lang="en-GB" dirty="0" err="1"/>
              <a:t>monowell</a:t>
            </a:r>
            <a:br>
              <a:rPr lang="en-GB" dirty="0"/>
            </a:br>
            <a:endParaRPr lang="en-GB" dirty="0"/>
          </a:p>
          <a:p>
            <a:pPr marL="285750" indent="-285750">
              <a:buFontTx/>
              <a:buChar char="-"/>
            </a:pPr>
            <a:r>
              <a:rPr lang="en-GB" dirty="0"/>
              <a:t>Buffer for drinking water</a:t>
            </a:r>
            <a:br>
              <a:rPr lang="en-GB" dirty="0"/>
            </a:br>
            <a:endParaRPr lang="en-GB" dirty="0"/>
          </a:p>
          <a:p>
            <a:pPr marL="285750" indent="-285750">
              <a:buFontTx/>
              <a:buChar char="-"/>
            </a:pPr>
            <a:r>
              <a:rPr lang="en-GB" dirty="0"/>
              <a:t>4 months demand, 8 months to fill buffer</a:t>
            </a:r>
          </a:p>
        </p:txBody>
      </p:sp>
      <p:sp>
        <p:nvSpPr>
          <p:cNvPr id="4" name="Date Placeholder 3">
            <a:extLst>
              <a:ext uri="{FF2B5EF4-FFF2-40B4-BE49-F238E27FC236}">
                <a16:creationId xmlns:a16="http://schemas.microsoft.com/office/drawing/2014/main" id="{C254AB33-B551-45ED-9514-CF155C2604F1}"/>
              </a:ext>
            </a:extLst>
          </p:cNvPr>
          <p:cNvSpPr>
            <a:spLocks noGrp="1"/>
          </p:cNvSpPr>
          <p:nvPr>
            <p:ph type="dt" sz="half" idx="10"/>
          </p:nvPr>
        </p:nvSpPr>
        <p:spPr/>
        <p:txBody>
          <a:bodyPr/>
          <a:lstStyle/>
          <a:p>
            <a:endParaRPr lang="nl-NL" dirty="0"/>
          </a:p>
        </p:txBody>
      </p:sp>
      <p:sp>
        <p:nvSpPr>
          <p:cNvPr id="5" name="Slide Number Placeholder 4">
            <a:extLst>
              <a:ext uri="{FF2B5EF4-FFF2-40B4-BE49-F238E27FC236}">
                <a16:creationId xmlns:a16="http://schemas.microsoft.com/office/drawing/2014/main" id="{571EE1F1-3A25-4613-9C28-810011F3F911}"/>
              </a:ext>
            </a:extLst>
          </p:cNvPr>
          <p:cNvSpPr>
            <a:spLocks noGrp="1"/>
          </p:cNvSpPr>
          <p:nvPr>
            <p:ph type="sldNum" sz="quarter" idx="12"/>
          </p:nvPr>
        </p:nvSpPr>
        <p:spPr/>
        <p:txBody>
          <a:bodyPr/>
          <a:lstStyle/>
          <a:p>
            <a:endParaRPr lang="nl-NL" dirty="0"/>
          </a:p>
        </p:txBody>
      </p:sp>
    </p:spTree>
    <p:extLst>
      <p:ext uri="{BB962C8B-B14F-4D97-AF65-F5344CB8AC3E}">
        <p14:creationId xmlns:p14="http://schemas.microsoft.com/office/powerpoint/2010/main" val="48191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44C135-81A7-4220-96C8-F362BFB2F560}"/>
              </a:ext>
            </a:extLst>
          </p:cNvPr>
          <p:cNvSpPr>
            <a:spLocks noGrp="1"/>
          </p:cNvSpPr>
          <p:nvPr>
            <p:ph type="title"/>
          </p:nvPr>
        </p:nvSpPr>
        <p:spPr/>
        <p:txBody>
          <a:bodyPr/>
          <a:lstStyle/>
          <a:p>
            <a:r>
              <a:rPr lang="en-GB" dirty="0"/>
              <a:t>Conclusion</a:t>
            </a:r>
          </a:p>
        </p:txBody>
      </p:sp>
      <p:sp>
        <p:nvSpPr>
          <p:cNvPr id="4" name="Slide Number Placeholder 3">
            <a:extLst>
              <a:ext uri="{FF2B5EF4-FFF2-40B4-BE49-F238E27FC236}">
                <a16:creationId xmlns:a16="http://schemas.microsoft.com/office/drawing/2014/main" id="{617DB8F4-8BBA-4816-8660-844B20E01D29}"/>
              </a:ext>
            </a:extLst>
          </p:cNvPr>
          <p:cNvSpPr>
            <a:spLocks noGrp="1"/>
          </p:cNvSpPr>
          <p:nvPr>
            <p:ph type="sldNum" sz="quarter" idx="4"/>
          </p:nvPr>
        </p:nvSpPr>
        <p:spPr/>
        <p:txBody>
          <a:bodyPr/>
          <a:lstStyle/>
          <a:p>
            <a:fld id="{44259A67-670E-4C64-97AA-2ABF111DB1CB}" type="slidenum">
              <a:rPr lang="en-GB" smtClean="0"/>
              <a:pPr/>
              <a:t>11</a:t>
            </a:fld>
            <a:endParaRPr lang="en-GB" dirty="0"/>
          </a:p>
        </p:txBody>
      </p:sp>
      <p:sp>
        <p:nvSpPr>
          <p:cNvPr id="5" name="Text Placeholder 4">
            <a:extLst>
              <a:ext uri="{FF2B5EF4-FFF2-40B4-BE49-F238E27FC236}">
                <a16:creationId xmlns:a16="http://schemas.microsoft.com/office/drawing/2014/main" id="{2425BBAC-D4B3-42F9-A22D-6EBE8C23B23A}"/>
              </a:ext>
            </a:extLst>
          </p:cNvPr>
          <p:cNvSpPr>
            <a:spLocks noGrp="1"/>
          </p:cNvSpPr>
          <p:nvPr>
            <p:ph type="body" sz="quarter" idx="11"/>
          </p:nvPr>
        </p:nvSpPr>
        <p:spPr/>
        <p:txBody>
          <a:bodyPr/>
          <a:lstStyle/>
          <a:p>
            <a:r>
              <a:rPr lang="en-GB" dirty="0"/>
              <a:t>HT heat storage is needed </a:t>
            </a:r>
          </a:p>
          <a:p>
            <a:r>
              <a:rPr lang="en-GB" dirty="0"/>
              <a:t>Aquifers can provide the solution</a:t>
            </a:r>
          </a:p>
        </p:txBody>
      </p:sp>
      <p:pic>
        <p:nvPicPr>
          <p:cNvPr id="11" name="Picture 10">
            <a:extLst>
              <a:ext uri="{FF2B5EF4-FFF2-40B4-BE49-F238E27FC236}">
                <a16:creationId xmlns:a16="http://schemas.microsoft.com/office/drawing/2014/main" id="{779FD7C9-CE62-4AAE-A6C4-6C3F59998C29}"/>
              </a:ext>
            </a:extLst>
          </p:cNvPr>
          <p:cNvPicPr>
            <a:picLocks noChangeAspect="1"/>
          </p:cNvPicPr>
          <p:nvPr/>
        </p:nvPicPr>
        <p:blipFill rotWithShape="1">
          <a:blip r:embed="rId3">
            <a:clrChange>
              <a:clrFrom>
                <a:srgbClr val="FEFEFE"/>
              </a:clrFrom>
              <a:clrTo>
                <a:srgbClr val="FEFEFE">
                  <a:alpha val="0"/>
                </a:srgbClr>
              </a:clrTo>
            </a:clrChange>
          </a:blip>
          <a:srcRect l="-199" t="13330" r="199" b="58324"/>
          <a:stretch/>
        </p:blipFill>
        <p:spPr>
          <a:xfrm>
            <a:off x="-18256" y="803640"/>
            <a:ext cx="9180512" cy="2200207"/>
          </a:xfrm>
          <a:prstGeom prst="rect">
            <a:avLst/>
          </a:prstGeom>
        </p:spPr>
      </p:pic>
    </p:spTree>
    <p:extLst>
      <p:ext uri="{BB962C8B-B14F-4D97-AF65-F5344CB8AC3E}">
        <p14:creationId xmlns:p14="http://schemas.microsoft.com/office/powerpoint/2010/main" val="368749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descr="ALGEMEEN breedbeeld01b.jpg"/>
          <p:cNvPicPr>
            <a:picLocks noGrp="1" noChangeAspect="1"/>
          </p:cNvPicPr>
          <p:nvPr>
            <p:ph type="pic" sz="quarter" idx="10"/>
          </p:nvPr>
        </p:nvPicPr>
        <p:blipFill>
          <a:blip r:embed="rId3"/>
          <a:srcRect t="148" b="148"/>
          <a:stretch>
            <a:fillRect/>
          </a:stretch>
        </p:blipFill>
        <p:spPr>
          <a:xfrm>
            <a:off x="0" y="801687"/>
            <a:ext cx="9144000" cy="4075112"/>
          </a:xfrm>
        </p:spPr>
      </p:pic>
      <p:sp>
        <p:nvSpPr>
          <p:cNvPr id="3" name="Tijdelijke aanduiding voor tekst 2"/>
          <p:cNvSpPr>
            <a:spLocks noGrp="1"/>
          </p:cNvSpPr>
          <p:nvPr>
            <p:ph type="body" sz="quarter" idx="11"/>
          </p:nvPr>
        </p:nvSpPr>
        <p:spPr/>
        <p:txBody>
          <a:bodyPr/>
          <a:lstStyle/>
          <a:p>
            <a:r>
              <a:rPr lang="nl-NL" dirty="0" err="1"/>
              <a:t>www.witteveenbos.com</a:t>
            </a:r>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47700" y="1287463"/>
            <a:ext cx="7850189" cy="428625"/>
          </a:xfrm>
        </p:spPr>
        <p:txBody>
          <a:bodyPr/>
          <a:lstStyle/>
          <a:p>
            <a:r>
              <a:rPr lang="en-GB" dirty="0"/>
              <a:t>Necessity for heat storage</a:t>
            </a:r>
          </a:p>
        </p:txBody>
      </p:sp>
      <p:graphicFrame>
        <p:nvGraphicFramePr>
          <p:cNvPr id="8" name="Chart 7">
            <a:extLst>
              <a:ext uri="{FF2B5EF4-FFF2-40B4-BE49-F238E27FC236}">
                <a16:creationId xmlns:a16="http://schemas.microsoft.com/office/drawing/2014/main" id="{2E5AE50D-D7EF-4809-9D5F-891FD69C6ACF}"/>
              </a:ext>
            </a:extLst>
          </p:cNvPr>
          <p:cNvGraphicFramePr/>
          <p:nvPr>
            <p:extLst>
              <p:ext uri="{D42A27DB-BD31-4B8C-83A1-F6EECF244321}">
                <p14:modId xmlns:p14="http://schemas.microsoft.com/office/powerpoint/2010/main" val="1352810793"/>
              </p:ext>
            </p:extLst>
          </p:nvPr>
        </p:nvGraphicFramePr>
        <p:xfrm>
          <a:off x="1835696" y="1635646"/>
          <a:ext cx="5472608" cy="31556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5083E-C8D2-49AD-8119-54982DAF562F}"/>
              </a:ext>
            </a:extLst>
          </p:cNvPr>
          <p:cNvSpPr>
            <a:spLocks noGrp="1"/>
          </p:cNvSpPr>
          <p:nvPr>
            <p:ph type="title"/>
          </p:nvPr>
        </p:nvSpPr>
        <p:spPr/>
        <p:txBody>
          <a:bodyPr/>
          <a:lstStyle/>
          <a:p>
            <a:r>
              <a:rPr lang="en-GB" dirty="0"/>
              <a:t>Heat is needed during winter</a:t>
            </a:r>
          </a:p>
        </p:txBody>
      </p:sp>
      <p:sp>
        <p:nvSpPr>
          <p:cNvPr id="3" name="Slide Number Placeholder 2">
            <a:extLst>
              <a:ext uri="{FF2B5EF4-FFF2-40B4-BE49-F238E27FC236}">
                <a16:creationId xmlns:a16="http://schemas.microsoft.com/office/drawing/2014/main" id="{F9B2E238-F225-45A7-BF74-2754AA637AA8}"/>
              </a:ext>
            </a:extLst>
          </p:cNvPr>
          <p:cNvSpPr>
            <a:spLocks noGrp="1"/>
          </p:cNvSpPr>
          <p:nvPr>
            <p:ph type="sldNum" sz="quarter" idx="4"/>
          </p:nvPr>
        </p:nvSpPr>
        <p:spPr/>
        <p:txBody>
          <a:bodyPr/>
          <a:lstStyle/>
          <a:p>
            <a:fld id="{44259A67-670E-4C64-97AA-2ABF111DB1CB}" type="slidenum">
              <a:rPr lang="en-GB" smtClean="0"/>
              <a:pPr/>
              <a:t>3</a:t>
            </a:fld>
            <a:endParaRPr lang="en-GB" dirty="0"/>
          </a:p>
        </p:txBody>
      </p:sp>
      <p:pic>
        <p:nvPicPr>
          <p:cNvPr id="1026" name="Picture 2" descr="image001">
            <a:extLst>
              <a:ext uri="{FF2B5EF4-FFF2-40B4-BE49-F238E27FC236}">
                <a16:creationId xmlns:a16="http://schemas.microsoft.com/office/drawing/2014/main" id="{B4EBFC85-B69A-44E3-A011-0FB3CA9D3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1668030"/>
            <a:ext cx="58483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30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316B-8278-4B54-8E41-1352BDB798D1}"/>
              </a:ext>
            </a:extLst>
          </p:cNvPr>
          <p:cNvSpPr>
            <a:spLocks noGrp="1"/>
          </p:cNvSpPr>
          <p:nvPr>
            <p:ph type="title"/>
          </p:nvPr>
        </p:nvSpPr>
        <p:spPr/>
        <p:txBody>
          <a:bodyPr/>
          <a:lstStyle/>
          <a:p>
            <a:r>
              <a:rPr lang="en-GB" dirty="0"/>
              <a:t>Aquifers can provide the solution</a:t>
            </a:r>
          </a:p>
        </p:txBody>
      </p:sp>
      <p:sp>
        <p:nvSpPr>
          <p:cNvPr id="3" name="Slide Number Placeholder 2">
            <a:extLst>
              <a:ext uri="{FF2B5EF4-FFF2-40B4-BE49-F238E27FC236}">
                <a16:creationId xmlns:a16="http://schemas.microsoft.com/office/drawing/2014/main" id="{25B2A86A-9590-4DBE-B1E2-316AADDF52D9}"/>
              </a:ext>
            </a:extLst>
          </p:cNvPr>
          <p:cNvSpPr>
            <a:spLocks noGrp="1"/>
          </p:cNvSpPr>
          <p:nvPr>
            <p:ph type="sldNum" sz="quarter" idx="4"/>
          </p:nvPr>
        </p:nvSpPr>
        <p:spPr/>
        <p:txBody>
          <a:bodyPr/>
          <a:lstStyle/>
          <a:p>
            <a:fld id="{44259A67-670E-4C64-97AA-2ABF111DB1CB}" type="slidenum">
              <a:rPr lang="en-GB" smtClean="0"/>
              <a:pPr/>
              <a:t>4</a:t>
            </a:fld>
            <a:endParaRPr lang="en-GB" dirty="0"/>
          </a:p>
        </p:txBody>
      </p:sp>
      <p:sp>
        <p:nvSpPr>
          <p:cNvPr id="4" name="Text Placeholder 3">
            <a:extLst>
              <a:ext uri="{FF2B5EF4-FFF2-40B4-BE49-F238E27FC236}">
                <a16:creationId xmlns:a16="http://schemas.microsoft.com/office/drawing/2014/main" id="{1DFDB8FA-E5A9-4785-BFF6-EECDD28A0DF0}"/>
              </a:ext>
            </a:extLst>
          </p:cNvPr>
          <p:cNvSpPr>
            <a:spLocks noGrp="1"/>
          </p:cNvSpPr>
          <p:nvPr>
            <p:ph type="body" sz="quarter" idx="11"/>
          </p:nvPr>
        </p:nvSpPr>
        <p:spPr/>
        <p:txBody>
          <a:bodyPr/>
          <a:lstStyle/>
          <a:p>
            <a:pPr marL="285750" indent="-285750">
              <a:buFontTx/>
              <a:buChar char="-"/>
            </a:pPr>
            <a:endParaRPr lang="en-GB" dirty="0"/>
          </a:p>
          <a:p>
            <a:pPr marL="285750" indent="-285750">
              <a:buFontTx/>
              <a:buChar char="-"/>
            </a:pPr>
            <a:r>
              <a:rPr lang="en-GB" dirty="0"/>
              <a:t>Subsurface is a good insulator</a:t>
            </a:r>
            <a:br>
              <a:rPr lang="en-GB" dirty="0"/>
            </a:br>
            <a:endParaRPr lang="en-GB" dirty="0"/>
          </a:p>
          <a:p>
            <a:pPr marL="285750" indent="-285750">
              <a:buFontTx/>
              <a:buChar char="-"/>
            </a:pPr>
            <a:r>
              <a:rPr lang="en-GB" dirty="0"/>
              <a:t>Tertiary sand deposits (depths between 100 and 500 meters)</a:t>
            </a:r>
            <a:br>
              <a:rPr lang="en-GB" dirty="0"/>
            </a:br>
            <a:endParaRPr lang="en-GB" dirty="0"/>
          </a:p>
          <a:p>
            <a:pPr marL="285750" indent="-285750">
              <a:buFontTx/>
              <a:buChar char="-"/>
            </a:pPr>
            <a:r>
              <a:rPr lang="en-GB" dirty="0"/>
              <a:t>Applications exists for shallow and deep geothermal energy</a:t>
            </a:r>
          </a:p>
          <a:p>
            <a:pPr marL="285750" indent="-285750">
              <a:buFontTx/>
              <a:buChar char="-"/>
            </a:pPr>
            <a:endParaRPr lang="en-GB" dirty="0"/>
          </a:p>
        </p:txBody>
      </p:sp>
    </p:spTree>
    <p:extLst>
      <p:ext uri="{BB962C8B-B14F-4D97-AF65-F5344CB8AC3E}">
        <p14:creationId xmlns:p14="http://schemas.microsoft.com/office/powerpoint/2010/main" val="336608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0BF3F0-C7DD-4069-8515-E9B4D1A87AEF}"/>
              </a:ext>
            </a:extLst>
          </p:cNvPr>
          <p:cNvPicPr>
            <a:picLocks noChangeAspect="1"/>
          </p:cNvPicPr>
          <p:nvPr/>
        </p:nvPicPr>
        <p:blipFill>
          <a:blip r:embed="rId3"/>
          <a:stretch>
            <a:fillRect/>
          </a:stretch>
        </p:blipFill>
        <p:spPr>
          <a:xfrm>
            <a:off x="4537456" y="124732"/>
            <a:ext cx="3838095" cy="5009524"/>
          </a:xfrm>
          <a:prstGeom prst="rect">
            <a:avLst/>
          </a:prstGeom>
        </p:spPr>
      </p:pic>
      <p:sp>
        <p:nvSpPr>
          <p:cNvPr id="2" name="Title 1">
            <a:extLst>
              <a:ext uri="{FF2B5EF4-FFF2-40B4-BE49-F238E27FC236}">
                <a16:creationId xmlns:a16="http://schemas.microsoft.com/office/drawing/2014/main" id="{78946B1B-3BC1-4A41-A278-3B7EE21A03FC}"/>
              </a:ext>
            </a:extLst>
          </p:cNvPr>
          <p:cNvSpPr>
            <a:spLocks noGrp="1"/>
          </p:cNvSpPr>
          <p:nvPr>
            <p:ph type="title"/>
          </p:nvPr>
        </p:nvSpPr>
        <p:spPr/>
        <p:txBody>
          <a:bodyPr/>
          <a:lstStyle/>
          <a:p>
            <a:r>
              <a:rPr lang="en-GB" dirty="0"/>
              <a:t>Example borehole Delft</a:t>
            </a:r>
          </a:p>
        </p:txBody>
      </p:sp>
      <p:sp>
        <p:nvSpPr>
          <p:cNvPr id="3" name="Slide Number Placeholder 2">
            <a:extLst>
              <a:ext uri="{FF2B5EF4-FFF2-40B4-BE49-F238E27FC236}">
                <a16:creationId xmlns:a16="http://schemas.microsoft.com/office/drawing/2014/main" id="{8EDC0792-A557-4478-BAB1-E87726E87ADE}"/>
              </a:ext>
            </a:extLst>
          </p:cNvPr>
          <p:cNvSpPr>
            <a:spLocks noGrp="1"/>
          </p:cNvSpPr>
          <p:nvPr>
            <p:ph type="sldNum" sz="quarter" idx="4"/>
          </p:nvPr>
        </p:nvSpPr>
        <p:spPr/>
        <p:txBody>
          <a:bodyPr/>
          <a:lstStyle/>
          <a:p>
            <a:fld id="{44259A67-670E-4C64-97AA-2ABF111DB1CB}" type="slidenum">
              <a:rPr lang="en-GB" smtClean="0"/>
              <a:pPr/>
              <a:t>5</a:t>
            </a:fld>
            <a:endParaRPr lang="en-GB" dirty="0"/>
          </a:p>
        </p:txBody>
      </p:sp>
      <p:sp>
        <p:nvSpPr>
          <p:cNvPr id="6" name="Right Brace 5">
            <a:extLst>
              <a:ext uri="{FF2B5EF4-FFF2-40B4-BE49-F238E27FC236}">
                <a16:creationId xmlns:a16="http://schemas.microsoft.com/office/drawing/2014/main" id="{45698553-A25D-4D25-A8ED-26B8EE75B2AC}"/>
              </a:ext>
            </a:extLst>
          </p:cNvPr>
          <p:cNvSpPr/>
          <p:nvPr/>
        </p:nvSpPr>
        <p:spPr>
          <a:xfrm rot="10800000">
            <a:off x="4594168" y="2125436"/>
            <a:ext cx="199586" cy="5040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7" name="Right Brace 6">
            <a:extLst>
              <a:ext uri="{FF2B5EF4-FFF2-40B4-BE49-F238E27FC236}">
                <a16:creationId xmlns:a16="http://schemas.microsoft.com/office/drawing/2014/main" id="{57A7FB5D-C93D-4A28-B149-FEE6275CFA30}"/>
              </a:ext>
            </a:extLst>
          </p:cNvPr>
          <p:cNvSpPr/>
          <p:nvPr/>
        </p:nvSpPr>
        <p:spPr>
          <a:xfrm rot="10800000">
            <a:off x="4594168" y="3485157"/>
            <a:ext cx="199586" cy="2220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8" name="Right Brace 7">
            <a:extLst>
              <a:ext uri="{FF2B5EF4-FFF2-40B4-BE49-F238E27FC236}">
                <a16:creationId xmlns:a16="http://schemas.microsoft.com/office/drawing/2014/main" id="{DEE4B3AE-DC46-44D9-B320-6805BE9BA72B}"/>
              </a:ext>
            </a:extLst>
          </p:cNvPr>
          <p:cNvSpPr/>
          <p:nvPr/>
        </p:nvSpPr>
        <p:spPr>
          <a:xfrm rot="10800000">
            <a:off x="4594168" y="3847604"/>
            <a:ext cx="199586" cy="2220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a:p>
        </p:txBody>
      </p:sp>
      <p:sp>
        <p:nvSpPr>
          <p:cNvPr id="9" name="TextBox 8">
            <a:extLst>
              <a:ext uri="{FF2B5EF4-FFF2-40B4-BE49-F238E27FC236}">
                <a16:creationId xmlns:a16="http://schemas.microsoft.com/office/drawing/2014/main" id="{B9B6C6DF-B7D0-4967-BE0A-319595010EB4}"/>
              </a:ext>
            </a:extLst>
          </p:cNvPr>
          <p:cNvSpPr txBox="1"/>
          <p:nvPr/>
        </p:nvSpPr>
        <p:spPr>
          <a:xfrm>
            <a:off x="2433928" y="2192799"/>
            <a:ext cx="1866889" cy="369332"/>
          </a:xfrm>
          <a:prstGeom prst="rect">
            <a:avLst/>
          </a:prstGeom>
          <a:noFill/>
        </p:spPr>
        <p:txBody>
          <a:bodyPr wrap="square" rtlCol="0">
            <a:spAutoFit/>
          </a:bodyPr>
          <a:lstStyle/>
          <a:p>
            <a:r>
              <a:rPr lang="en-GB" dirty="0"/>
              <a:t>Potential Aquifer</a:t>
            </a:r>
          </a:p>
        </p:txBody>
      </p:sp>
      <p:sp>
        <p:nvSpPr>
          <p:cNvPr id="10" name="TextBox 9">
            <a:extLst>
              <a:ext uri="{FF2B5EF4-FFF2-40B4-BE49-F238E27FC236}">
                <a16:creationId xmlns:a16="http://schemas.microsoft.com/office/drawing/2014/main" id="{D8A76435-47E3-429A-AC17-9FB7B5AB3DBD}"/>
              </a:ext>
            </a:extLst>
          </p:cNvPr>
          <p:cNvSpPr txBox="1"/>
          <p:nvPr/>
        </p:nvSpPr>
        <p:spPr>
          <a:xfrm>
            <a:off x="2433927" y="3411516"/>
            <a:ext cx="1866889" cy="369332"/>
          </a:xfrm>
          <a:prstGeom prst="rect">
            <a:avLst/>
          </a:prstGeom>
          <a:noFill/>
        </p:spPr>
        <p:txBody>
          <a:bodyPr wrap="square" rtlCol="0">
            <a:spAutoFit/>
          </a:bodyPr>
          <a:lstStyle/>
          <a:p>
            <a:r>
              <a:rPr lang="en-GB" dirty="0"/>
              <a:t>Potential Aquifer</a:t>
            </a:r>
          </a:p>
        </p:txBody>
      </p:sp>
      <p:sp>
        <p:nvSpPr>
          <p:cNvPr id="11" name="TextBox 10">
            <a:extLst>
              <a:ext uri="{FF2B5EF4-FFF2-40B4-BE49-F238E27FC236}">
                <a16:creationId xmlns:a16="http://schemas.microsoft.com/office/drawing/2014/main" id="{C8AB3CFC-1614-4A8B-9BC0-5DB4E3E46383}"/>
              </a:ext>
            </a:extLst>
          </p:cNvPr>
          <p:cNvSpPr txBox="1"/>
          <p:nvPr/>
        </p:nvSpPr>
        <p:spPr>
          <a:xfrm>
            <a:off x="2431639" y="3780848"/>
            <a:ext cx="1866889" cy="369332"/>
          </a:xfrm>
          <a:prstGeom prst="rect">
            <a:avLst/>
          </a:prstGeom>
          <a:noFill/>
        </p:spPr>
        <p:txBody>
          <a:bodyPr wrap="square" rtlCol="0">
            <a:spAutoFit/>
          </a:bodyPr>
          <a:lstStyle/>
          <a:p>
            <a:r>
              <a:rPr lang="en-GB" dirty="0"/>
              <a:t>Potential Aquifer</a:t>
            </a:r>
          </a:p>
        </p:txBody>
      </p:sp>
    </p:spTree>
    <p:extLst>
      <p:ext uri="{BB962C8B-B14F-4D97-AF65-F5344CB8AC3E}">
        <p14:creationId xmlns:p14="http://schemas.microsoft.com/office/powerpoint/2010/main" val="140016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F0A8-5AFE-4D81-B3A0-015D8D018999}"/>
              </a:ext>
            </a:extLst>
          </p:cNvPr>
          <p:cNvSpPr>
            <a:spLocks noGrp="1"/>
          </p:cNvSpPr>
          <p:nvPr>
            <p:ph type="title"/>
          </p:nvPr>
        </p:nvSpPr>
        <p:spPr/>
        <p:txBody>
          <a:bodyPr/>
          <a:lstStyle/>
          <a:p>
            <a:r>
              <a:rPr lang="en-GB" dirty="0"/>
              <a:t>Application to urban areas</a:t>
            </a:r>
          </a:p>
        </p:txBody>
      </p:sp>
      <p:sp>
        <p:nvSpPr>
          <p:cNvPr id="3" name="Slide Number Placeholder 2">
            <a:extLst>
              <a:ext uri="{FF2B5EF4-FFF2-40B4-BE49-F238E27FC236}">
                <a16:creationId xmlns:a16="http://schemas.microsoft.com/office/drawing/2014/main" id="{DBD55EB3-624E-4D49-9760-6E56DF6C4875}"/>
              </a:ext>
            </a:extLst>
          </p:cNvPr>
          <p:cNvSpPr>
            <a:spLocks noGrp="1"/>
          </p:cNvSpPr>
          <p:nvPr>
            <p:ph type="sldNum" sz="quarter" idx="4"/>
          </p:nvPr>
        </p:nvSpPr>
        <p:spPr/>
        <p:txBody>
          <a:bodyPr/>
          <a:lstStyle/>
          <a:p>
            <a:fld id="{44259A67-670E-4C64-97AA-2ABF111DB1CB}" type="slidenum">
              <a:rPr lang="en-GB" smtClean="0"/>
              <a:pPr/>
              <a:t>6</a:t>
            </a:fld>
            <a:endParaRPr lang="en-GB" dirty="0"/>
          </a:p>
        </p:txBody>
      </p:sp>
      <p:pic>
        <p:nvPicPr>
          <p:cNvPr id="7" name="Graphic 6" descr="Factory">
            <a:extLst>
              <a:ext uri="{FF2B5EF4-FFF2-40B4-BE49-F238E27FC236}">
                <a16:creationId xmlns:a16="http://schemas.microsoft.com/office/drawing/2014/main" id="{8BD5FD5C-1FB2-4995-85CD-D126A71117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3884" y="1447248"/>
            <a:ext cx="1405609" cy="1405609"/>
          </a:xfrm>
          <a:prstGeom prst="rect">
            <a:avLst/>
          </a:prstGeom>
        </p:spPr>
      </p:pic>
      <p:pic>
        <p:nvPicPr>
          <p:cNvPr id="9" name="Graphic 8" descr="City">
            <a:extLst>
              <a:ext uri="{FF2B5EF4-FFF2-40B4-BE49-F238E27FC236}">
                <a16:creationId xmlns:a16="http://schemas.microsoft.com/office/drawing/2014/main" id="{01AE73F2-2FEA-4B06-8911-15AA99FADC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31640" y="1501775"/>
            <a:ext cx="1405609" cy="1405609"/>
          </a:xfrm>
          <a:prstGeom prst="rect">
            <a:avLst/>
          </a:prstGeom>
        </p:spPr>
      </p:pic>
      <p:pic>
        <p:nvPicPr>
          <p:cNvPr id="11" name="Graphic 10" descr="House">
            <a:extLst>
              <a:ext uri="{FF2B5EF4-FFF2-40B4-BE49-F238E27FC236}">
                <a16:creationId xmlns:a16="http://schemas.microsoft.com/office/drawing/2014/main" id="{0F658282-FD8B-49B9-8A61-47D901DC28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61110" y="3214681"/>
            <a:ext cx="1213668" cy="1213668"/>
          </a:xfrm>
          <a:prstGeom prst="rect">
            <a:avLst/>
          </a:prstGeom>
        </p:spPr>
      </p:pic>
      <p:cxnSp>
        <p:nvCxnSpPr>
          <p:cNvPr id="13" name="Straight Connector 12">
            <a:extLst>
              <a:ext uri="{FF2B5EF4-FFF2-40B4-BE49-F238E27FC236}">
                <a16:creationId xmlns:a16="http://schemas.microsoft.com/office/drawing/2014/main" id="{56C05A90-D219-44BD-8F25-CF88723BA50E}"/>
              </a:ext>
            </a:extLst>
          </p:cNvPr>
          <p:cNvCxnSpPr>
            <a:stCxn id="7" idx="1"/>
            <a:endCxn id="9" idx="3"/>
          </p:cNvCxnSpPr>
          <p:nvPr/>
        </p:nvCxnSpPr>
        <p:spPr>
          <a:xfrm flipH="1">
            <a:off x="2737249" y="2150053"/>
            <a:ext cx="3666635" cy="54527"/>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A0E09E9-80A0-4BAC-8DCD-4B68706E4FE9}"/>
              </a:ext>
            </a:extLst>
          </p:cNvPr>
          <p:cNvCxnSpPr>
            <a:cxnSpLocks/>
          </p:cNvCxnSpPr>
          <p:nvPr/>
        </p:nvCxnSpPr>
        <p:spPr>
          <a:xfrm flipV="1">
            <a:off x="2737249" y="2095525"/>
            <a:ext cx="3666635" cy="5452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A3910E9-2E9F-4C8A-AE1B-29ED3DC615E4}"/>
              </a:ext>
            </a:extLst>
          </p:cNvPr>
          <p:cNvCxnSpPr>
            <a:cxnSpLocks/>
            <a:endCxn id="11" idx="0"/>
          </p:cNvCxnSpPr>
          <p:nvPr/>
        </p:nvCxnSpPr>
        <p:spPr>
          <a:xfrm>
            <a:off x="4067944" y="2177316"/>
            <a:ext cx="0" cy="1037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4DDE149-CF48-4F6F-A7B9-1CEB6FD8E2DA}"/>
              </a:ext>
            </a:extLst>
          </p:cNvPr>
          <p:cNvCxnSpPr/>
          <p:nvPr/>
        </p:nvCxnSpPr>
        <p:spPr>
          <a:xfrm>
            <a:off x="3963732" y="2122788"/>
            <a:ext cx="0" cy="10918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639FCEE9-89F4-4234-8E38-A4464D282939}"/>
              </a:ext>
            </a:extLst>
          </p:cNvPr>
          <p:cNvSpPr txBox="1"/>
          <p:nvPr/>
        </p:nvSpPr>
        <p:spPr>
          <a:xfrm>
            <a:off x="5052887" y="1881833"/>
            <a:ext cx="935580" cy="230832"/>
          </a:xfrm>
          <a:prstGeom prst="rect">
            <a:avLst/>
          </a:prstGeom>
          <a:noFill/>
        </p:spPr>
        <p:txBody>
          <a:bodyPr wrap="square" rtlCol="0">
            <a:spAutoFit/>
          </a:bodyPr>
          <a:lstStyle/>
          <a:p>
            <a:r>
              <a:rPr lang="en-GB" sz="900" dirty="0"/>
              <a:t>Hot water </a:t>
            </a:r>
            <a:r>
              <a:rPr lang="en-GB" sz="900" dirty="0">
                <a:sym typeface="Wingdings" panose="05000000000000000000" pitchFamily="2" charset="2"/>
              </a:rPr>
              <a:t></a:t>
            </a:r>
            <a:endParaRPr lang="en-GB" sz="900" dirty="0"/>
          </a:p>
        </p:txBody>
      </p:sp>
      <p:sp>
        <p:nvSpPr>
          <p:cNvPr id="24" name="TextBox 23">
            <a:extLst>
              <a:ext uri="{FF2B5EF4-FFF2-40B4-BE49-F238E27FC236}">
                <a16:creationId xmlns:a16="http://schemas.microsoft.com/office/drawing/2014/main" id="{C627DDC3-4FBD-47C2-9166-938C9B177EA5}"/>
              </a:ext>
            </a:extLst>
          </p:cNvPr>
          <p:cNvSpPr txBox="1"/>
          <p:nvPr/>
        </p:nvSpPr>
        <p:spPr>
          <a:xfrm>
            <a:off x="3646070" y="4294569"/>
            <a:ext cx="843747" cy="276999"/>
          </a:xfrm>
          <a:prstGeom prst="rect">
            <a:avLst/>
          </a:prstGeom>
          <a:noFill/>
        </p:spPr>
        <p:txBody>
          <a:bodyPr wrap="square" rtlCol="0">
            <a:spAutoFit/>
          </a:bodyPr>
          <a:lstStyle/>
          <a:p>
            <a:pPr algn="ctr"/>
            <a:r>
              <a:rPr lang="en-GB" sz="1200" dirty="0"/>
              <a:t>Residence</a:t>
            </a:r>
          </a:p>
        </p:txBody>
      </p:sp>
      <p:sp>
        <p:nvSpPr>
          <p:cNvPr id="26" name="TextBox 25">
            <a:extLst>
              <a:ext uri="{FF2B5EF4-FFF2-40B4-BE49-F238E27FC236}">
                <a16:creationId xmlns:a16="http://schemas.microsoft.com/office/drawing/2014/main" id="{64E3D6EC-65A1-48D0-8F72-9CE3CA4F0451}"/>
              </a:ext>
            </a:extLst>
          </p:cNvPr>
          <p:cNvSpPr txBox="1"/>
          <p:nvPr/>
        </p:nvSpPr>
        <p:spPr>
          <a:xfrm>
            <a:off x="5052887" y="2182470"/>
            <a:ext cx="935580" cy="230832"/>
          </a:xfrm>
          <a:prstGeom prst="rect">
            <a:avLst/>
          </a:prstGeom>
          <a:noFill/>
        </p:spPr>
        <p:txBody>
          <a:bodyPr wrap="square" rtlCol="0">
            <a:spAutoFit/>
          </a:bodyPr>
          <a:lstStyle/>
          <a:p>
            <a:r>
              <a:rPr lang="en-GB" sz="900" dirty="0"/>
              <a:t>Cold water </a:t>
            </a:r>
            <a:r>
              <a:rPr lang="en-GB" sz="900" dirty="0">
                <a:sym typeface="Wingdings" panose="05000000000000000000" pitchFamily="2" charset="2"/>
              </a:rPr>
              <a:t></a:t>
            </a:r>
            <a:endParaRPr lang="en-GB" sz="900" dirty="0"/>
          </a:p>
        </p:txBody>
      </p:sp>
      <p:sp>
        <p:nvSpPr>
          <p:cNvPr id="27" name="TextBox 26">
            <a:extLst>
              <a:ext uri="{FF2B5EF4-FFF2-40B4-BE49-F238E27FC236}">
                <a16:creationId xmlns:a16="http://schemas.microsoft.com/office/drawing/2014/main" id="{48D016B1-3F22-4A27-B156-3835BB3436A9}"/>
              </a:ext>
            </a:extLst>
          </p:cNvPr>
          <p:cNvSpPr txBox="1"/>
          <p:nvPr/>
        </p:nvSpPr>
        <p:spPr>
          <a:xfrm>
            <a:off x="7106688" y="2630385"/>
            <a:ext cx="1758868" cy="276999"/>
          </a:xfrm>
          <a:prstGeom prst="rect">
            <a:avLst/>
          </a:prstGeom>
          <a:noFill/>
        </p:spPr>
        <p:txBody>
          <a:bodyPr wrap="square" rtlCol="0">
            <a:spAutoFit/>
          </a:bodyPr>
          <a:lstStyle/>
          <a:p>
            <a:r>
              <a:rPr lang="en-GB" sz="1200" dirty="0"/>
              <a:t>Heat production plant</a:t>
            </a:r>
          </a:p>
        </p:txBody>
      </p:sp>
      <p:sp>
        <p:nvSpPr>
          <p:cNvPr id="28" name="TextBox 27">
            <a:extLst>
              <a:ext uri="{FF2B5EF4-FFF2-40B4-BE49-F238E27FC236}">
                <a16:creationId xmlns:a16="http://schemas.microsoft.com/office/drawing/2014/main" id="{553B508D-7BB5-4D04-A3E5-FD3C823C3899}"/>
              </a:ext>
            </a:extLst>
          </p:cNvPr>
          <p:cNvSpPr txBox="1"/>
          <p:nvPr/>
        </p:nvSpPr>
        <p:spPr>
          <a:xfrm>
            <a:off x="990881" y="2668734"/>
            <a:ext cx="1043563" cy="276999"/>
          </a:xfrm>
          <a:prstGeom prst="rect">
            <a:avLst/>
          </a:prstGeom>
          <a:noFill/>
        </p:spPr>
        <p:txBody>
          <a:bodyPr wrap="square" rtlCol="0">
            <a:spAutoFit/>
          </a:bodyPr>
          <a:lstStyle/>
          <a:p>
            <a:r>
              <a:rPr lang="en-GB" sz="1200" dirty="0"/>
              <a:t>Offices/shops</a:t>
            </a:r>
          </a:p>
        </p:txBody>
      </p:sp>
      <p:cxnSp>
        <p:nvCxnSpPr>
          <p:cNvPr id="18" name="Straight Connector 17">
            <a:extLst>
              <a:ext uri="{FF2B5EF4-FFF2-40B4-BE49-F238E27FC236}">
                <a16:creationId xmlns:a16="http://schemas.microsoft.com/office/drawing/2014/main" id="{561BEA69-ADC4-4384-924B-6447B334AF12}"/>
              </a:ext>
            </a:extLst>
          </p:cNvPr>
          <p:cNvCxnSpPr/>
          <p:nvPr/>
        </p:nvCxnSpPr>
        <p:spPr>
          <a:xfrm>
            <a:off x="6156176" y="2084438"/>
            <a:ext cx="0" cy="10918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7ED2207-E94C-4401-8FEC-3F40239FFD2C}"/>
              </a:ext>
            </a:extLst>
          </p:cNvPr>
          <p:cNvCxnSpPr>
            <a:cxnSpLocks/>
          </p:cNvCxnSpPr>
          <p:nvPr/>
        </p:nvCxnSpPr>
        <p:spPr>
          <a:xfrm>
            <a:off x="6228184" y="2138966"/>
            <a:ext cx="0" cy="1037365"/>
          </a:xfrm>
          <a:prstGeom prst="line">
            <a:avLst/>
          </a:prstGeom>
        </p:spPr>
        <p:style>
          <a:lnRef idx="2">
            <a:schemeClr val="accent1"/>
          </a:lnRef>
          <a:fillRef idx="0">
            <a:schemeClr val="accent1"/>
          </a:fillRef>
          <a:effectRef idx="1">
            <a:schemeClr val="accent1"/>
          </a:effectRef>
          <a:fontRef idx="minor">
            <a:schemeClr val="tx1"/>
          </a:fontRef>
        </p:style>
      </p:cxnSp>
      <p:pic>
        <p:nvPicPr>
          <p:cNvPr id="6" name="Graphic 5" descr="House">
            <a:extLst>
              <a:ext uri="{FF2B5EF4-FFF2-40B4-BE49-F238E27FC236}">
                <a16:creationId xmlns:a16="http://schemas.microsoft.com/office/drawing/2014/main" id="{1E5E873B-45C0-48A9-9CB8-93F32BDBEE6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96302" y="3211697"/>
            <a:ext cx="1213668" cy="1213668"/>
          </a:xfrm>
          <a:prstGeom prst="rect">
            <a:avLst/>
          </a:prstGeom>
        </p:spPr>
      </p:pic>
      <p:pic>
        <p:nvPicPr>
          <p:cNvPr id="14" name="Graphic 13" descr="Repeat">
            <a:extLst>
              <a:ext uri="{FF2B5EF4-FFF2-40B4-BE49-F238E27FC236}">
                <a16:creationId xmlns:a16="http://schemas.microsoft.com/office/drawing/2014/main" id="{D5F8832A-9EC9-4CE5-92CC-00F166E6B8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98976" y="3121610"/>
            <a:ext cx="914400" cy="914400"/>
          </a:xfrm>
          <a:prstGeom prst="rect">
            <a:avLst/>
          </a:prstGeom>
        </p:spPr>
      </p:pic>
      <p:pic>
        <p:nvPicPr>
          <p:cNvPr id="25" name="Graphic 24" descr="House">
            <a:extLst>
              <a:ext uri="{FF2B5EF4-FFF2-40B4-BE49-F238E27FC236}">
                <a16:creationId xmlns:a16="http://schemas.microsoft.com/office/drawing/2014/main" id="{2533B0EE-692B-489E-8AF0-14ED1D0B8B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5590" y="3211697"/>
            <a:ext cx="1213668" cy="1213668"/>
          </a:xfrm>
          <a:prstGeom prst="rect">
            <a:avLst/>
          </a:prstGeom>
        </p:spPr>
      </p:pic>
    </p:spTree>
    <p:extLst>
      <p:ext uri="{BB962C8B-B14F-4D97-AF65-F5344CB8AC3E}">
        <p14:creationId xmlns:p14="http://schemas.microsoft.com/office/powerpoint/2010/main" val="36832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74A5-0B62-4C1F-8961-2EC8766C4303}"/>
              </a:ext>
            </a:extLst>
          </p:cNvPr>
          <p:cNvSpPr>
            <a:spLocks noGrp="1"/>
          </p:cNvSpPr>
          <p:nvPr>
            <p:ph type="title"/>
          </p:nvPr>
        </p:nvSpPr>
        <p:spPr/>
        <p:txBody>
          <a:bodyPr/>
          <a:lstStyle/>
          <a:p>
            <a:r>
              <a:rPr lang="en-GB" dirty="0"/>
              <a:t>Possible solution</a:t>
            </a:r>
          </a:p>
        </p:txBody>
      </p:sp>
      <p:sp>
        <p:nvSpPr>
          <p:cNvPr id="3" name="Slide Number Placeholder 2">
            <a:extLst>
              <a:ext uri="{FF2B5EF4-FFF2-40B4-BE49-F238E27FC236}">
                <a16:creationId xmlns:a16="http://schemas.microsoft.com/office/drawing/2014/main" id="{7CEFC230-5F83-46D4-AFEE-6A5C877F1C83}"/>
              </a:ext>
            </a:extLst>
          </p:cNvPr>
          <p:cNvSpPr>
            <a:spLocks noGrp="1"/>
          </p:cNvSpPr>
          <p:nvPr>
            <p:ph type="sldNum" sz="quarter" idx="4"/>
          </p:nvPr>
        </p:nvSpPr>
        <p:spPr/>
        <p:txBody>
          <a:bodyPr/>
          <a:lstStyle/>
          <a:p>
            <a:fld id="{44259A67-670E-4C64-97AA-2ABF111DB1CB}" type="slidenum">
              <a:rPr lang="en-GB" smtClean="0"/>
              <a:pPr/>
              <a:t>7</a:t>
            </a:fld>
            <a:endParaRPr lang="en-GB" dirty="0"/>
          </a:p>
        </p:txBody>
      </p:sp>
      <p:sp>
        <p:nvSpPr>
          <p:cNvPr id="7" name="Text Placeholder 6">
            <a:extLst>
              <a:ext uri="{FF2B5EF4-FFF2-40B4-BE49-F238E27FC236}">
                <a16:creationId xmlns:a16="http://schemas.microsoft.com/office/drawing/2014/main" id="{E7A45613-F2E0-440F-8078-DCB51A82808A}"/>
              </a:ext>
            </a:extLst>
          </p:cNvPr>
          <p:cNvSpPr>
            <a:spLocks noGrp="1"/>
          </p:cNvSpPr>
          <p:nvPr>
            <p:ph type="body" sz="quarter" idx="11"/>
          </p:nvPr>
        </p:nvSpPr>
        <p:spPr>
          <a:xfrm>
            <a:off x="654507" y="2355726"/>
            <a:ext cx="7847901" cy="1165217"/>
          </a:xfrm>
        </p:spPr>
        <p:txBody>
          <a:bodyPr/>
          <a:lstStyle/>
          <a:p>
            <a:r>
              <a:rPr lang="en-GB" dirty="0"/>
              <a:t>Hot Water Battery: </a:t>
            </a:r>
            <a:br>
              <a:rPr lang="en-GB" dirty="0"/>
            </a:br>
            <a:r>
              <a:rPr lang="en-US" dirty="0"/>
              <a:t>Storage of excess energy in the subsurface</a:t>
            </a:r>
            <a:endParaRPr lang="en-GB" dirty="0"/>
          </a:p>
        </p:txBody>
      </p:sp>
      <p:pic>
        <p:nvPicPr>
          <p:cNvPr id="5" name="Picture 4">
            <a:extLst>
              <a:ext uri="{FF2B5EF4-FFF2-40B4-BE49-F238E27FC236}">
                <a16:creationId xmlns:a16="http://schemas.microsoft.com/office/drawing/2014/main" id="{8057CECE-49B9-43F9-A48E-F971F14372E3}"/>
              </a:ext>
            </a:extLst>
          </p:cNvPr>
          <p:cNvPicPr>
            <a:picLocks noChangeAspect="1"/>
          </p:cNvPicPr>
          <p:nvPr/>
        </p:nvPicPr>
        <p:blipFill rotWithShape="1">
          <a:blip r:embed="rId3"/>
          <a:srcRect l="31888" t="7932" r="18113" b="5669"/>
          <a:stretch/>
        </p:blipFill>
        <p:spPr>
          <a:xfrm>
            <a:off x="4932040" y="782638"/>
            <a:ext cx="4211960" cy="4094162"/>
          </a:xfrm>
          <a:prstGeom prst="rect">
            <a:avLst/>
          </a:prstGeom>
        </p:spPr>
      </p:pic>
      <p:pic>
        <p:nvPicPr>
          <p:cNvPr id="2050" name="Picture 2" descr="Afbeeldingsresultaat voor duratherm energie uit eigen bodem">
            <a:extLst>
              <a:ext uri="{FF2B5EF4-FFF2-40B4-BE49-F238E27FC236}">
                <a16:creationId xmlns:a16="http://schemas.microsoft.com/office/drawing/2014/main" id="{EFF6CA3D-0C9F-4F88-9828-8033E6C2CAA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647700" y="4175879"/>
            <a:ext cx="1645611" cy="5457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cohere consultants">
            <a:extLst>
              <a:ext uri="{FF2B5EF4-FFF2-40B4-BE49-F238E27FC236}">
                <a16:creationId xmlns:a16="http://schemas.microsoft.com/office/drawing/2014/main" id="{76A68C64-4285-408F-B5B5-465AD5781917}"/>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Texturizer/>
                    </a14:imgEffect>
                  </a14:imgLayer>
                </a14:imgProps>
              </a:ext>
              <a:ext uri="{28A0092B-C50C-407E-A947-70E740481C1C}">
                <a14:useLocalDpi xmlns:a14="http://schemas.microsoft.com/office/drawing/2010/main" val="0"/>
              </a:ext>
            </a:extLst>
          </a:blip>
          <a:srcRect/>
          <a:stretch>
            <a:fillRect/>
          </a:stretch>
        </p:blipFill>
        <p:spPr bwMode="auto">
          <a:xfrm>
            <a:off x="2699792" y="4064561"/>
            <a:ext cx="1309937" cy="657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54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48DA-9A22-4007-9248-E76BEB205B50}"/>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9A06FE62-93BE-4200-AEDB-934FE4302DF1}"/>
              </a:ext>
            </a:extLst>
          </p:cNvPr>
          <p:cNvSpPr>
            <a:spLocks noGrp="1"/>
          </p:cNvSpPr>
          <p:nvPr>
            <p:ph type="sldNum" sz="quarter" idx="4"/>
          </p:nvPr>
        </p:nvSpPr>
        <p:spPr/>
        <p:txBody>
          <a:bodyPr/>
          <a:lstStyle/>
          <a:p>
            <a:fld id="{44259A67-670E-4C64-97AA-2ABF111DB1CB}" type="slidenum">
              <a:rPr lang="en-GB" smtClean="0"/>
              <a:pPr/>
              <a:t>8</a:t>
            </a:fld>
            <a:endParaRPr lang="en-GB" dirty="0"/>
          </a:p>
        </p:txBody>
      </p:sp>
      <p:sp>
        <p:nvSpPr>
          <p:cNvPr id="4" name="Text Placeholder 3">
            <a:extLst>
              <a:ext uri="{FF2B5EF4-FFF2-40B4-BE49-F238E27FC236}">
                <a16:creationId xmlns:a16="http://schemas.microsoft.com/office/drawing/2014/main" id="{5D5E0D40-2CF5-49C4-A443-033A818C162D}"/>
              </a:ext>
            </a:extLst>
          </p:cNvPr>
          <p:cNvSpPr>
            <a:spLocks noGrp="1"/>
          </p:cNvSpPr>
          <p:nvPr>
            <p:ph type="body" sz="quarter" idx="11"/>
          </p:nvPr>
        </p:nvSpPr>
        <p:spPr/>
        <p:txBody>
          <a:bodyPr/>
          <a:lstStyle/>
          <a:p>
            <a:endParaRPr lang="en-GB"/>
          </a:p>
        </p:txBody>
      </p:sp>
      <p:sp>
        <p:nvSpPr>
          <p:cNvPr id="7" name="TextBox 6">
            <a:extLst>
              <a:ext uri="{FF2B5EF4-FFF2-40B4-BE49-F238E27FC236}">
                <a16:creationId xmlns:a16="http://schemas.microsoft.com/office/drawing/2014/main" id="{0230B898-27B3-4D66-B385-F1A53852A9E8}"/>
              </a:ext>
            </a:extLst>
          </p:cNvPr>
          <p:cNvSpPr txBox="1"/>
          <p:nvPr/>
        </p:nvSpPr>
        <p:spPr>
          <a:xfrm>
            <a:off x="3351464" y="239875"/>
            <a:ext cx="2602248" cy="656590"/>
          </a:xfrm>
          <a:prstGeom prst="rect">
            <a:avLst/>
          </a:prstGeom>
          <a:noFill/>
        </p:spPr>
        <p:txBody>
          <a:bodyPr wrap="square" rtlCol="0">
            <a:spAutoFit/>
          </a:bodyPr>
          <a:lstStyle/>
          <a:p>
            <a:pPr>
              <a:lnSpc>
                <a:spcPts val="2200"/>
              </a:lnSpc>
              <a:spcBef>
                <a:spcPct val="0"/>
              </a:spcBef>
            </a:pPr>
            <a:r>
              <a:rPr lang="nl-NL" sz="2200" kern="1500" dirty="0">
                <a:solidFill>
                  <a:srgbClr val="005D76"/>
                </a:solidFill>
                <a:latin typeface="Segoe UI Semibold" pitchFamily="34" charset="0"/>
                <a:ea typeface="+mj-ea"/>
                <a:cs typeface="Arial" pitchFamily="34" charset="0"/>
              </a:rPr>
              <a:t>Hot Water </a:t>
            </a:r>
            <a:r>
              <a:rPr lang="nl-NL" sz="2200" kern="1500" dirty="0" err="1">
                <a:solidFill>
                  <a:srgbClr val="005D76"/>
                </a:solidFill>
                <a:latin typeface="Segoe UI Semibold" pitchFamily="34" charset="0"/>
                <a:ea typeface="+mj-ea"/>
                <a:cs typeface="Arial" pitchFamily="34" charset="0"/>
              </a:rPr>
              <a:t>Battery</a:t>
            </a:r>
            <a:endParaRPr lang="nl-NL" sz="2200" kern="1500" dirty="0">
              <a:solidFill>
                <a:srgbClr val="005D76"/>
              </a:solidFill>
              <a:latin typeface="Segoe UI Semibold" pitchFamily="34" charset="0"/>
              <a:ea typeface="+mj-ea"/>
              <a:cs typeface="Arial" pitchFamily="34" charset="0"/>
            </a:endParaRPr>
          </a:p>
          <a:p>
            <a:pPr algn="ctr">
              <a:lnSpc>
                <a:spcPts val="2200"/>
              </a:lnSpc>
              <a:spcBef>
                <a:spcPct val="0"/>
              </a:spcBef>
            </a:pPr>
            <a:r>
              <a:rPr lang="nl-NL" kern="1500" dirty="0">
                <a:solidFill>
                  <a:srgbClr val="005D76"/>
                </a:solidFill>
                <a:latin typeface="Segoe UI Semibold" pitchFamily="34" charset="0"/>
                <a:ea typeface="+mj-ea"/>
                <a:cs typeface="Arial" pitchFamily="34" charset="0"/>
              </a:rPr>
              <a:t>Summer scenario</a:t>
            </a:r>
          </a:p>
        </p:txBody>
      </p:sp>
      <p:pic>
        <p:nvPicPr>
          <p:cNvPr id="5" name="Picture 4">
            <a:extLst>
              <a:ext uri="{FF2B5EF4-FFF2-40B4-BE49-F238E27FC236}">
                <a16:creationId xmlns:a16="http://schemas.microsoft.com/office/drawing/2014/main" id="{3B01D560-C2B7-4BEC-A28C-C2D9C9BF461A}"/>
              </a:ext>
            </a:extLst>
          </p:cNvPr>
          <p:cNvPicPr>
            <a:picLocks noChangeAspect="1"/>
          </p:cNvPicPr>
          <p:nvPr/>
        </p:nvPicPr>
        <p:blipFill>
          <a:blip r:embed="rId3"/>
          <a:stretch>
            <a:fillRect/>
          </a:stretch>
        </p:blipFill>
        <p:spPr>
          <a:xfrm>
            <a:off x="1585" y="792119"/>
            <a:ext cx="9144000" cy="4362450"/>
          </a:xfrm>
          <a:prstGeom prst="rect">
            <a:avLst/>
          </a:prstGeom>
        </p:spPr>
      </p:pic>
    </p:spTree>
    <p:extLst>
      <p:ext uri="{BB962C8B-B14F-4D97-AF65-F5344CB8AC3E}">
        <p14:creationId xmlns:p14="http://schemas.microsoft.com/office/powerpoint/2010/main" val="503457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48DA-9A22-4007-9248-E76BEB205B50}"/>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9A06FE62-93BE-4200-AEDB-934FE4302DF1}"/>
              </a:ext>
            </a:extLst>
          </p:cNvPr>
          <p:cNvSpPr>
            <a:spLocks noGrp="1"/>
          </p:cNvSpPr>
          <p:nvPr>
            <p:ph type="sldNum" sz="quarter" idx="4"/>
          </p:nvPr>
        </p:nvSpPr>
        <p:spPr/>
        <p:txBody>
          <a:bodyPr/>
          <a:lstStyle/>
          <a:p>
            <a:fld id="{44259A67-670E-4C64-97AA-2ABF111DB1CB}" type="slidenum">
              <a:rPr lang="en-GB" smtClean="0"/>
              <a:pPr/>
              <a:t>9</a:t>
            </a:fld>
            <a:endParaRPr lang="en-GB" dirty="0"/>
          </a:p>
        </p:txBody>
      </p:sp>
      <p:sp>
        <p:nvSpPr>
          <p:cNvPr id="4" name="Text Placeholder 3">
            <a:extLst>
              <a:ext uri="{FF2B5EF4-FFF2-40B4-BE49-F238E27FC236}">
                <a16:creationId xmlns:a16="http://schemas.microsoft.com/office/drawing/2014/main" id="{5D5E0D40-2CF5-49C4-A443-033A818C162D}"/>
              </a:ext>
            </a:extLst>
          </p:cNvPr>
          <p:cNvSpPr>
            <a:spLocks noGrp="1"/>
          </p:cNvSpPr>
          <p:nvPr>
            <p:ph type="body" sz="quarter" idx="11"/>
          </p:nvPr>
        </p:nvSpPr>
        <p:spPr/>
        <p:txBody>
          <a:bodyPr/>
          <a:lstStyle/>
          <a:p>
            <a:endParaRPr lang="en-GB"/>
          </a:p>
        </p:txBody>
      </p:sp>
      <p:sp>
        <p:nvSpPr>
          <p:cNvPr id="9" name="TextBox 8">
            <a:extLst>
              <a:ext uri="{FF2B5EF4-FFF2-40B4-BE49-F238E27FC236}">
                <a16:creationId xmlns:a16="http://schemas.microsoft.com/office/drawing/2014/main" id="{AA730ADF-7294-43D9-9761-FDEA8E82F9CF}"/>
              </a:ext>
            </a:extLst>
          </p:cNvPr>
          <p:cNvSpPr txBox="1"/>
          <p:nvPr/>
        </p:nvSpPr>
        <p:spPr>
          <a:xfrm>
            <a:off x="3351464" y="239875"/>
            <a:ext cx="2602248" cy="656590"/>
          </a:xfrm>
          <a:prstGeom prst="rect">
            <a:avLst/>
          </a:prstGeom>
          <a:noFill/>
        </p:spPr>
        <p:txBody>
          <a:bodyPr wrap="square" rtlCol="0">
            <a:spAutoFit/>
          </a:bodyPr>
          <a:lstStyle/>
          <a:p>
            <a:pPr>
              <a:lnSpc>
                <a:spcPts val="2200"/>
              </a:lnSpc>
              <a:spcBef>
                <a:spcPct val="0"/>
              </a:spcBef>
            </a:pPr>
            <a:r>
              <a:rPr lang="nl-NL" sz="2200" kern="1500" dirty="0">
                <a:solidFill>
                  <a:srgbClr val="005D76"/>
                </a:solidFill>
                <a:latin typeface="Segoe UI Semibold" pitchFamily="34" charset="0"/>
                <a:ea typeface="+mj-ea"/>
                <a:cs typeface="Arial" pitchFamily="34" charset="0"/>
              </a:rPr>
              <a:t>Hot Water </a:t>
            </a:r>
            <a:r>
              <a:rPr lang="nl-NL" sz="2200" kern="1500" dirty="0" err="1">
                <a:solidFill>
                  <a:srgbClr val="005D76"/>
                </a:solidFill>
                <a:latin typeface="Segoe UI Semibold" pitchFamily="34" charset="0"/>
                <a:ea typeface="+mj-ea"/>
                <a:cs typeface="Arial" pitchFamily="34" charset="0"/>
              </a:rPr>
              <a:t>Battery</a:t>
            </a:r>
            <a:endParaRPr lang="nl-NL" sz="2200" kern="1500" dirty="0">
              <a:solidFill>
                <a:srgbClr val="005D76"/>
              </a:solidFill>
              <a:latin typeface="Segoe UI Semibold" pitchFamily="34" charset="0"/>
              <a:ea typeface="+mj-ea"/>
              <a:cs typeface="Arial" pitchFamily="34" charset="0"/>
            </a:endParaRPr>
          </a:p>
          <a:p>
            <a:pPr algn="ctr">
              <a:lnSpc>
                <a:spcPts val="2200"/>
              </a:lnSpc>
              <a:spcBef>
                <a:spcPct val="0"/>
              </a:spcBef>
            </a:pPr>
            <a:r>
              <a:rPr lang="nl-NL" kern="1500" dirty="0">
                <a:solidFill>
                  <a:srgbClr val="005D76"/>
                </a:solidFill>
                <a:latin typeface="Segoe UI Semibold" pitchFamily="34" charset="0"/>
                <a:ea typeface="+mj-ea"/>
                <a:cs typeface="Arial" pitchFamily="34" charset="0"/>
              </a:rPr>
              <a:t>Winter scenario</a:t>
            </a:r>
          </a:p>
        </p:txBody>
      </p:sp>
      <p:pic>
        <p:nvPicPr>
          <p:cNvPr id="10" name="Picture 9">
            <a:extLst>
              <a:ext uri="{FF2B5EF4-FFF2-40B4-BE49-F238E27FC236}">
                <a16:creationId xmlns:a16="http://schemas.microsoft.com/office/drawing/2014/main" id="{31228C56-B392-424E-9300-7B5B6D2C2363}"/>
              </a:ext>
            </a:extLst>
          </p:cNvPr>
          <p:cNvPicPr>
            <a:picLocks noChangeAspect="1"/>
          </p:cNvPicPr>
          <p:nvPr/>
        </p:nvPicPr>
        <p:blipFill>
          <a:blip r:embed="rId3"/>
          <a:stretch>
            <a:fillRect/>
          </a:stretch>
        </p:blipFill>
        <p:spPr>
          <a:xfrm>
            <a:off x="0" y="782638"/>
            <a:ext cx="9144000" cy="4362450"/>
          </a:xfrm>
          <a:prstGeom prst="rect">
            <a:avLst/>
          </a:prstGeom>
        </p:spPr>
      </p:pic>
    </p:spTree>
    <p:extLst>
      <p:ext uri="{BB962C8B-B14F-4D97-AF65-F5344CB8AC3E}">
        <p14:creationId xmlns:p14="http://schemas.microsoft.com/office/powerpoint/2010/main" val="2981923698"/>
      </p:ext>
    </p:extLst>
  </p:cSld>
  <p:clrMapOvr>
    <a:masterClrMapping/>
  </p:clrMapOvr>
</p:sld>
</file>

<file path=ppt/theme/theme1.xml><?xml version="1.0" encoding="utf-8"?>
<a:theme xmlns:a="http://schemas.openxmlformats.org/drawingml/2006/main" name="nieuwe-wb-presentatie">
  <a:themeElements>
    <a:clrScheme name="Witteveen+Bos">
      <a:dk1>
        <a:srgbClr val="000000"/>
      </a:dk1>
      <a:lt1>
        <a:srgbClr val="FFFFFF"/>
      </a:lt1>
      <a:dk2>
        <a:srgbClr val="F3F7FC"/>
      </a:dk2>
      <a:lt2>
        <a:srgbClr val="FFFFFF"/>
      </a:lt2>
      <a:accent1>
        <a:srgbClr val="005D76"/>
      </a:accent1>
      <a:accent2>
        <a:srgbClr val="81D0F7"/>
      </a:accent2>
      <a:accent3>
        <a:srgbClr val="0097D9"/>
      </a:accent3>
      <a:accent4>
        <a:srgbClr val="15292F"/>
      </a:accent4>
      <a:accent5>
        <a:srgbClr val="BDE5FB"/>
      </a:accent5>
      <a:accent6>
        <a:srgbClr val="49B5E4"/>
      </a:accent6>
      <a:hlink>
        <a:srgbClr val="005D7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nieuwe-wb-presentatie-16-9</Template>
  <TotalTime>24459</TotalTime>
  <Words>638</Words>
  <Application>Microsoft Office PowerPoint</Application>
  <PresentationFormat>On-screen Show (16:9)</PresentationFormat>
  <Paragraphs>78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Segoe UI</vt:lpstr>
      <vt:lpstr>Segoe UI Light</vt:lpstr>
      <vt:lpstr>Segoe UI Semibold</vt:lpstr>
      <vt:lpstr>nieuwe-wb-presentatie</vt:lpstr>
      <vt:lpstr>PowerPoint Presentation</vt:lpstr>
      <vt:lpstr>Necessity for heat storage</vt:lpstr>
      <vt:lpstr>Heat is needed during winter</vt:lpstr>
      <vt:lpstr>Aquifers can provide the solution</vt:lpstr>
      <vt:lpstr>Example borehole Delft</vt:lpstr>
      <vt:lpstr>Application to urban areas</vt:lpstr>
      <vt:lpstr>Possible solution</vt:lpstr>
      <vt:lpstr>PowerPoint Presentation</vt:lpstr>
      <vt:lpstr>PowerPoint Presentation</vt:lpstr>
      <vt:lpstr>Advantages of the Hot Water Battery</vt:lpstr>
      <vt:lpstr>Conclusion</vt:lpstr>
      <vt:lpstr>PowerPoint Presentation</vt:lpstr>
    </vt:vector>
  </TitlesOfParts>
  <Company>Witteveen+Bos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Wout2@witbo.nl</dc:creator>
  <cp:lastModifiedBy>Wout2@witbo.nl</cp:lastModifiedBy>
  <cp:revision>133</cp:revision>
  <cp:lastPrinted>2014-10-08T14:54:58Z</cp:lastPrinted>
  <dcterms:created xsi:type="dcterms:W3CDTF">2018-08-24T10:03:53Z</dcterms:created>
  <dcterms:modified xsi:type="dcterms:W3CDTF">2019-03-07T15:43:05Z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al">
    <vt:lpwstr>nl</vt:lpwstr>
  </property>
</Properties>
</file>