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0" r:id="rId2"/>
    <p:sldId id="360" r:id="rId3"/>
    <p:sldId id="343" r:id="rId4"/>
    <p:sldId id="344" r:id="rId5"/>
    <p:sldId id="386" r:id="rId6"/>
    <p:sldId id="387" r:id="rId7"/>
    <p:sldId id="421" r:id="rId8"/>
    <p:sldId id="346" r:id="rId9"/>
    <p:sldId id="403" r:id="rId10"/>
    <p:sldId id="413" r:id="rId11"/>
    <p:sldId id="414" r:id="rId12"/>
    <p:sldId id="391" r:id="rId13"/>
    <p:sldId id="388" r:id="rId14"/>
    <p:sldId id="389" r:id="rId15"/>
    <p:sldId id="390" r:id="rId16"/>
    <p:sldId id="394" r:id="rId17"/>
    <p:sldId id="395" r:id="rId18"/>
    <p:sldId id="392" r:id="rId19"/>
    <p:sldId id="423" r:id="rId20"/>
    <p:sldId id="306" r:id="rId21"/>
    <p:sldId id="307" r:id="rId22"/>
    <p:sldId id="415" r:id="rId23"/>
    <p:sldId id="416" r:id="rId24"/>
    <p:sldId id="417" r:id="rId25"/>
    <p:sldId id="418" r:id="rId26"/>
    <p:sldId id="422" r:id="rId27"/>
    <p:sldId id="383" r:id="rId28"/>
    <p:sldId id="419" r:id="rId29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65891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7" autoAdjust="0"/>
    <p:restoredTop sz="95673"/>
  </p:normalViewPr>
  <p:slideViewPr>
    <p:cSldViewPr snapToGrid="0">
      <p:cViewPr varScale="1">
        <p:scale>
          <a:sx n="103" d="100"/>
          <a:sy n="103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Radial%20Jetting\Sales%20Informations\Performance%20track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\\DATASERVER\DATA\01.%20Coil%20services\03.%20Engineering\02.%20Job%20related%20Data\Radial%20Jetting\Sales%20Informations\Performance%20track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AB77DA-B82C-4755-95B6-E9D4CF9794B5}" type="CATEGORYNAME">
                      <a:rPr lang="en-US" smtClean="0"/>
                      <a:pPr>
                        <a:defRPr/>
                      </a:pPr>
                      <a:t>[CATEGORY NAME]</a:t>
                    </a:fld>
                    <a:endParaRPr lang="en-US" baseline="0" dirty="0" smtClean="0"/>
                  </a:p>
                  <a:p>
                    <a:pPr>
                      <a:defRPr/>
                    </a:pPr>
                    <a:r>
                      <a:rPr lang="en-US" baseline="0" dirty="0" smtClean="0"/>
                      <a:t>97</a:t>
                    </a:r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78.2%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59A335-D659-4445-BEFF-520B25E478E5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27</a:t>
                    </a:r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21.8%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Sheet1!$Q$3:$R$3</c:f>
              <c:strCache>
                <c:ptCount val="2"/>
                <c:pt idx="0">
                  <c:v>Reached design length</c:v>
                </c:pt>
                <c:pt idx="1">
                  <c:v>Did not reach design length</c:v>
                </c:pt>
              </c:strCache>
            </c:strRef>
          </c:cat>
          <c:val>
            <c:numRef>
              <c:f>Sheet1!$Q$4:$R$4</c:f>
              <c:numCache>
                <c:formatCode>General</c:formatCode>
                <c:ptCount val="2"/>
                <c:pt idx="0">
                  <c:v>81.0</c:v>
                </c:pt>
                <c:pt idx="1">
                  <c:v>25.0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'Full overview'!$S$6:$T$6</c:f>
              <c:strCache>
                <c:ptCount val="2"/>
                <c:pt idx="0">
                  <c:v>Planned length</c:v>
                </c:pt>
                <c:pt idx="1">
                  <c:v>Reached length</c:v>
                </c:pt>
              </c:strCache>
            </c:strRef>
          </c:tx>
          <c:spPr>
            <a:gradFill flip="none" rotWithShape="1"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310327500235189"/>
                  <c:y val="-0.0316815381760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310327500235189"/>
                  <c:y val="-0.0277213459040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'Full overview'!$S$6:$T$6</c:f>
              <c:strCache>
                <c:ptCount val="2"/>
                <c:pt idx="0">
                  <c:v>Planned length</c:v>
                </c:pt>
                <c:pt idx="1">
                  <c:v>Reached length</c:v>
                </c:pt>
              </c:strCache>
            </c:strRef>
          </c:cat>
          <c:val>
            <c:numRef>
              <c:f>'Full overview'!$S$5:$T$5</c:f>
              <c:numCache>
                <c:formatCode>General</c:formatCode>
                <c:ptCount val="2"/>
                <c:pt idx="0">
                  <c:v>10564.0</c:v>
                </c:pt>
                <c:pt idx="1">
                  <c:v>9155.5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23198336"/>
        <c:axId val="2028737264"/>
        <c:axId val="0"/>
      </c:bar3DChart>
      <c:catAx>
        <c:axId val="2123198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737264"/>
        <c:crosses val="autoZero"/>
        <c:auto val="1"/>
        <c:lblAlgn val="ctr"/>
        <c:lblOffset val="100"/>
        <c:noMultiLvlLbl val="0"/>
      </c:catAx>
      <c:valAx>
        <c:axId val="2028737264"/>
        <c:scaling>
          <c:orientation val="minMax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19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C26BB-8981-4511-87E6-6B13618B47F0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03FBE-B04C-4B37-80D8-6F6FAB2BA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6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2749A-5B08-4AAF-95D0-3A42F7F65CB4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BD5CA-4C3B-432E-8769-2EB34781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3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CCB8-7AD3-4755-8CB9-00B2B4DE076C}" type="datetime1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7D52F-7AD3-44E0-91D7-007EDA65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7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71DF-3611-4E32-8453-C6A69EBC573C}" type="datetime1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7D52F-7AD3-44E0-91D7-007EDA65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6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956B-0A7E-4DCE-AA11-DE5A2F6DB28F}" type="datetime1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7D52F-7AD3-44E0-91D7-007EDA65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6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08215" y="6323176"/>
            <a:ext cx="2655887" cy="298450"/>
          </a:xfrm>
        </p:spPr>
        <p:txBody>
          <a:bodyPr/>
          <a:lstStyle>
            <a:lvl1pPr>
              <a:defRPr>
                <a:solidFill>
                  <a:srgbClr val="828282"/>
                </a:solidFill>
              </a:defRPr>
            </a:lvl1pPr>
          </a:lstStyle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510670" y="1492260"/>
            <a:ext cx="6079315" cy="53360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b="1">
                <a:solidFill>
                  <a:srgbClr val="465891"/>
                </a:solidFill>
              </a:defRPr>
            </a:lvl1pPr>
          </a:lstStyle>
          <a:p>
            <a:pPr lvl="0"/>
            <a:r>
              <a:rPr lang="de-DE" dirty="0" smtClean="0"/>
              <a:t>Header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	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1560513" y="2593975"/>
            <a:ext cx="7378700" cy="3192463"/>
          </a:xfrm>
        </p:spPr>
        <p:txBody>
          <a:bodyPr/>
          <a:lstStyle>
            <a:lvl1pPr>
              <a:spcBef>
                <a:spcPts val="0"/>
              </a:spcBef>
              <a:defRPr b="1">
                <a:solidFill>
                  <a:srgbClr val="828282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7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465891"/>
                </a:solidFill>
              </a:defRPr>
            </a:lvl1pPr>
            <a:lvl2pPr>
              <a:defRPr b="1">
                <a:solidFill>
                  <a:srgbClr val="828282"/>
                </a:solidFill>
              </a:defRPr>
            </a:lvl2pPr>
            <a:lvl3pPr>
              <a:defRPr b="1">
                <a:solidFill>
                  <a:srgbClr val="828282"/>
                </a:solidFill>
              </a:defRPr>
            </a:lvl3pPr>
            <a:lvl4pPr>
              <a:defRPr b="1">
                <a:solidFill>
                  <a:srgbClr val="828282"/>
                </a:solidFill>
              </a:defRPr>
            </a:lvl4pPr>
            <a:lvl5pPr>
              <a:defRPr b="1">
                <a:solidFill>
                  <a:srgbClr val="82828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08215" y="6323176"/>
            <a:ext cx="2655887" cy="298450"/>
          </a:xfrm>
        </p:spPr>
        <p:txBody>
          <a:bodyPr/>
          <a:lstStyle>
            <a:lvl1pPr>
              <a:defRPr>
                <a:solidFill>
                  <a:srgbClr val="828282"/>
                </a:solidFill>
              </a:defRPr>
            </a:lvl1pPr>
          </a:lstStyle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7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A946-6BEB-4CEA-B940-540FBB482217}" type="datetime1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7D52F-7AD3-44E0-91D7-007EDA65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0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AD-67BF-4BFB-B215-A52FDE47DD82}" type="datetime1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7D52F-7AD3-44E0-91D7-007EDA65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5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C10F-8470-4A30-93B7-D2CF13B050E5}" type="datetime1">
              <a:rPr lang="en-US" smtClean="0"/>
              <a:t>12/15/16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7D52F-7AD3-44E0-91D7-007EDA65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6457-030F-4287-BD22-A62EBBB0323D}" type="datetime1">
              <a:rPr lang="en-US" smtClean="0"/>
              <a:t>12/15/16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7D52F-7AD3-44E0-91D7-007EDA65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2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011E-C096-46BE-B923-3260FE6C7F29}" type="datetime1">
              <a:rPr lang="en-US" smtClean="0"/>
              <a:t>12/15/16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7D52F-7AD3-44E0-91D7-007EDA65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044-2A33-4E79-9F00-C918692E4348}" type="datetime1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7D52F-7AD3-44E0-91D7-007EDA65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5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F58-E920-4642-82B7-D227ED3D99E7}" type="datetime1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7D52F-7AD3-44E0-91D7-007EDA65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4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4"/>
          <p:cNvSpPr/>
          <p:nvPr userDrawn="1"/>
        </p:nvSpPr>
        <p:spPr>
          <a:xfrm>
            <a:off x="-744" y="-99433"/>
            <a:ext cx="12192744" cy="1444656"/>
          </a:xfrm>
          <a:prstGeom prst="rect">
            <a:avLst/>
          </a:prstGeom>
          <a:solidFill>
            <a:srgbClr val="019B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2300" spc="-22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215" y="447440"/>
            <a:ext cx="4038600" cy="350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571" y="15343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96"/>
                </a:solidFill>
                <a:effectLst/>
                <a:uLnTx/>
                <a:uFillTx/>
                <a:latin typeface="Calibri" panose="020F0502020204030204" pitchFamily="34" charset="0"/>
                <a:sym typeface="Helvetica Light"/>
              </a:rPr>
              <a:t>Click to edit Master text styles</a:t>
            </a:r>
          </a:p>
          <a:p>
            <a:pPr marL="889000" marR="0" lvl="1" indent="-44450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Calibri" panose="020F0502020204030204" pitchFamily="34" charset="0"/>
                <a:sym typeface="Helvetica Light"/>
              </a:rPr>
              <a:t>Second level</a:t>
            </a:r>
          </a:p>
          <a:p>
            <a:pPr marL="1333500" marR="0" lvl="2" indent="-44450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Calibri" panose="020F0502020204030204" pitchFamily="34" charset="0"/>
                <a:sym typeface="Helvetica Light"/>
              </a:rPr>
              <a:t>Third level</a:t>
            </a:r>
          </a:p>
          <a:p>
            <a:pPr marL="1778000" marR="0" lvl="3" indent="-44450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Calibri" panose="020F0502020204030204" pitchFamily="34" charset="0"/>
                <a:sym typeface="Helvetica Light"/>
              </a:rPr>
              <a:t>Fourth level</a:t>
            </a:r>
          </a:p>
          <a:p>
            <a:pPr marL="2222500" marR="0" lvl="4" indent="-44450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Calibri" panose="020F0502020204030204" pitchFamily="34" charset="0"/>
                <a:sym typeface="Helvetica Light"/>
              </a:rPr>
              <a:t>Fifth level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28282"/>
                </a:solidFill>
              </a:defRPr>
            </a:lvl1pPr>
          </a:lstStyle>
          <a:p>
            <a:fld id="{B206A999-4940-43E1-96E8-905F0ED4CDC6}" type="datetime1">
              <a:rPr lang="en-US" smtClean="0"/>
              <a:t>12/15/16</a:t>
            </a:fld>
            <a:endParaRPr lang="en-US" dirty="0"/>
          </a:p>
        </p:txBody>
      </p:sp>
      <p:pic>
        <p:nvPicPr>
          <p:cNvPr id="8" name="pasted-image.pdf"/>
          <p:cNvPicPr/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>
            <a:off x="9982200" y="522266"/>
            <a:ext cx="1827489" cy="201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df"/>
          <p:cNvPicPr/>
          <p:nvPr userDrawn="1"/>
        </p:nvPicPr>
        <p:blipFill>
          <a:blip r:embed="rId15">
            <a:extLst/>
          </a:blip>
          <a:stretch>
            <a:fillRect/>
          </a:stretch>
        </p:blipFill>
        <p:spPr>
          <a:xfrm>
            <a:off x="9982200" y="5885656"/>
            <a:ext cx="2143572" cy="6532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39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584200" rtl="0" eaLnBrk="1" fontAlgn="auto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89000" marR="0" indent="-444500" algn="l" defTabSz="584200" rtl="0" eaLnBrk="1" fontAlgn="auto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33500" marR="0" indent="-444500" algn="l" defTabSz="584200" rtl="0" eaLnBrk="1" fontAlgn="auto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000" marR="0" indent="-444500" algn="l" defTabSz="584200" rtl="0" eaLnBrk="1" fontAlgn="auto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500" marR="0" indent="-444500" algn="l" defTabSz="584200" rtl="0" eaLnBrk="1" fontAlgn="auto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ver.jpg"/>
          <p:cNvPicPr/>
          <p:nvPr/>
        </p:nvPicPr>
        <p:blipFill>
          <a:blip r:embed="rId2">
            <a:extLst/>
          </a:blip>
          <a:srcRect l="9899" t="9032" b="387"/>
          <a:stretch>
            <a:fillRect/>
          </a:stretch>
        </p:blipFill>
        <p:spPr>
          <a:xfrm>
            <a:off x="0" y="-101702"/>
            <a:ext cx="12192000" cy="5800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827" y="4666147"/>
            <a:ext cx="5207669" cy="909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5926" y="6277465"/>
            <a:ext cx="1562696" cy="1413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58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Core test </a:t>
            </a:r>
            <a:r>
              <a:rPr lang="de-DE" dirty="0" smtClean="0"/>
              <a:t>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10670" y="1492260"/>
            <a:ext cx="10718162" cy="533609"/>
          </a:xfrm>
        </p:spPr>
        <p:txBody>
          <a:bodyPr/>
          <a:lstStyle/>
          <a:p>
            <a:r>
              <a:rPr lang="de-DE" dirty="0" smtClean="0"/>
              <a:t>Limestone (low permeability, low porosity) – test with a static nozzle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26" y="1947085"/>
            <a:ext cx="4303401" cy="3462135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271055" y="2939825"/>
            <a:ext cx="11625289" cy="319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800" b="1" kern="1200">
                <a:solidFill>
                  <a:srgbClr val="828282"/>
                </a:solidFill>
                <a:latin typeface="+mn-lt"/>
                <a:ea typeface="+mn-ea"/>
                <a:cs typeface="+mn-cs"/>
              </a:defRPr>
            </a:lvl1pPr>
            <a:lvl2pPr marL="889000" marR="0" indent="-444500" algn="l" defTabSz="5842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0" marR="0" indent="-444500" algn="l" defTabSz="5842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0" marR="0" indent="-444500" algn="l" defTabSz="5842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2500" marR="0" indent="-444500" algn="l" defTabSz="5842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0" r="15729"/>
          <a:stretch/>
        </p:blipFill>
        <p:spPr>
          <a:xfrm>
            <a:off x="6615327" y="1947085"/>
            <a:ext cx="3747681" cy="3506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413" y="5538606"/>
            <a:ext cx="36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65891"/>
                </a:solidFill>
              </a:rPr>
              <a:t>No Penetration possible with water</a:t>
            </a:r>
            <a:endParaRPr lang="en-US" dirty="0">
              <a:solidFill>
                <a:srgbClr val="46589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5428" y="5538606"/>
            <a:ext cx="334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65891"/>
                </a:solidFill>
              </a:rPr>
              <a:t>Immediate penetration with acid</a:t>
            </a:r>
            <a:endParaRPr lang="en-US" dirty="0">
              <a:solidFill>
                <a:srgbClr val="465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Core test </a:t>
            </a:r>
            <a:r>
              <a:rPr lang="de-DE" dirty="0" smtClean="0"/>
              <a:t>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10670" y="1492260"/>
            <a:ext cx="10718162" cy="533609"/>
          </a:xfrm>
        </p:spPr>
        <p:txBody>
          <a:bodyPr/>
          <a:lstStyle/>
          <a:p>
            <a:r>
              <a:rPr lang="de-DE" dirty="0" smtClean="0"/>
              <a:t>Sandstone (low permeability, low porosity) – Static vs Rotary nozzle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07" y="2212000"/>
            <a:ext cx="2951626" cy="3283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r="5127"/>
          <a:stretch/>
        </p:blipFill>
        <p:spPr>
          <a:xfrm rot="5400000">
            <a:off x="6636004" y="2473192"/>
            <a:ext cx="3283528" cy="2761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1503" y="5681658"/>
            <a:ext cx="358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65891"/>
                </a:solidFill>
              </a:rPr>
              <a:t>Slight Penetration with Static nozzle</a:t>
            </a:r>
            <a:endParaRPr lang="en-US" dirty="0">
              <a:solidFill>
                <a:srgbClr val="46589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9457" y="5681658"/>
            <a:ext cx="355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65891"/>
                </a:solidFill>
              </a:rPr>
              <a:t>Full Penetration with Rotary Nozzle</a:t>
            </a:r>
            <a:endParaRPr lang="en-US" dirty="0">
              <a:solidFill>
                <a:srgbClr val="465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Fluid 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5200" y="1655236"/>
            <a:ext cx="10401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Running in </a:t>
            </a:r>
            <a:r>
              <a:rPr lang="de-DE" sz="2400" dirty="0" smtClean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hole </a:t>
            </a:r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2400" dirty="0" smtClean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500 </a:t>
            </a:r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 (assuming a depth of 2000m)</a:t>
            </a:r>
          </a:p>
          <a:p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Milling			</a:t>
            </a:r>
            <a:r>
              <a:rPr lang="de-DE" sz="2400" dirty="0" smtClean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1500 </a:t>
            </a:r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</a:p>
          <a:p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Pulling out of </a:t>
            </a:r>
            <a:r>
              <a:rPr lang="de-DE" sz="2400" dirty="0" smtClean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hole</a:t>
            </a:r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2400" dirty="0" smtClean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500 </a:t>
            </a:r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</a:p>
          <a:p>
            <a:endParaRPr lang="de-DE" sz="2400" dirty="0">
              <a:solidFill>
                <a:srgbClr val="46589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Running in </a:t>
            </a:r>
            <a:r>
              <a:rPr lang="de-DE" sz="2400" dirty="0" smtClean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hole</a:t>
            </a:r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2400" dirty="0" smtClean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1000 </a:t>
            </a:r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</a:p>
          <a:p>
            <a:r>
              <a:rPr lang="de-DE" sz="2400" dirty="0" smtClean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Jetting</a:t>
            </a:r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2400" dirty="0" smtClean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1000 </a:t>
            </a:r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</a:p>
          <a:p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Pulling out of </a:t>
            </a:r>
            <a:r>
              <a:rPr lang="de-DE" sz="2400" dirty="0" smtClean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hole</a:t>
            </a:r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2400" dirty="0" smtClean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500 </a:t>
            </a:r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</a:p>
          <a:p>
            <a:endParaRPr lang="de-DE" sz="2400" dirty="0">
              <a:solidFill>
                <a:srgbClr val="46589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2400" dirty="0">
              <a:solidFill>
                <a:srgbClr val="46589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400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Total consumption	</a:t>
            </a:r>
            <a:r>
              <a:rPr lang="de-DE" sz="2400" u="sng" dirty="0" smtClean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5000 </a:t>
            </a:r>
            <a:r>
              <a:rPr lang="de-DE" sz="2400" u="sng" dirty="0">
                <a:solidFill>
                  <a:srgbClr val="46589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 per Lateral</a:t>
            </a:r>
            <a:endParaRPr lang="en-US" sz="2400" dirty="0">
              <a:solidFill>
                <a:srgbClr val="46589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6" y="2409940"/>
            <a:ext cx="4497112" cy="3180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53" y="2409940"/>
            <a:ext cx="4747418" cy="3180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426444" y="2040608"/>
            <a:ext cx="2320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465891"/>
                </a:solidFill>
              </a:rPr>
              <a:t>Hydraulic Fracturing</a:t>
            </a:r>
            <a:endParaRPr lang="en-US" sz="2000" b="1" dirty="0">
              <a:solidFill>
                <a:srgbClr val="46589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7239" y="2040608"/>
            <a:ext cx="1611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465891"/>
                </a:solidFill>
              </a:rPr>
              <a:t>Radial Jetting</a:t>
            </a:r>
            <a:endParaRPr lang="en-US" sz="2000" b="1" dirty="0">
              <a:solidFill>
                <a:srgbClr val="465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Radial Jetting offshore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4"/>
          <a:stretch/>
        </p:blipFill>
        <p:spPr>
          <a:xfrm>
            <a:off x="3513127" y="1643220"/>
            <a:ext cx="4291942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47342" y="2033998"/>
            <a:ext cx="2382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465891"/>
                </a:solidFill>
              </a:rPr>
              <a:t>Mini Coil Control Unit</a:t>
            </a:r>
            <a:r>
              <a:rPr lang="en-US" dirty="0" smtClean="0">
                <a:solidFill>
                  <a:srgbClr val="465891"/>
                </a:solidFill>
              </a:rPr>
              <a:t> </a:t>
            </a:r>
          </a:p>
          <a:p>
            <a:r>
              <a:rPr lang="en-US" dirty="0" smtClean="0">
                <a:solidFill>
                  <a:srgbClr val="465891"/>
                </a:solidFill>
              </a:rPr>
              <a:t>CC01</a:t>
            </a:r>
            <a:r>
              <a:rPr lang="en-US" dirty="0">
                <a:solidFill>
                  <a:srgbClr val="465891"/>
                </a:solidFill>
              </a:rPr>
              <a:t> </a:t>
            </a:r>
            <a:r>
              <a:rPr lang="en-US" dirty="0" smtClean="0">
                <a:solidFill>
                  <a:srgbClr val="465891"/>
                </a:solidFill>
              </a:rPr>
              <a:t>	3.7m x 2.45m</a:t>
            </a:r>
          </a:p>
          <a:p>
            <a:r>
              <a:rPr lang="en-US" dirty="0">
                <a:solidFill>
                  <a:srgbClr val="465891"/>
                </a:solidFill>
              </a:rPr>
              <a:t>	</a:t>
            </a:r>
            <a:r>
              <a:rPr lang="en-US" dirty="0" smtClean="0">
                <a:solidFill>
                  <a:srgbClr val="465891"/>
                </a:solidFill>
              </a:rPr>
              <a:t>MGW 12t </a:t>
            </a:r>
            <a:endParaRPr lang="de-DE" dirty="0" smtClean="0">
              <a:solidFill>
                <a:srgbClr val="46589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7342" y="3809771"/>
            <a:ext cx="2518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465891"/>
                </a:solidFill>
              </a:rPr>
              <a:t>Mini Coil Spooling Frame</a:t>
            </a:r>
          </a:p>
          <a:p>
            <a:r>
              <a:rPr lang="de-DE" dirty="0" smtClean="0">
                <a:solidFill>
                  <a:srgbClr val="465891"/>
                </a:solidFill>
              </a:rPr>
              <a:t>CTF01	4m x 2.45m </a:t>
            </a:r>
          </a:p>
          <a:p>
            <a:r>
              <a:rPr lang="de-DE" dirty="0">
                <a:solidFill>
                  <a:srgbClr val="465891"/>
                </a:solidFill>
              </a:rPr>
              <a:t>	</a:t>
            </a:r>
            <a:r>
              <a:rPr lang="de-DE" dirty="0" smtClean="0">
                <a:solidFill>
                  <a:srgbClr val="465891"/>
                </a:solidFill>
              </a:rPr>
              <a:t>MGW 12t </a:t>
            </a:r>
            <a:endParaRPr lang="en-US" dirty="0">
              <a:solidFill>
                <a:srgbClr val="46589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9647" y="3969779"/>
            <a:ext cx="1459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465891"/>
                </a:solidFill>
              </a:rPr>
              <a:t>Pump</a:t>
            </a:r>
          </a:p>
          <a:p>
            <a:r>
              <a:rPr lang="de-DE" dirty="0">
                <a:solidFill>
                  <a:srgbClr val="465891"/>
                </a:solidFill>
              </a:rPr>
              <a:t>3.1m x 2.45m</a:t>
            </a:r>
          </a:p>
          <a:p>
            <a:r>
              <a:rPr lang="de-DE" dirty="0">
                <a:solidFill>
                  <a:srgbClr val="465891"/>
                </a:solidFill>
              </a:rPr>
              <a:t>MGW 10.4t</a:t>
            </a:r>
            <a:endParaRPr lang="en-US" dirty="0">
              <a:solidFill>
                <a:srgbClr val="46589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9647" y="2038491"/>
            <a:ext cx="1952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465891"/>
                </a:solidFill>
              </a:rPr>
              <a:t>10ft Tool container</a:t>
            </a:r>
          </a:p>
          <a:p>
            <a:r>
              <a:rPr lang="de-DE" dirty="0" smtClean="0">
                <a:solidFill>
                  <a:srgbClr val="465891"/>
                </a:solidFill>
              </a:rPr>
              <a:t>3.1m x 2.45m</a:t>
            </a:r>
          </a:p>
          <a:p>
            <a:r>
              <a:rPr lang="de-DE" dirty="0" smtClean="0">
                <a:solidFill>
                  <a:srgbClr val="465891"/>
                </a:solidFill>
              </a:rPr>
              <a:t>MGW 10.4t</a:t>
            </a:r>
            <a:endParaRPr lang="en-US" dirty="0">
              <a:solidFill>
                <a:srgbClr val="465891"/>
              </a:solidFill>
            </a:endParaRPr>
          </a:p>
        </p:txBody>
      </p:sp>
      <p:cxnSp>
        <p:nvCxnSpPr>
          <p:cNvPr id="19" name="Straight Arrow Connector 18"/>
          <p:cNvCxnSpPr>
            <a:stCxn id="14" idx="1"/>
          </p:cNvCxnSpPr>
          <p:nvPr/>
        </p:nvCxnSpPr>
        <p:spPr>
          <a:xfrm flipH="1">
            <a:off x="6893736" y="2495663"/>
            <a:ext cx="1253606" cy="1058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1"/>
          </p:cNvCxnSpPr>
          <p:nvPr/>
        </p:nvCxnSpPr>
        <p:spPr>
          <a:xfrm flipH="1" flipV="1">
            <a:off x="6516130" y="4173088"/>
            <a:ext cx="1631212" cy="983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</p:cNvCxnSpPr>
          <p:nvPr/>
        </p:nvCxnSpPr>
        <p:spPr>
          <a:xfrm>
            <a:off x="2932297" y="2500156"/>
            <a:ext cx="1676279" cy="413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</p:cNvCxnSpPr>
          <p:nvPr/>
        </p:nvCxnSpPr>
        <p:spPr>
          <a:xfrm flipV="1">
            <a:off x="2438701" y="4202392"/>
            <a:ext cx="1600241" cy="2290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Radial Jetting offshore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81530" y="5532553"/>
            <a:ext cx="175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Workover tubing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0672" y="512485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BOP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5855" y="2522259"/>
            <a:ext cx="178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Mini Coil injector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5" r="32589"/>
          <a:stretch/>
        </p:blipFill>
        <p:spPr>
          <a:xfrm>
            <a:off x="4409038" y="1521405"/>
            <a:ext cx="2753129" cy="5100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Straight Arrow Connector 19"/>
          <p:cNvCxnSpPr/>
          <p:nvPr/>
        </p:nvCxnSpPr>
        <p:spPr>
          <a:xfrm flipH="1">
            <a:off x="5687913" y="5717219"/>
            <a:ext cx="1893617" cy="6059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</p:cNvCxnSpPr>
          <p:nvPr/>
        </p:nvCxnSpPr>
        <p:spPr>
          <a:xfrm>
            <a:off x="3491280" y="5309524"/>
            <a:ext cx="2003998" cy="452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</p:cNvCxnSpPr>
          <p:nvPr/>
        </p:nvCxnSpPr>
        <p:spPr>
          <a:xfrm>
            <a:off x="3491280" y="2706925"/>
            <a:ext cx="1835322" cy="2647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8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Radial Jetting limitations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396" y="1824975"/>
            <a:ext cx="9563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465891"/>
                </a:solidFill>
              </a:rPr>
              <a:t>Orientation</a:t>
            </a:r>
          </a:p>
          <a:p>
            <a:pPr lvl="1"/>
            <a:r>
              <a:rPr lang="de-DE" sz="2000" dirty="0" smtClean="0">
                <a:solidFill>
                  <a:srgbClr val="828282"/>
                </a:solidFill>
              </a:rPr>
              <a:t>	Initial azimuth is determined by a gyro orientation</a:t>
            </a:r>
          </a:p>
          <a:p>
            <a:pPr lvl="1"/>
            <a:r>
              <a:rPr lang="de-DE" sz="2000" dirty="0" smtClean="0">
                <a:solidFill>
                  <a:srgbClr val="828282"/>
                </a:solidFill>
              </a:rPr>
              <a:t>	Lateral proceeds perpendicular and straight</a:t>
            </a:r>
          </a:p>
          <a:p>
            <a:pPr lvl="1"/>
            <a:r>
              <a:rPr lang="de-DE" sz="2000" dirty="0" smtClean="0">
                <a:solidFill>
                  <a:srgbClr val="828282"/>
                </a:solidFill>
              </a:rPr>
              <a:t>	No later orienation possible</a:t>
            </a:r>
          </a:p>
          <a:p>
            <a:pPr lvl="1"/>
            <a:endParaRPr lang="de-DE" sz="2000" dirty="0" smtClean="0">
              <a:solidFill>
                <a:srgbClr val="828282"/>
              </a:solidFill>
            </a:endParaRPr>
          </a:p>
          <a:p>
            <a:r>
              <a:rPr lang="de-DE" sz="2000" dirty="0" smtClean="0">
                <a:solidFill>
                  <a:srgbClr val="465891"/>
                </a:solidFill>
              </a:rPr>
              <a:t>Depth</a:t>
            </a:r>
          </a:p>
          <a:p>
            <a:r>
              <a:rPr lang="de-DE" sz="2000" dirty="0">
                <a:solidFill>
                  <a:srgbClr val="828282"/>
                </a:solidFill>
              </a:rPr>
              <a:t>	</a:t>
            </a:r>
            <a:r>
              <a:rPr lang="de-DE" sz="2000" dirty="0" smtClean="0">
                <a:solidFill>
                  <a:srgbClr val="828282"/>
                </a:solidFill>
              </a:rPr>
              <a:t>Most work was shallower than 3000m MD</a:t>
            </a:r>
          </a:p>
          <a:p>
            <a:r>
              <a:rPr lang="de-DE" sz="2000" dirty="0">
                <a:solidFill>
                  <a:srgbClr val="828282"/>
                </a:solidFill>
              </a:rPr>
              <a:t>	</a:t>
            </a:r>
            <a:r>
              <a:rPr lang="de-DE" sz="2000" dirty="0" smtClean="0">
                <a:solidFill>
                  <a:srgbClr val="828282"/>
                </a:solidFill>
              </a:rPr>
              <a:t>Equipment is available to reach up to 5000m MD</a:t>
            </a:r>
          </a:p>
        </p:txBody>
      </p:sp>
    </p:spTree>
    <p:extLst>
      <p:ext uri="{BB962C8B-B14F-4D97-AF65-F5344CB8AC3E}">
        <p14:creationId xmlns:p14="http://schemas.microsoft.com/office/powerpoint/2010/main" val="21473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Radial Jetting limitations - 2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396" y="1824975"/>
            <a:ext cx="9563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465891"/>
                </a:solidFill>
              </a:rPr>
              <a:t>Inclination</a:t>
            </a:r>
          </a:p>
          <a:p>
            <a:r>
              <a:rPr lang="de-DE" sz="2000" dirty="0">
                <a:solidFill>
                  <a:srgbClr val="465891"/>
                </a:solidFill>
              </a:rPr>
              <a:t>	</a:t>
            </a:r>
            <a:r>
              <a:rPr lang="de-DE" sz="2000" dirty="0" smtClean="0">
                <a:solidFill>
                  <a:srgbClr val="828282"/>
                </a:solidFill>
              </a:rPr>
              <a:t>Reaching horizontal targets is possible, see next section</a:t>
            </a:r>
          </a:p>
          <a:p>
            <a:endParaRPr lang="de-DE" sz="2000" dirty="0">
              <a:solidFill>
                <a:srgbClr val="465891"/>
              </a:solidFill>
            </a:endParaRPr>
          </a:p>
          <a:p>
            <a:endParaRPr lang="de-DE" sz="2000" dirty="0" smtClean="0">
              <a:solidFill>
                <a:srgbClr val="465891"/>
              </a:solidFill>
            </a:endParaRPr>
          </a:p>
          <a:p>
            <a:r>
              <a:rPr lang="de-DE" sz="2000" dirty="0" smtClean="0">
                <a:solidFill>
                  <a:srgbClr val="465891"/>
                </a:solidFill>
              </a:rPr>
              <a:t>ID</a:t>
            </a:r>
          </a:p>
          <a:p>
            <a:r>
              <a:rPr lang="de-DE" sz="2000" dirty="0">
                <a:solidFill>
                  <a:srgbClr val="465891"/>
                </a:solidFill>
              </a:rPr>
              <a:t>	</a:t>
            </a:r>
            <a:r>
              <a:rPr lang="de-DE" sz="2000" dirty="0" smtClean="0">
                <a:solidFill>
                  <a:srgbClr val="828282"/>
                </a:solidFill>
              </a:rPr>
              <a:t>Working in a 4 ½“ liner is possible</a:t>
            </a:r>
          </a:p>
          <a:p>
            <a:r>
              <a:rPr lang="de-DE" sz="2000" dirty="0">
                <a:solidFill>
                  <a:srgbClr val="828282"/>
                </a:solidFill>
              </a:rPr>
              <a:t>	</a:t>
            </a:r>
            <a:endParaRPr lang="de-DE" sz="2000" dirty="0" smtClean="0">
              <a:solidFill>
                <a:srgbClr val="828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409712"/>
            <a:ext cx="11861800" cy="4351338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78% of </a:t>
            </a:r>
            <a:r>
              <a:rPr lang="de-DE" sz="2400" i="1" dirty="0" smtClean="0"/>
              <a:t>all</a:t>
            </a:r>
            <a:r>
              <a:rPr lang="de-DE" sz="2400" dirty="0" smtClean="0"/>
              <a:t> laterals ever attempted to jet were created until their designed length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277914"/>
              </p:ext>
            </p:extLst>
          </p:nvPr>
        </p:nvGraphicFramePr>
        <p:xfrm>
          <a:off x="1850730" y="1922600"/>
          <a:ext cx="8002789" cy="440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3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409712"/>
            <a:ext cx="11861800" cy="4351338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86.7% of the cumulated requested lateral length was successfully jetted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435393"/>
              </p:ext>
            </p:extLst>
          </p:nvPr>
        </p:nvGraphicFramePr>
        <p:xfrm>
          <a:off x="1898349" y="1820842"/>
          <a:ext cx="8022441" cy="480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1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6457-030F-4287-BD22-A62EBBB0323D}" type="datetime1">
              <a:rPr lang="en-US" smtClean="0"/>
              <a:t>12/15/16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7222" y="1738184"/>
            <a:ext cx="104373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828282"/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828282"/>
                </a:solidFill>
              </a:rPr>
              <a:t>Working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828282"/>
                </a:solidFill>
              </a:rPr>
              <a:t>Lateral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828282"/>
                </a:solidFill>
              </a:rPr>
              <a:t>Acid Jetting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828282"/>
                </a:solidFill>
              </a:rPr>
              <a:t>Operation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828282"/>
                </a:solidFill>
              </a:rPr>
              <a:t>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828282"/>
                </a:solidFill>
              </a:rPr>
              <a:t>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828282"/>
                </a:solidFill>
              </a:rPr>
              <a:t>Future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828282"/>
              </a:solidFill>
            </a:endParaRP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957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Horizontal wellbores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8215" y="1491383"/>
            <a:ext cx="5893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465891"/>
                </a:solidFill>
              </a:rPr>
              <a:t>Horizontal wellbore sections can be reached: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68" y="2280370"/>
            <a:ext cx="2319434" cy="3890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70200" y="239583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u="sng" dirty="0">
                <a:solidFill>
                  <a:srgbClr val="465891"/>
                </a:solidFill>
              </a:rPr>
              <a:t>For milling</a:t>
            </a:r>
            <a:r>
              <a:rPr lang="de-DE" sz="2000" b="1" dirty="0">
                <a:solidFill>
                  <a:srgbClr val="465891"/>
                </a:solidFill>
              </a:rPr>
              <a:t>:</a:t>
            </a:r>
            <a:br>
              <a:rPr lang="de-DE" sz="2000" b="1" dirty="0">
                <a:solidFill>
                  <a:srgbClr val="465891"/>
                </a:solidFill>
              </a:rPr>
            </a:br>
            <a:r>
              <a:rPr lang="de-DE" sz="2000" dirty="0" smtClean="0">
                <a:solidFill>
                  <a:srgbClr val="465891"/>
                </a:solidFill>
              </a:rPr>
              <a:t>-&gt; </a:t>
            </a:r>
            <a:r>
              <a:rPr lang="de-DE" sz="2000" dirty="0">
                <a:solidFill>
                  <a:srgbClr val="465891"/>
                </a:solidFill>
              </a:rPr>
              <a:t>Depending on the max. set </a:t>
            </a:r>
            <a:r>
              <a:rPr lang="de-DE" sz="2000" dirty="0" smtClean="0">
                <a:solidFill>
                  <a:srgbClr val="465891"/>
                </a:solidFill>
              </a:rPr>
              <a:t>down </a:t>
            </a:r>
            <a:r>
              <a:rPr lang="de-DE" sz="2000" dirty="0">
                <a:solidFill>
                  <a:srgbClr val="465891"/>
                </a:solidFill>
              </a:rPr>
              <a:t>force of the mini </a:t>
            </a:r>
            <a:r>
              <a:rPr lang="de-DE" sz="2000" dirty="0" smtClean="0">
                <a:solidFill>
                  <a:srgbClr val="465891"/>
                </a:solidFill>
              </a:rPr>
              <a:t>coil</a:t>
            </a:r>
          </a:p>
          <a:p>
            <a:r>
              <a:rPr lang="en-US" sz="2000" dirty="0">
                <a:solidFill>
                  <a:srgbClr val="465891"/>
                </a:solidFill>
              </a:rPr>
              <a:t>-&gt; Generally </a:t>
            </a:r>
            <a:r>
              <a:rPr lang="en-US" sz="2000" dirty="0" smtClean="0">
                <a:solidFill>
                  <a:srgbClr val="465891"/>
                </a:solidFill>
              </a:rPr>
              <a:t>possible, depending </a:t>
            </a:r>
            <a:r>
              <a:rPr lang="en-US" sz="2000" dirty="0">
                <a:solidFill>
                  <a:srgbClr val="465891"/>
                </a:solidFill>
              </a:rPr>
              <a:t>on the actual survey</a:t>
            </a:r>
            <a:endParaRPr lang="de-DE" sz="2000" dirty="0">
              <a:solidFill>
                <a:srgbClr val="465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Horizontal wellbores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8215" y="1491383"/>
            <a:ext cx="5893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465891"/>
                </a:solidFill>
              </a:rPr>
              <a:t>Horizontal wellbore sections can be reached: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68" y="2280370"/>
            <a:ext cx="2319434" cy="3890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70200" y="239583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465891"/>
                </a:solidFill>
              </a:rPr>
              <a:t>For jetting:</a:t>
            </a:r>
          </a:p>
          <a:p>
            <a:r>
              <a:rPr lang="en-US" sz="2000" dirty="0" smtClean="0">
                <a:solidFill>
                  <a:srgbClr val="465891"/>
                </a:solidFill>
              </a:rPr>
              <a:t>-&gt; </a:t>
            </a:r>
            <a:r>
              <a:rPr lang="en-US" sz="2000" dirty="0">
                <a:solidFill>
                  <a:srgbClr val="465891"/>
                </a:solidFill>
              </a:rPr>
              <a:t>Depending on sufficient </a:t>
            </a:r>
            <a:r>
              <a:rPr lang="en-US" sz="2000" dirty="0" smtClean="0">
                <a:solidFill>
                  <a:srgbClr val="465891"/>
                </a:solidFill>
              </a:rPr>
              <a:t>force to </a:t>
            </a:r>
            <a:r>
              <a:rPr lang="en-US" sz="2000" dirty="0">
                <a:solidFill>
                  <a:srgbClr val="465891"/>
                </a:solidFill>
              </a:rPr>
              <a:t>straighten the hose</a:t>
            </a:r>
          </a:p>
          <a:p>
            <a:endParaRPr lang="en-US" sz="2000" dirty="0">
              <a:solidFill>
                <a:srgbClr val="465891"/>
              </a:solidFill>
            </a:endParaRPr>
          </a:p>
          <a:p>
            <a:r>
              <a:rPr lang="en-US" sz="2000" dirty="0" smtClean="0">
                <a:solidFill>
                  <a:srgbClr val="465891"/>
                </a:solidFill>
              </a:rPr>
              <a:t>-&gt; </a:t>
            </a:r>
            <a:r>
              <a:rPr lang="en-US" sz="2000" dirty="0">
                <a:solidFill>
                  <a:srgbClr val="465891"/>
                </a:solidFill>
              </a:rPr>
              <a:t>Above 53°incl., gravity </a:t>
            </a:r>
            <a:r>
              <a:rPr lang="en-US" sz="2000" dirty="0" smtClean="0">
                <a:solidFill>
                  <a:srgbClr val="465891"/>
                </a:solidFill>
              </a:rPr>
              <a:t>has </a:t>
            </a:r>
            <a:r>
              <a:rPr lang="en-US" sz="2000" dirty="0">
                <a:solidFill>
                  <a:srgbClr val="465891"/>
                </a:solidFill>
              </a:rPr>
              <a:t>to be assisted by pumping </a:t>
            </a:r>
            <a:r>
              <a:rPr lang="en-US" sz="2000" dirty="0" smtClean="0">
                <a:solidFill>
                  <a:srgbClr val="465891"/>
                </a:solidFill>
              </a:rPr>
              <a:t>into </a:t>
            </a:r>
            <a:r>
              <a:rPr lang="en-US" sz="2000" dirty="0">
                <a:solidFill>
                  <a:srgbClr val="465891"/>
                </a:solidFill>
              </a:rPr>
              <a:t>the MC–tubing annulus</a:t>
            </a:r>
          </a:p>
        </p:txBody>
      </p:sp>
    </p:spTree>
    <p:extLst>
      <p:ext uri="{BB962C8B-B14F-4D97-AF65-F5344CB8AC3E}">
        <p14:creationId xmlns:p14="http://schemas.microsoft.com/office/powerpoint/2010/main" val="28439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Calculatory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5" y="1005002"/>
            <a:ext cx="1015649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Lukoil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pic>
        <p:nvPicPr>
          <p:cNvPr id="5" name="Picture 1" descr="Lukoil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44" y="1534318"/>
            <a:ext cx="1224136" cy="156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40"/>
          <p:cNvSpPr txBox="1">
            <a:spLocks/>
          </p:cNvSpPr>
          <p:nvPr/>
        </p:nvSpPr>
        <p:spPr>
          <a:xfrm>
            <a:off x="2352080" y="1729539"/>
            <a:ext cx="284515" cy="821755"/>
          </a:xfrm>
          <a:prstGeom prst="rect">
            <a:avLst/>
          </a:prstGeom>
        </p:spPr>
        <p:txBody>
          <a:bodyPr/>
          <a:lstStyle>
            <a:lvl1pPr marL="544285" indent="-544285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285" indent="-453571" algn="l" defTabSz="1451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281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39991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705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91417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7129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2842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68553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600" dirty="0" smtClean="0">
                <a:solidFill>
                  <a:srgbClr val="FF0000"/>
                </a:solidFill>
                <a:latin typeface="Arial Bold" pitchFamily="34" charset="0"/>
                <a:cs typeface="Arial Bold" pitchFamily="34" charset="0"/>
              </a:rPr>
              <a:t>“</a:t>
            </a:r>
            <a:endParaRPr lang="en-US" sz="1400" dirty="0">
              <a:solidFill>
                <a:srgbClr val="FF0000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7" name="Text Placeholder 40"/>
          <p:cNvSpPr txBox="1">
            <a:spLocks/>
          </p:cNvSpPr>
          <p:nvPr/>
        </p:nvSpPr>
        <p:spPr>
          <a:xfrm>
            <a:off x="3000152" y="2315017"/>
            <a:ext cx="6696745" cy="3989126"/>
          </a:xfrm>
          <a:prstGeom prst="rect">
            <a:avLst/>
          </a:prstGeom>
        </p:spPr>
        <p:txBody>
          <a:bodyPr/>
          <a:lstStyle>
            <a:lvl1pPr marL="544285" indent="-544285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285" indent="-453571" algn="l" defTabSz="1451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281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39991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705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91417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7129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2842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68553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Arial Bold" pitchFamily="34" charset="0"/>
                <a:cs typeface="Arial Bold" pitchFamily="34" charset="0"/>
              </a:rPr>
              <a:t>91 operations were carried out, giving average daily growth of oil flow by 6 </a:t>
            </a:r>
            <a:r>
              <a:rPr lang="en-US" sz="2800" b="1" dirty="0" err="1">
                <a:solidFill>
                  <a:srgbClr val="FF0000"/>
                </a:solidFill>
                <a:latin typeface="Arial Bold" pitchFamily="34" charset="0"/>
                <a:cs typeface="Arial Bold" pitchFamily="34" charset="0"/>
              </a:rPr>
              <a:t>tonnes</a:t>
            </a:r>
            <a:r>
              <a:rPr lang="en-US" sz="2800" b="1" dirty="0">
                <a:solidFill>
                  <a:srgbClr val="FF0000"/>
                </a:solidFill>
                <a:latin typeface="Arial Bold" pitchFamily="34" charset="0"/>
                <a:cs typeface="Arial Bold" pitchFamily="34" charset="0"/>
              </a:rPr>
              <a:t>.  Additional production of oil as a result of application of the method was 67,000 </a:t>
            </a:r>
            <a:r>
              <a:rPr lang="en-US" sz="2800" b="1" dirty="0" err="1">
                <a:solidFill>
                  <a:srgbClr val="FF0000"/>
                </a:solidFill>
                <a:latin typeface="Arial Bold" pitchFamily="34" charset="0"/>
                <a:cs typeface="Arial Bold" pitchFamily="34" charset="0"/>
              </a:rPr>
              <a:t>tonnes</a:t>
            </a:r>
            <a:r>
              <a:rPr lang="en-US" sz="2800" b="1" dirty="0">
                <a:solidFill>
                  <a:srgbClr val="FF0000"/>
                </a:solidFill>
                <a:latin typeface="Arial Bold" pitchFamily="34" charset="0"/>
                <a:cs typeface="Arial Bold" pitchFamily="34" charset="0"/>
              </a:rPr>
              <a:t>, which is 3 times more than in 2007.</a:t>
            </a:r>
            <a:endParaRPr lang="en-US" sz="2800" dirty="0">
              <a:solidFill>
                <a:srgbClr val="FF0000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8" name="Text Placeholder 40"/>
          <p:cNvSpPr txBox="1">
            <a:spLocks/>
          </p:cNvSpPr>
          <p:nvPr/>
        </p:nvSpPr>
        <p:spPr>
          <a:xfrm rot="10800000">
            <a:off x="7726800" y="3999887"/>
            <a:ext cx="334161" cy="1347020"/>
          </a:xfrm>
          <a:prstGeom prst="rect">
            <a:avLst/>
          </a:prstGeom>
        </p:spPr>
        <p:txBody>
          <a:bodyPr/>
          <a:lstStyle>
            <a:lvl1pPr marL="544285" indent="-544285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285" indent="-453571" algn="l" defTabSz="1451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281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39991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705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91417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7129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2842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68553" indent="-362857" algn="l" defTabSz="14514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600" dirty="0" smtClean="0">
                <a:solidFill>
                  <a:srgbClr val="FF0000"/>
                </a:solidFill>
                <a:latin typeface="Arial Bold" pitchFamily="34" charset="0"/>
                <a:cs typeface="Arial Bold" pitchFamily="34" charset="0"/>
              </a:rPr>
              <a:t>“</a:t>
            </a:r>
            <a:endParaRPr lang="en-US" sz="1400" dirty="0">
              <a:solidFill>
                <a:srgbClr val="FF0000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9110" y="5341175"/>
            <a:ext cx="258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828282"/>
                </a:solidFill>
              </a:rPr>
              <a:t>Lukoil 2008 annual report</a:t>
            </a:r>
            <a:endParaRPr lang="en-US" dirty="0">
              <a:solidFill>
                <a:srgbClr val="828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OMV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6158" y="1302090"/>
            <a:ext cx="9592242" cy="5170311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					</a:t>
            </a:r>
            <a:r>
              <a:rPr lang="de-DE" sz="3600" dirty="0" smtClean="0"/>
              <a:t>Jaap Huijskes </a:t>
            </a:r>
          </a:p>
          <a:p>
            <a:pPr marL="3657600" lvl="8" indent="0">
              <a:buNone/>
            </a:pPr>
            <a:r>
              <a:rPr lang="de-DE" sz="2000" dirty="0" smtClean="0">
                <a:solidFill>
                  <a:srgbClr val="828282"/>
                </a:solidFill>
              </a:rPr>
              <a:t>&gt;&gt;OMV VP E&amp;P&lt;&lt;</a:t>
            </a:r>
          </a:p>
          <a:p>
            <a:pPr marL="457200" lvl="1" indent="0">
              <a:buNone/>
            </a:pPr>
            <a:r>
              <a:rPr lang="de-DE" sz="3600" dirty="0" smtClean="0">
                <a:solidFill>
                  <a:srgbClr val="465891"/>
                </a:solidFill>
              </a:rPr>
              <a:t>„Radial Jetting is an important technique for the development of marginal fields“</a:t>
            </a:r>
            <a:endParaRPr lang="en-US" sz="3600" dirty="0">
              <a:solidFill>
                <a:srgbClr val="46589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2" y="1508534"/>
            <a:ext cx="1872208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7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5" y="1534318"/>
            <a:ext cx="2472929" cy="803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215" y="3105835"/>
            <a:ext cx="115043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solidFill>
                  <a:srgbClr val="465891"/>
                </a:solidFill>
              </a:rPr>
              <a:t>„Daily production increased by 100% and the gas volume is at lower levels“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3397" y="4914560"/>
            <a:ext cx="3209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828282"/>
                </a:solidFill>
              </a:rPr>
              <a:t>MND Report 4/2014</a:t>
            </a:r>
          </a:p>
        </p:txBody>
      </p:sp>
    </p:spTree>
    <p:extLst>
      <p:ext uri="{BB962C8B-B14F-4D97-AF65-F5344CB8AC3E}">
        <p14:creationId xmlns:p14="http://schemas.microsoft.com/office/powerpoint/2010/main" val="22968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European Commission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316" y="1971838"/>
            <a:ext cx="9765437" cy="4351338"/>
          </a:xfrm>
        </p:spPr>
        <p:txBody>
          <a:bodyPr/>
          <a:lstStyle/>
          <a:p>
            <a:r>
              <a:rPr lang="de-DE" dirty="0" smtClean="0"/>
              <a:t>The further improvement of radial jetting is funded by the EU within the Project SURE </a:t>
            </a:r>
          </a:p>
          <a:p>
            <a:r>
              <a:rPr lang="de-DE" dirty="0" smtClean="0">
                <a:solidFill>
                  <a:srgbClr val="828282"/>
                </a:solidFill>
              </a:rPr>
              <a:t>„</a:t>
            </a:r>
            <a:r>
              <a:rPr lang="de-DE" b="0" dirty="0" smtClean="0">
                <a:solidFill>
                  <a:srgbClr val="828282"/>
                </a:solidFill>
              </a:rPr>
              <a:t>Novel Productivity Enhancement Concept for a </a:t>
            </a:r>
            <a:r>
              <a:rPr lang="de-DE" dirty="0" smtClean="0">
                <a:solidFill>
                  <a:srgbClr val="828282"/>
                </a:solidFill>
              </a:rPr>
              <a:t>S</a:t>
            </a:r>
            <a:r>
              <a:rPr lang="de-DE" b="0" dirty="0" smtClean="0">
                <a:solidFill>
                  <a:srgbClr val="828282"/>
                </a:solidFill>
              </a:rPr>
              <a:t>ustainable </a:t>
            </a:r>
            <a:r>
              <a:rPr lang="de-DE" dirty="0" smtClean="0">
                <a:solidFill>
                  <a:srgbClr val="828282"/>
                </a:solidFill>
              </a:rPr>
              <a:t>U</a:t>
            </a:r>
            <a:r>
              <a:rPr lang="de-DE" b="0" dirty="0" smtClean="0">
                <a:solidFill>
                  <a:srgbClr val="828282"/>
                </a:solidFill>
              </a:rPr>
              <a:t>tilization</a:t>
            </a:r>
            <a:r>
              <a:rPr lang="de-DE" dirty="0" smtClean="0">
                <a:solidFill>
                  <a:srgbClr val="828282"/>
                </a:solidFill>
              </a:rPr>
              <a:t> </a:t>
            </a:r>
            <a:r>
              <a:rPr lang="de-DE" b="0" dirty="0" smtClean="0">
                <a:solidFill>
                  <a:srgbClr val="828282"/>
                </a:solidFill>
              </a:rPr>
              <a:t>of a Geothermal </a:t>
            </a:r>
            <a:r>
              <a:rPr lang="de-DE" dirty="0" smtClean="0">
                <a:solidFill>
                  <a:srgbClr val="828282"/>
                </a:solidFill>
              </a:rPr>
              <a:t>R</a:t>
            </a:r>
            <a:r>
              <a:rPr lang="de-DE" b="0" dirty="0" smtClean="0">
                <a:solidFill>
                  <a:srgbClr val="828282"/>
                </a:solidFill>
              </a:rPr>
              <a:t>esourc</a:t>
            </a:r>
            <a:r>
              <a:rPr lang="de-DE" dirty="0" smtClean="0">
                <a:solidFill>
                  <a:srgbClr val="828282"/>
                </a:solidFill>
              </a:rPr>
              <a:t>e“ </a:t>
            </a:r>
          </a:p>
          <a:p>
            <a:r>
              <a:rPr lang="de-DE" dirty="0" smtClean="0"/>
              <a:t>as grant agreement 654662 of the EU´s Horizon 2020 research and innovation programme.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4" y="1564791"/>
            <a:ext cx="1695564" cy="12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15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4718" y="2610491"/>
            <a:ext cx="31683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76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98815" y="456885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</a:pPr>
            <a:r>
              <a:rPr lang="nl-NL" sz="2400" b="1" dirty="0" smtClean="0">
                <a:solidFill>
                  <a:srgbClr val="465891"/>
                </a:solidFill>
                <a:ea typeface="ＭＳ Ｐゴシック" pitchFamily="34" charset="-128"/>
              </a:rPr>
              <a:t>Sidney van den Berg	</a:t>
            </a:r>
            <a:endParaRPr lang="nl-NL" sz="2400" b="1" dirty="0">
              <a:solidFill>
                <a:srgbClr val="465891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</a:pPr>
            <a:endParaRPr lang="nl-NL" sz="1100" b="1" dirty="0">
              <a:solidFill>
                <a:srgbClr val="465891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</a:pPr>
            <a:r>
              <a:rPr lang="de-DE" sz="2400" b="1" dirty="0" err="1" smtClean="0">
                <a:solidFill>
                  <a:srgbClr val="465891"/>
                </a:solidFill>
                <a:ea typeface="ＭＳ Ｐゴシック" pitchFamily="34" charset="-128"/>
              </a:rPr>
              <a:t>SvandenBerg@wellservices-group.com</a:t>
            </a:r>
            <a:endParaRPr lang="de-DE" sz="2400" b="1" dirty="0">
              <a:solidFill>
                <a:srgbClr val="465891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</a:pPr>
            <a:r>
              <a:rPr lang="de-DE" sz="2400" b="1" dirty="0" smtClean="0">
                <a:solidFill>
                  <a:srgbClr val="465891"/>
                </a:solidFill>
                <a:ea typeface="ＭＳ Ｐゴシック" pitchFamily="34" charset="-128"/>
              </a:rPr>
              <a:t>Tel: +31 591 668 155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</a:pPr>
            <a:r>
              <a:rPr lang="de-DE" sz="2400" b="1" dirty="0" smtClean="0">
                <a:solidFill>
                  <a:srgbClr val="465891"/>
                </a:solidFill>
                <a:ea typeface="ＭＳ Ｐゴシック" pitchFamily="34" charset="-128"/>
              </a:rPr>
              <a:t>Tel: </a:t>
            </a:r>
            <a:r>
              <a:rPr lang="de-DE" sz="2400" b="1" dirty="0" smtClean="0">
                <a:solidFill>
                  <a:srgbClr val="465891"/>
                </a:solidFill>
                <a:ea typeface="ＭＳ Ｐゴシック" pitchFamily="34" charset="-128"/>
              </a:rPr>
              <a:t>+</a:t>
            </a:r>
            <a:r>
              <a:rPr lang="de-DE" sz="2400" b="1" smtClean="0">
                <a:solidFill>
                  <a:srgbClr val="465891"/>
                </a:solidFill>
                <a:ea typeface="ＭＳ Ｐゴシック" pitchFamily="34" charset="-128"/>
              </a:rPr>
              <a:t>31 625 645 266</a:t>
            </a:r>
            <a:endParaRPr lang="nl-NL" sz="2400" b="1" dirty="0">
              <a:solidFill>
                <a:srgbClr val="465891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4594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</a:pPr>
            <a:r>
              <a:rPr lang="nl-NL" sz="3600" b="1" dirty="0">
                <a:solidFill>
                  <a:srgbClr val="465891"/>
                </a:solidFill>
                <a:ea typeface="ＭＳ Ｐゴシック" pitchFamily="34" charset="-128"/>
              </a:rPr>
              <a:t>Thank you for your attention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16" y="2651134"/>
            <a:ext cx="5687568" cy="14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99" y="1091311"/>
            <a:ext cx="6731001" cy="538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Jetting - Introduction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6457-030F-4287-BD22-A62EBBB0323D}" type="datetime1">
              <a:rPr lang="en-US" smtClean="0"/>
              <a:t>12/15/16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5081" y="1961522"/>
            <a:ext cx="800956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65891"/>
                </a:solidFill>
              </a:rPr>
              <a:t>Radial Jetting is </a:t>
            </a:r>
            <a:r>
              <a:rPr lang="en-US" sz="2800" b="1" dirty="0" smtClean="0">
                <a:solidFill>
                  <a:srgbClr val="465891"/>
                </a:solidFill>
              </a:rPr>
              <a:t>a stimulation technique </a:t>
            </a:r>
          </a:p>
          <a:p>
            <a:endParaRPr lang="en-US" sz="2800" b="1" dirty="0">
              <a:solidFill>
                <a:srgbClr val="465891"/>
              </a:solidFill>
            </a:endParaRPr>
          </a:p>
          <a:p>
            <a:r>
              <a:rPr lang="en-US" sz="2800" b="1" dirty="0" smtClean="0">
                <a:solidFill>
                  <a:srgbClr val="465891"/>
                </a:solidFill>
              </a:rPr>
              <a:t>	</a:t>
            </a:r>
            <a:r>
              <a:rPr lang="en-US" b="1" dirty="0" smtClean="0">
                <a:solidFill>
                  <a:srgbClr val="465891"/>
                </a:solidFill>
              </a:rPr>
              <a:t>which allows the creation of </a:t>
            </a:r>
          </a:p>
          <a:p>
            <a:r>
              <a:rPr lang="en-US" sz="2800" b="1" dirty="0">
                <a:solidFill>
                  <a:srgbClr val="465891"/>
                </a:solidFill>
              </a:rPr>
              <a:t>	</a:t>
            </a:r>
            <a:endParaRPr lang="en-US" sz="2800" b="1" dirty="0" smtClean="0">
              <a:solidFill>
                <a:srgbClr val="465891"/>
              </a:solidFill>
            </a:endParaRPr>
          </a:p>
          <a:p>
            <a:r>
              <a:rPr lang="en-US" sz="2800" b="1" dirty="0">
                <a:solidFill>
                  <a:srgbClr val="465891"/>
                </a:solidFill>
              </a:rPr>
              <a:t>	</a:t>
            </a:r>
            <a:r>
              <a:rPr lang="en-US" sz="2800" b="1" dirty="0" smtClean="0">
                <a:solidFill>
                  <a:srgbClr val="465891"/>
                </a:solidFill>
              </a:rPr>
              <a:t>highly conductive flow paths between 			reservoir and wellbore</a:t>
            </a:r>
          </a:p>
          <a:p>
            <a:endParaRPr lang="en-US" b="1" dirty="0" smtClean="0">
              <a:solidFill>
                <a:srgbClr val="465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0" t="-194" r="6840" b="194"/>
          <a:stretch/>
        </p:blipFill>
        <p:spPr>
          <a:xfrm>
            <a:off x="6018788" y="622894"/>
            <a:ext cx="7761586" cy="6209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procedure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6457-030F-4287-BD22-A62EBBB0323D}" type="datetime1">
              <a:rPr lang="en-US" smtClean="0"/>
              <a:t>12/15/16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681" y="1462393"/>
            <a:ext cx="96889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465891"/>
                </a:solidFill>
              </a:rPr>
              <a:t>How does it work?</a:t>
            </a:r>
            <a:endParaRPr lang="en-US" sz="2000" dirty="0" smtClean="0">
              <a:solidFill>
                <a:srgbClr val="46589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828282"/>
                </a:solidFill>
              </a:rPr>
              <a:t>Workover rig pulls the completion and sets a deflector shoe on a workover tubing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828282"/>
              </a:solidFill>
            </a:endParaRPr>
          </a:p>
          <a:p>
            <a:endParaRPr lang="en-US" dirty="0" smtClean="0">
              <a:solidFill>
                <a:srgbClr val="465891"/>
              </a:solidFill>
            </a:endParaRPr>
          </a:p>
          <a:p>
            <a:endParaRPr lang="en-US" dirty="0" smtClean="0">
              <a:solidFill>
                <a:srgbClr val="465891"/>
              </a:solidFill>
            </a:endParaRPr>
          </a:p>
          <a:p>
            <a:endParaRPr lang="en-US" dirty="0">
              <a:solidFill>
                <a:srgbClr val="46589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5" y="2769575"/>
            <a:ext cx="5144077" cy="342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3" t="12920" r="-9100" b="3375"/>
          <a:stretch/>
        </p:blipFill>
        <p:spPr>
          <a:xfrm>
            <a:off x="7363456" y="1527563"/>
            <a:ext cx="5880238" cy="476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procedure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6457-030F-4287-BD22-A62EBBB0323D}" type="datetime1">
              <a:rPr lang="en-US" smtClean="0"/>
              <a:t>12/15/16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681" y="1462393"/>
            <a:ext cx="96889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465891"/>
                </a:solidFill>
              </a:rPr>
              <a:t>How does it work?</a:t>
            </a:r>
            <a:endParaRPr lang="en-US" sz="2000" dirty="0" smtClean="0">
              <a:solidFill>
                <a:srgbClr val="46589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828282"/>
                </a:solidFill>
              </a:rPr>
              <a:t>Workover rig pulls the completion and sets a deflector shoe on a workover tubing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rgbClr val="828282"/>
                </a:solidFill>
              </a:rPr>
              <a:t>Gyro orientation of the deflector shoe opening (optional)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rgbClr val="828282"/>
                </a:solidFill>
              </a:rPr>
              <a:t>RIH with ½“ Mini Coil to mill a hole into the casing</a:t>
            </a:r>
            <a:endParaRPr lang="en-US" dirty="0" smtClean="0">
              <a:solidFill>
                <a:srgbClr val="828282"/>
              </a:solidFill>
            </a:endParaRPr>
          </a:p>
          <a:p>
            <a:endParaRPr lang="en-US" dirty="0" smtClean="0">
              <a:solidFill>
                <a:srgbClr val="465891"/>
              </a:solidFill>
            </a:endParaRPr>
          </a:p>
          <a:p>
            <a:endParaRPr lang="en-US" dirty="0" smtClean="0">
              <a:solidFill>
                <a:srgbClr val="465891"/>
              </a:solidFill>
            </a:endParaRPr>
          </a:p>
          <a:p>
            <a:endParaRPr lang="en-US" dirty="0">
              <a:solidFill>
                <a:srgbClr val="46589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654461" y="2890692"/>
            <a:ext cx="1805305" cy="3027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0" t="-194" r="6840" b="194"/>
          <a:stretch/>
        </p:blipFill>
        <p:spPr>
          <a:xfrm>
            <a:off x="3964466" y="1088596"/>
            <a:ext cx="7761586" cy="62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procedure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6457-030F-4287-BD22-A62EBBB0323D}" type="datetime1">
              <a:rPr lang="en-US" smtClean="0"/>
              <a:t>12/15/16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681" y="1462393"/>
            <a:ext cx="96889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465891"/>
                </a:solidFill>
              </a:rPr>
              <a:t>How does it work?</a:t>
            </a:r>
            <a:endParaRPr lang="en-US" sz="2000" dirty="0" smtClean="0">
              <a:solidFill>
                <a:srgbClr val="46589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828282"/>
                </a:solidFill>
              </a:rPr>
              <a:t>Workover rig pulls the completion and sets a deflector shoe on a workover tubing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rgbClr val="828282"/>
                </a:solidFill>
              </a:rPr>
              <a:t>Gyro orientation of the deflector shoe opening (optional)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rgbClr val="828282"/>
                </a:solidFill>
              </a:rPr>
              <a:t>RIH with ½“ Mini Coil to mill a hole into the casing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rgbClr val="828282"/>
                </a:solidFill>
              </a:rPr>
              <a:t>RIH with ½“ Mini Coil to jet into the reservoir</a:t>
            </a:r>
            <a:endParaRPr lang="en-US" dirty="0" smtClean="0">
              <a:solidFill>
                <a:srgbClr val="828282"/>
              </a:solidFill>
            </a:endParaRPr>
          </a:p>
          <a:p>
            <a:endParaRPr lang="de-DE" dirty="0">
              <a:solidFill>
                <a:srgbClr val="828282"/>
              </a:solidFill>
            </a:endParaRPr>
          </a:p>
          <a:p>
            <a:endParaRPr lang="en-US" dirty="0" smtClean="0">
              <a:solidFill>
                <a:srgbClr val="465891"/>
              </a:solidFill>
            </a:endParaRPr>
          </a:p>
          <a:p>
            <a:endParaRPr lang="en-US" dirty="0" smtClean="0">
              <a:solidFill>
                <a:srgbClr val="465891"/>
              </a:solidFill>
            </a:endParaRPr>
          </a:p>
          <a:p>
            <a:endParaRPr lang="en-US" dirty="0">
              <a:solidFill>
                <a:srgbClr val="46589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2357" y="4420070"/>
            <a:ext cx="4798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65891"/>
                </a:solidFill>
              </a:rPr>
              <a:t>Mechanism of </a:t>
            </a:r>
            <a:r>
              <a:rPr lang="en-US" sz="2000" dirty="0" smtClean="0">
                <a:solidFill>
                  <a:srgbClr val="465891"/>
                </a:solidFill>
              </a:rPr>
              <a:t>Penetration</a:t>
            </a:r>
          </a:p>
          <a:p>
            <a:r>
              <a:rPr lang="en-US" dirty="0">
                <a:solidFill>
                  <a:srgbClr val="465891"/>
                </a:solidFill>
              </a:rPr>
              <a:t>	</a:t>
            </a:r>
            <a:r>
              <a:rPr lang="en-US" dirty="0">
                <a:solidFill>
                  <a:srgbClr val="828282"/>
                </a:solidFill>
              </a:rPr>
              <a:t>Surface Erosion</a:t>
            </a:r>
          </a:p>
          <a:p>
            <a:r>
              <a:rPr lang="en-US" dirty="0" smtClean="0">
                <a:solidFill>
                  <a:srgbClr val="828282"/>
                </a:solidFill>
              </a:rPr>
              <a:t>	</a:t>
            </a:r>
            <a:r>
              <a:rPr lang="en-US" dirty="0" err="1" smtClean="0">
                <a:solidFill>
                  <a:srgbClr val="828282"/>
                </a:solidFill>
              </a:rPr>
              <a:t>Poroelastic</a:t>
            </a:r>
            <a:r>
              <a:rPr lang="en-US" dirty="0" smtClean="0">
                <a:solidFill>
                  <a:srgbClr val="828282"/>
                </a:solidFill>
              </a:rPr>
              <a:t> </a:t>
            </a:r>
            <a:r>
              <a:rPr lang="en-US" dirty="0">
                <a:solidFill>
                  <a:srgbClr val="828282"/>
                </a:solidFill>
              </a:rPr>
              <a:t>tensile failure</a:t>
            </a:r>
          </a:p>
          <a:p>
            <a:pPr lvl="2"/>
            <a:r>
              <a:rPr lang="en-US" dirty="0">
                <a:solidFill>
                  <a:srgbClr val="828282"/>
                </a:solidFill>
              </a:rPr>
              <a:t>Cavitation</a:t>
            </a:r>
          </a:p>
          <a:p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53" y="1342768"/>
            <a:ext cx="6495181" cy="51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procedure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6457-030F-4287-BD22-A62EBBB0323D}" type="datetime1">
              <a:rPr lang="en-US" smtClean="0"/>
              <a:t>12/15/16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1229" y="1332888"/>
            <a:ext cx="6908844" cy="5527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929" y="3828375"/>
            <a:ext cx="71971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465891"/>
                </a:solidFill>
              </a:rPr>
              <a:t>How does it work?</a:t>
            </a:r>
            <a:endParaRPr lang="en-US" sz="2000" dirty="0" smtClean="0">
              <a:solidFill>
                <a:srgbClr val="46589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828282"/>
                </a:solidFill>
              </a:rPr>
              <a:t>Workover rig pulls the completion and sets a deflector shoe on a workover tubing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rgbClr val="828282"/>
                </a:solidFill>
              </a:rPr>
              <a:t>Gyro orientation of the deflector shoe opening (optional)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rgbClr val="828282"/>
                </a:solidFill>
              </a:rPr>
              <a:t>RIH with ½“ Mini Coil to mill a hole into the casing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rgbClr val="828282"/>
                </a:solidFill>
              </a:rPr>
              <a:t>RIH with ½“ Mini Coil to jet into the reservoir</a:t>
            </a:r>
            <a:endParaRPr lang="en-US" dirty="0" smtClean="0">
              <a:solidFill>
                <a:srgbClr val="828282"/>
              </a:solidFill>
            </a:endParaRPr>
          </a:p>
          <a:p>
            <a:endParaRPr lang="de-DE" dirty="0">
              <a:solidFill>
                <a:srgbClr val="828282"/>
              </a:solidFill>
            </a:endParaRPr>
          </a:p>
          <a:p>
            <a:endParaRPr lang="en-US" dirty="0" smtClean="0">
              <a:solidFill>
                <a:srgbClr val="465891"/>
              </a:solidFill>
            </a:endParaRPr>
          </a:p>
          <a:p>
            <a:endParaRPr lang="en-US" dirty="0" smtClean="0">
              <a:solidFill>
                <a:srgbClr val="465891"/>
              </a:solidFill>
            </a:endParaRPr>
          </a:p>
          <a:p>
            <a:endParaRPr lang="en-US" dirty="0">
              <a:solidFill>
                <a:srgbClr val="46589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555462" y="1610686"/>
            <a:ext cx="10115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555462" y="2174147"/>
            <a:ext cx="10115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555462" y="2752987"/>
            <a:ext cx="10115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555462" y="3684165"/>
            <a:ext cx="10115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555462" y="4615343"/>
            <a:ext cx="10115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5462" y="5831747"/>
            <a:ext cx="10115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84657" y="1472186"/>
            <a:ext cx="159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5891"/>
                </a:solidFill>
              </a:rPr>
              <a:t>≥ 4-1/2” Casing</a:t>
            </a:r>
            <a:endParaRPr lang="en-US" sz="1400" b="1" dirty="0">
              <a:solidFill>
                <a:srgbClr val="46589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4657" y="2031743"/>
            <a:ext cx="159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5891"/>
                </a:solidFill>
              </a:rPr>
              <a:t>2-7/8” WO tubing</a:t>
            </a:r>
            <a:endParaRPr lang="en-US" sz="1400" b="1" dirty="0">
              <a:solidFill>
                <a:srgbClr val="46589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4657" y="2602262"/>
            <a:ext cx="159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5891"/>
                </a:solidFill>
              </a:rPr>
              <a:t>2-3/8” WO Tubing</a:t>
            </a:r>
            <a:endParaRPr lang="en-US" sz="1400" b="1" dirty="0">
              <a:solidFill>
                <a:srgbClr val="46589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84657" y="3545665"/>
            <a:ext cx="159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5891"/>
                </a:solidFill>
              </a:rPr>
              <a:t>De-Centralizers</a:t>
            </a:r>
            <a:endParaRPr lang="en-US" sz="1400" b="1" dirty="0">
              <a:solidFill>
                <a:srgbClr val="46589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84657" y="5692985"/>
            <a:ext cx="159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5891"/>
                </a:solidFill>
              </a:rPr>
              <a:t>De-Centralizers</a:t>
            </a:r>
            <a:endParaRPr lang="en-US" sz="1400" b="1" dirty="0">
              <a:solidFill>
                <a:srgbClr val="46589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84657" y="4473456"/>
            <a:ext cx="1421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5891"/>
                </a:solidFill>
              </a:rPr>
              <a:t>Deflector Shoe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61247" y="4900569"/>
            <a:ext cx="185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65891"/>
                </a:solidFill>
              </a:rPr>
              <a:t>Jetting hose with Nozzle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4929" y="1718855"/>
            <a:ext cx="71971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65891"/>
                </a:solidFill>
              </a:rPr>
              <a:t>Downhole Assembly</a:t>
            </a:r>
          </a:p>
          <a:p>
            <a:r>
              <a:rPr lang="de-DE" dirty="0" smtClean="0">
                <a:solidFill>
                  <a:srgbClr val="828282"/>
                </a:solidFill>
              </a:rPr>
              <a:t>	Casing: 4 ½“ Inch and larger</a:t>
            </a:r>
          </a:p>
          <a:p>
            <a:r>
              <a:rPr lang="de-DE" dirty="0" smtClean="0">
                <a:solidFill>
                  <a:srgbClr val="828282"/>
                </a:solidFill>
              </a:rPr>
              <a:t>	Work-over tubing: 2-7/8“ to 2-1/8“</a:t>
            </a:r>
          </a:p>
          <a:p>
            <a:r>
              <a:rPr lang="de-DE" dirty="0" smtClean="0">
                <a:solidFill>
                  <a:srgbClr val="828282"/>
                </a:solidFill>
              </a:rPr>
              <a:t>	Decentralizers assure the deflector is pushed against the casing</a:t>
            </a:r>
            <a:endParaRPr lang="en-US" dirty="0">
              <a:solidFill>
                <a:srgbClr val="828282"/>
              </a:solidFill>
            </a:endParaRPr>
          </a:p>
          <a:p>
            <a:r>
              <a:rPr lang="en-US" dirty="0" smtClean="0">
                <a:solidFill>
                  <a:srgbClr val="828282"/>
                </a:solidFill>
              </a:rPr>
              <a:t>	Deflector shoe guiding the milling and jetting assembly</a:t>
            </a:r>
          </a:p>
          <a:p>
            <a:endParaRPr lang="en-US" dirty="0">
              <a:solidFill>
                <a:srgbClr val="465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Lateral dimensions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32189-0838-4487-8323-7E8552037CA3}" type="datetime1">
              <a:rPr lang="en-US" smtClean="0"/>
              <a:t>12/15/16</a:t>
            </a:fld>
            <a:endParaRPr lang="en-US" dirty="0"/>
          </a:p>
        </p:txBody>
      </p:sp>
      <p:pic>
        <p:nvPicPr>
          <p:cNvPr id="6" name="Picture 5" descr="Y:\01. Coil services\03. Engineering\02. Job related Data\Radial Jetting\SvdB\Images\StaticPlusCor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5" y="2945183"/>
            <a:ext cx="1520437" cy="3233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Y:\01. Coil services\03. Engineering\02. Job related Data\Radial Jetting\SvdB\Images\RotaryPlusCor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98" y="2945183"/>
            <a:ext cx="2577725" cy="3233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24887" r="17222" b="9271"/>
          <a:stretch/>
        </p:blipFill>
        <p:spPr bwMode="auto">
          <a:xfrm>
            <a:off x="7607641" y="2941446"/>
            <a:ext cx="2364261" cy="323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899" y="2400763"/>
            <a:ext cx="1037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65891"/>
                </a:solidFill>
              </a:rPr>
              <a:t>Static</a:t>
            </a:r>
            <a:endParaRPr lang="en-US" sz="2000" b="1" dirty="0">
              <a:solidFill>
                <a:srgbClr val="46589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4574" y="2400763"/>
            <a:ext cx="1119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65891"/>
                </a:solidFill>
              </a:rPr>
              <a:t>Rotary</a:t>
            </a:r>
            <a:endParaRPr lang="en-US" sz="2000" b="1" dirty="0">
              <a:solidFill>
                <a:srgbClr val="46589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516" y="2400763"/>
            <a:ext cx="2148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65891"/>
                </a:solidFill>
              </a:rPr>
              <a:t>Acid Stimulation</a:t>
            </a:r>
            <a:endParaRPr lang="en-US" sz="2000" b="1" dirty="0">
              <a:solidFill>
                <a:srgbClr val="46589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856" y="1620452"/>
            <a:ext cx="6058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65891"/>
                </a:solidFill>
              </a:rPr>
              <a:t>Approximately 2”in diameter and up to 100m long</a:t>
            </a:r>
            <a:endParaRPr lang="en-US" sz="2000" b="1" dirty="0">
              <a:solidFill>
                <a:srgbClr val="465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Stimulation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6457-030F-4287-BD22-A62EBBB0323D}" type="datetime1">
              <a:rPr lang="en-US" smtClean="0"/>
              <a:t>12/15/16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03054" y="1900383"/>
            <a:ext cx="96889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465891"/>
                </a:solidFill>
              </a:rPr>
              <a:t>How does </a:t>
            </a:r>
            <a:r>
              <a:rPr lang="en-US" sz="2000" dirty="0">
                <a:solidFill>
                  <a:srgbClr val="465891"/>
                </a:solidFill>
              </a:rPr>
              <a:t>Jetting with </a:t>
            </a:r>
            <a:r>
              <a:rPr lang="en-US" sz="2000" dirty="0" smtClean="0">
                <a:solidFill>
                  <a:srgbClr val="465891"/>
                </a:solidFill>
              </a:rPr>
              <a:t>acid </a:t>
            </a:r>
            <a:r>
              <a:rPr lang="de-DE" sz="2000" dirty="0" smtClean="0">
                <a:solidFill>
                  <a:srgbClr val="465891"/>
                </a:solidFill>
              </a:rPr>
              <a:t>work?</a:t>
            </a:r>
          </a:p>
          <a:p>
            <a:r>
              <a:rPr lang="de-DE" sz="2000" dirty="0" smtClean="0">
                <a:solidFill>
                  <a:srgbClr val="828282"/>
                </a:solidFill>
              </a:rPr>
              <a:t>The hose is RIH with fresh water. When the target depth is reached, start pumping a 15% HCl blend with inhibitors.</a:t>
            </a:r>
            <a:endParaRPr lang="en-US" sz="2000" dirty="0">
              <a:solidFill>
                <a:srgbClr val="828282"/>
              </a:solidFill>
            </a:endParaRPr>
          </a:p>
          <a:p>
            <a:endParaRPr lang="de-DE" dirty="0" smtClean="0">
              <a:solidFill>
                <a:srgbClr val="465891"/>
              </a:solidFill>
            </a:endParaRPr>
          </a:p>
          <a:p>
            <a:endParaRPr lang="en-US" dirty="0" smtClean="0">
              <a:solidFill>
                <a:srgbClr val="465891"/>
              </a:solidFill>
            </a:endParaRPr>
          </a:p>
          <a:p>
            <a:endParaRPr lang="en-US" dirty="0" smtClean="0">
              <a:solidFill>
                <a:srgbClr val="465891"/>
              </a:solidFill>
            </a:endParaRPr>
          </a:p>
          <a:p>
            <a:endParaRPr lang="en-US" dirty="0">
              <a:solidFill>
                <a:srgbClr val="46589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4565499"/>
            <a:ext cx="8131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65891"/>
                </a:solidFill>
              </a:rPr>
              <a:t>Acid Jetting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28282"/>
                </a:solidFill>
              </a:rPr>
              <a:t>For calcite cemented formation the rate of penetration increases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28282"/>
                </a:solidFill>
              </a:rPr>
              <a:t>For carbonate formations acid increases the ability to penetrate the formation, making radial jetting applicable to almost every 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28282"/>
                </a:solidFill>
              </a:rPr>
              <a:t>Possibility to perform an extended punctual acid squeeze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211" y="1628105"/>
            <a:ext cx="5989840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650</Words>
  <Application>Microsoft Macintosh PowerPoint</Application>
  <PresentationFormat>Widescreen</PresentationFormat>
  <Paragraphs>197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Bold</vt:lpstr>
      <vt:lpstr>Calibri</vt:lpstr>
      <vt:lpstr>Calibri Light</vt:lpstr>
      <vt:lpstr>Helvetica Light</vt:lpstr>
      <vt:lpstr>ＭＳ Ｐゴシック</vt:lpstr>
      <vt:lpstr>Verdana</vt:lpstr>
      <vt:lpstr>Office Theme</vt:lpstr>
      <vt:lpstr>PowerPoint Presentation</vt:lpstr>
      <vt:lpstr>Contents</vt:lpstr>
      <vt:lpstr>Radial Jetting - Introduction</vt:lpstr>
      <vt:lpstr>Conventional procedure</vt:lpstr>
      <vt:lpstr>Conventional procedure</vt:lpstr>
      <vt:lpstr>Conventional procedure</vt:lpstr>
      <vt:lpstr>Conventional procedure</vt:lpstr>
      <vt:lpstr>Lateral dimensions</vt:lpstr>
      <vt:lpstr>Acid Stimulation</vt:lpstr>
      <vt:lpstr>Core test examples</vt:lpstr>
      <vt:lpstr>Core test examples</vt:lpstr>
      <vt:lpstr>Fluid requirements</vt:lpstr>
      <vt:lpstr>Operation Setup</vt:lpstr>
      <vt:lpstr>Radial Jetting offshore</vt:lpstr>
      <vt:lpstr>Radial Jetting offshore</vt:lpstr>
      <vt:lpstr>Radial Jetting limitations</vt:lpstr>
      <vt:lpstr>Radial Jetting limitations - 2</vt:lpstr>
      <vt:lpstr>Statistics</vt:lpstr>
      <vt:lpstr>Statistics</vt:lpstr>
      <vt:lpstr>Horizontal wellbores</vt:lpstr>
      <vt:lpstr>Horizontal wellbores</vt:lpstr>
      <vt:lpstr>Calculatory Results</vt:lpstr>
      <vt:lpstr>Lukoil</vt:lpstr>
      <vt:lpstr>OMV</vt:lpstr>
      <vt:lpstr>MND</vt:lpstr>
      <vt:lpstr>European Commission 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svandenberg@wellservices-group.com;mwesemann@wellservices-group.com</dc:creator>
  <cp:lastModifiedBy>Microsoft Office User</cp:lastModifiedBy>
  <cp:revision>192</cp:revision>
  <dcterms:created xsi:type="dcterms:W3CDTF">2015-09-08T08:54:54Z</dcterms:created>
  <dcterms:modified xsi:type="dcterms:W3CDTF">2016-12-15T07:38:15Z</dcterms:modified>
</cp:coreProperties>
</file>