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4035" r:id="rId2"/>
    <p:sldMasterId id="2147484023" r:id="rId3"/>
  </p:sldMasterIdLst>
  <p:notesMasterIdLst>
    <p:notesMasterId r:id="rId25"/>
  </p:notesMasterIdLst>
  <p:handoutMasterIdLst>
    <p:handoutMasterId r:id="rId26"/>
  </p:handoutMasterIdLst>
  <p:sldIdLst>
    <p:sldId id="384" r:id="rId4"/>
    <p:sldId id="426" r:id="rId5"/>
    <p:sldId id="594" r:id="rId6"/>
    <p:sldId id="603" r:id="rId7"/>
    <p:sldId id="469" r:id="rId8"/>
    <p:sldId id="497" r:id="rId9"/>
    <p:sldId id="498" r:id="rId10"/>
    <p:sldId id="593" r:id="rId11"/>
    <p:sldId id="592" r:id="rId12"/>
    <p:sldId id="522" r:id="rId13"/>
    <p:sldId id="595" r:id="rId14"/>
    <p:sldId id="596" r:id="rId15"/>
    <p:sldId id="598" r:id="rId16"/>
    <p:sldId id="600" r:id="rId17"/>
    <p:sldId id="599" r:id="rId18"/>
    <p:sldId id="605" r:id="rId19"/>
    <p:sldId id="568" r:id="rId20"/>
    <p:sldId id="606" r:id="rId21"/>
    <p:sldId id="602" r:id="rId22"/>
    <p:sldId id="601" r:id="rId23"/>
    <p:sldId id="434" r:id="rId24"/>
  </p:sldIdLst>
  <p:sldSz cx="17340263" cy="9753600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29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26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39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518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650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2778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19990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03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8228" userDrawn="1">
          <p15:clr>
            <a:srgbClr val="A4A3A4"/>
          </p15:clr>
        </p15:guide>
        <p15:guide id="3" pos="1152" userDrawn="1">
          <p15:clr>
            <a:srgbClr val="A4A3A4"/>
          </p15:clr>
        </p15:guide>
        <p15:guide id="4" pos="2967" userDrawn="1">
          <p15:clr>
            <a:srgbClr val="A4A3A4"/>
          </p15:clr>
        </p15:guide>
        <p15:guide id="5" orient="horz" pos="5930" userDrawn="1">
          <p15:clr>
            <a:srgbClr val="A4A3A4"/>
          </p15:clr>
        </p15:guide>
        <p15:guide id="6" orient="horz" pos="1303" userDrawn="1">
          <p15:clr>
            <a:srgbClr val="A4A3A4"/>
          </p15:clr>
        </p15:guide>
        <p15:guide id="7" orient="horz" pos="5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82326" autoAdjust="0"/>
  </p:normalViewPr>
  <p:slideViewPr>
    <p:cSldViewPr>
      <p:cViewPr varScale="1">
        <p:scale>
          <a:sx n="64" d="100"/>
          <a:sy n="64" d="100"/>
        </p:scale>
        <p:origin x="1248" y="48"/>
      </p:cViewPr>
      <p:guideLst>
        <p:guide orient="horz" pos="849"/>
        <p:guide pos="8228"/>
        <p:guide pos="1152"/>
        <p:guide pos="2967"/>
        <p:guide orient="horz" pos="5930"/>
        <p:guide orient="horz" pos="1303"/>
        <p:guide orient="horz" pos="538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3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-128"/>
                <a:cs typeface="Arial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9372FD76-EB9F-764F-8F27-36E8BD5ED777}" type="datetimeFigureOut">
              <a:rPr lang="nl-NL"/>
              <a:pPr/>
              <a:t>11-3-2019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-128"/>
                <a:cs typeface="Arial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DE590830-9B4B-9C4D-966D-6D12B13B6D6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776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01D9F9-3769-E54C-B9DD-B0DA30EEDA23}" type="datetimeFigureOut">
              <a:rPr lang="nl-NL"/>
              <a:pPr/>
              <a:t>11-3-2019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5D37AB-0158-D143-B9D4-A5272563F8A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69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2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26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51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650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778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44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East doublet, </a:t>
            </a:r>
            <a:r>
              <a:rPr lang="nl-NL" dirty="0" err="1" smtClean="0"/>
              <a:t>higher</a:t>
            </a:r>
            <a:r>
              <a:rPr lang="nl-NL" dirty="0" smtClean="0"/>
              <a:t> </a:t>
            </a:r>
            <a:r>
              <a:rPr lang="nl-NL" dirty="0" err="1" smtClean="0"/>
              <a:t>temperature</a:t>
            </a:r>
            <a:r>
              <a:rPr lang="nl-NL" dirty="0" smtClean="0"/>
              <a:t> </a:t>
            </a:r>
            <a:r>
              <a:rPr lang="nl-NL" dirty="0" err="1" smtClean="0"/>
              <a:t>due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increased</a:t>
            </a:r>
            <a:r>
              <a:rPr lang="nl-NL" dirty="0" smtClean="0"/>
              <a:t> </a:t>
            </a:r>
            <a:r>
              <a:rPr lang="nl-NL" dirty="0" err="1" smtClean="0"/>
              <a:t>depth</a:t>
            </a:r>
            <a:r>
              <a:rPr lang="nl-NL" dirty="0" smtClean="0"/>
              <a:t>. </a:t>
            </a:r>
            <a:r>
              <a:rPr lang="nl-NL" dirty="0" err="1" smtClean="0"/>
              <a:t>Pattern</a:t>
            </a:r>
            <a:r>
              <a:rPr lang="nl-NL" dirty="0" smtClean="0"/>
              <a:t> </a:t>
            </a:r>
            <a:r>
              <a:rPr lang="nl-NL" dirty="0" err="1" smtClean="0"/>
              <a:t>similar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three</a:t>
            </a:r>
            <a:r>
              <a:rPr lang="nl-NL" dirty="0" smtClean="0"/>
              <a:t> cases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775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Normalizing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initial</a:t>
            </a:r>
            <a:r>
              <a:rPr lang="nl-NL" dirty="0" smtClean="0"/>
              <a:t> </a:t>
            </a:r>
            <a:r>
              <a:rPr lang="nl-NL" dirty="0" err="1" smtClean="0"/>
              <a:t>temperature</a:t>
            </a:r>
            <a:r>
              <a:rPr lang="nl-NL" dirty="0" smtClean="0"/>
              <a:t> shows small </a:t>
            </a:r>
            <a:r>
              <a:rPr lang="nl-NL" dirty="0" err="1" smtClean="0"/>
              <a:t>differences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730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Assumes 60euro/MWh price for heat</a:t>
            </a:r>
          </a:p>
          <a:p>
            <a:r>
              <a:rPr lang="en-GB" noProof="0" dirty="0" smtClean="0"/>
              <a:t>NPV still positive</a:t>
            </a:r>
            <a:r>
              <a:rPr lang="en-GB" baseline="0" noProof="0" dirty="0" smtClean="0"/>
              <a:t> and increasing but, my main process is not satisfied, beyond the lifetime point</a:t>
            </a:r>
          </a:p>
          <a:p>
            <a:r>
              <a:rPr lang="en-GB" baseline="0" noProof="0" dirty="0" smtClean="0"/>
              <a:t>From an NPV perspective we could produce more, if our process could accept lower temperature input.</a:t>
            </a: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022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800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Displacement 150m, fault distance 200m from West doublet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33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Checherboard</a:t>
            </a:r>
            <a:r>
              <a:rPr lang="en-GB" baseline="0" noProof="0" dirty="0"/>
              <a:t> configuration always preferable </a:t>
            </a:r>
          </a:p>
          <a:p>
            <a:r>
              <a:rPr lang="en-GB" baseline="0" noProof="0" dirty="0"/>
              <a:t>~20 years of lifetime </a:t>
            </a:r>
            <a:r>
              <a:rPr lang="en-GB" baseline="0" noProof="0" dirty="0" smtClean="0"/>
              <a:t>even </a:t>
            </a:r>
            <a:r>
              <a:rPr lang="en-GB" baseline="0" noProof="0" dirty="0"/>
              <a:t>at 400m3/hr with 1000m spacing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/>
              <a:t>~20 years of lifetime </a:t>
            </a:r>
            <a:r>
              <a:rPr lang="en-GB" baseline="0" noProof="0" dirty="0" smtClean="0"/>
              <a:t>even </a:t>
            </a:r>
            <a:r>
              <a:rPr lang="en-GB" baseline="0" noProof="0" dirty="0"/>
              <a:t>at 250m3/hr with 800m spacing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706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77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Increasing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number</a:t>
            </a:r>
            <a:r>
              <a:rPr lang="nl-NL" dirty="0" smtClean="0"/>
              <a:t> of </a:t>
            </a:r>
            <a:r>
              <a:rPr lang="nl-NL" dirty="0" err="1" smtClean="0"/>
              <a:t>wells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decreasing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well </a:t>
            </a:r>
            <a:r>
              <a:rPr lang="nl-NL" baseline="0" dirty="0" err="1" smtClean="0"/>
              <a:t>spacing</a:t>
            </a:r>
            <a:endParaRPr lang="nl-NL" baseline="0" dirty="0" smtClean="0"/>
          </a:p>
          <a:p>
            <a:r>
              <a:rPr lang="nl-NL" baseline="0" dirty="0" smtClean="0"/>
              <a:t>At field </a:t>
            </a:r>
            <a:r>
              <a:rPr lang="nl-NL" baseline="0" dirty="0" err="1" smtClean="0"/>
              <a:t>scale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geomodelled</a:t>
            </a:r>
            <a:r>
              <a:rPr lang="nl-NL" baseline="0" dirty="0" smtClean="0"/>
              <a:t> flow </a:t>
            </a:r>
            <a:r>
              <a:rPr lang="nl-NL" baseline="0" dirty="0" err="1" smtClean="0"/>
              <a:t>properties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82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Positive</a:t>
            </a:r>
            <a:r>
              <a:rPr lang="nl-NL" dirty="0"/>
              <a:t> </a:t>
            </a:r>
            <a:r>
              <a:rPr lang="nl-NL" dirty="0" err="1"/>
              <a:t>interference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equal</a:t>
            </a:r>
            <a:r>
              <a:rPr lang="nl-NL" dirty="0"/>
              <a:t> well </a:t>
            </a:r>
            <a:r>
              <a:rPr lang="nl-NL" dirty="0" err="1"/>
              <a:t>spacing</a:t>
            </a:r>
            <a:r>
              <a:rPr lang="nl-NL" dirty="0"/>
              <a:t> </a:t>
            </a:r>
          </a:p>
          <a:p>
            <a:r>
              <a:rPr lang="nl-NL" dirty="0" err="1"/>
              <a:t>production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 issues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regards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spacing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pressence</a:t>
            </a:r>
            <a:r>
              <a:rPr lang="nl-NL" baseline="0" dirty="0"/>
              <a:t> of </a:t>
            </a:r>
            <a:r>
              <a:rPr lang="nl-NL" baseline="0" dirty="0" err="1"/>
              <a:t>geological</a:t>
            </a:r>
            <a:r>
              <a:rPr lang="nl-NL" baseline="0" dirty="0"/>
              <a:t> features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alter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pressure</a:t>
            </a:r>
            <a:r>
              <a:rPr lang="nl-NL" baseline="0" dirty="0"/>
              <a:t> field</a:t>
            </a:r>
          </a:p>
          <a:p>
            <a:r>
              <a:rPr lang="nl-NL" baseline="0" dirty="0"/>
              <a:t>NPV </a:t>
            </a:r>
            <a:r>
              <a:rPr lang="nl-NL" baseline="0" dirty="0" err="1"/>
              <a:t>should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looked</a:t>
            </a:r>
            <a:r>
              <a:rPr lang="nl-NL" baseline="0" dirty="0"/>
              <a:t> at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longer</a:t>
            </a:r>
            <a:r>
              <a:rPr lang="nl-NL" baseline="0" dirty="0"/>
              <a:t> </a:t>
            </a:r>
            <a:r>
              <a:rPr lang="nl-NL" baseline="0" dirty="0" err="1"/>
              <a:t>than</a:t>
            </a:r>
            <a:r>
              <a:rPr lang="nl-NL" baseline="0" dirty="0"/>
              <a:t> 15 </a:t>
            </a:r>
            <a:r>
              <a:rPr lang="nl-NL" baseline="0" dirty="0" err="1"/>
              <a:t>years</a:t>
            </a:r>
            <a:r>
              <a:rPr lang="nl-NL" baseline="0" dirty="0"/>
              <a:t> (</a:t>
            </a:r>
            <a:r>
              <a:rPr lang="nl-NL" baseline="0" dirty="0" err="1"/>
              <a:t>beyond</a:t>
            </a:r>
            <a:r>
              <a:rPr lang="nl-NL" baseline="0" dirty="0"/>
              <a:t> </a:t>
            </a:r>
            <a:r>
              <a:rPr lang="nl-NL" baseline="0" dirty="0" err="1"/>
              <a:t>subsidy</a:t>
            </a:r>
            <a:r>
              <a:rPr lang="nl-NL" baseline="0" dirty="0"/>
              <a:t> </a:t>
            </a:r>
            <a:r>
              <a:rPr lang="nl-NL" baseline="0" dirty="0" err="1"/>
              <a:t>duration</a:t>
            </a:r>
            <a:r>
              <a:rPr lang="nl-NL" baseline="0" dirty="0"/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518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supply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larger</a:t>
            </a:r>
            <a:r>
              <a:rPr lang="nl-NL" baseline="0" dirty="0" smtClean="0"/>
              <a:t> part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high </a:t>
            </a:r>
            <a:r>
              <a:rPr lang="nl-NL" baseline="0" dirty="0" err="1" smtClean="0"/>
              <a:t>demand</a:t>
            </a:r>
            <a:r>
              <a:rPr lang="nl-NL" baseline="0" dirty="0" smtClean="0"/>
              <a:t>, we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coordinated</a:t>
            </a:r>
            <a:r>
              <a:rPr lang="nl-NL" baseline="0" dirty="0" smtClean="0"/>
              <a:t> development of </a:t>
            </a:r>
            <a:r>
              <a:rPr lang="nl-NL" baseline="0" dirty="0" err="1" smtClean="0"/>
              <a:t>geothermal</a:t>
            </a:r>
            <a:r>
              <a:rPr lang="nl-NL" baseline="0" dirty="0" smtClean="0"/>
              <a:t> systems.</a:t>
            </a:r>
          </a:p>
          <a:p>
            <a:r>
              <a:rPr lang="nl-NL" baseline="0" dirty="0" smtClean="0"/>
              <a:t>A development </a:t>
            </a:r>
            <a:r>
              <a:rPr lang="nl-NL" baseline="0" dirty="0" err="1" smtClean="0"/>
              <a:t>strategy</a:t>
            </a:r>
            <a:r>
              <a:rPr lang="nl-NL" baseline="0" dirty="0" smtClean="0"/>
              <a:t> at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regional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scale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signifficantly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improve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output per </a:t>
            </a:r>
            <a:r>
              <a:rPr lang="nl-NL" baseline="0" dirty="0" err="1" smtClean="0"/>
              <a:t>license</a:t>
            </a:r>
            <a:r>
              <a:rPr lang="nl-NL" baseline="0" dirty="0" smtClean="0"/>
              <a:t> area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per </a:t>
            </a:r>
            <a:r>
              <a:rPr lang="nl-NL" baseline="0" dirty="0" err="1" smtClean="0"/>
              <a:t>finite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subsurface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space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Results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already</a:t>
            </a:r>
            <a:r>
              <a:rPr lang="nl-NL" baseline="0" dirty="0" smtClean="0"/>
              <a:t> apparent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two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doublets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become</a:t>
            </a:r>
            <a:r>
              <a:rPr lang="nl-NL" baseline="0" dirty="0" smtClean="0"/>
              <a:t> more relevant as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number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increases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further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44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2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13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885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From</a:t>
            </a:r>
            <a:r>
              <a:rPr lang="nl-NL" dirty="0" smtClean="0"/>
              <a:t> Willems we </a:t>
            </a:r>
            <a:r>
              <a:rPr lang="nl-NL" dirty="0" err="1" smtClean="0"/>
              <a:t>know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lifetime</a:t>
            </a:r>
            <a:r>
              <a:rPr lang="nl-NL" baseline="0" dirty="0" smtClean="0"/>
              <a:t> of a systems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facies </a:t>
            </a:r>
            <a:r>
              <a:rPr lang="nl-NL" baseline="0" dirty="0" err="1" smtClean="0"/>
              <a:t>architecture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reasonalby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captured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homogeneous</a:t>
            </a:r>
            <a:r>
              <a:rPr lang="nl-NL" baseline="0" dirty="0" smtClean="0"/>
              <a:t> model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comparative</a:t>
            </a:r>
            <a:r>
              <a:rPr lang="nl-NL" baseline="0" dirty="0" smtClean="0"/>
              <a:t> N/G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702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Positive</a:t>
            </a:r>
            <a:r>
              <a:rPr lang="nl-NL" dirty="0"/>
              <a:t> </a:t>
            </a:r>
            <a:r>
              <a:rPr lang="nl-NL" dirty="0" err="1"/>
              <a:t>interference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equal</a:t>
            </a:r>
            <a:r>
              <a:rPr lang="nl-NL" dirty="0"/>
              <a:t> well </a:t>
            </a:r>
            <a:r>
              <a:rPr lang="nl-NL" dirty="0" err="1"/>
              <a:t>spacing</a:t>
            </a:r>
            <a:r>
              <a:rPr lang="nl-NL" dirty="0"/>
              <a:t> </a:t>
            </a:r>
          </a:p>
          <a:p>
            <a:r>
              <a:rPr lang="nl-NL" dirty="0" err="1"/>
              <a:t>production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 issues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regards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spacing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pressence</a:t>
            </a:r>
            <a:r>
              <a:rPr lang="nl-NL" baseline="0" dirty="0"/>
              <a:t> of </a:t>
            </a:r>
            <a:r>
              <a:rPr lang="nl-NL" baseline="0" dirty="0" err="1"/>
              <a:t>geological</a:t>
            </a:r>
            <a:r>
              <a:rPr lang="nl-NL" baseline="0" dirty="0"/>
              <a:t> features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alter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pressure</a:t>
            </a:r>
            <a:r>
              <a:rPr lang="nl-NL" baseline="0" dirty="0"/>
              <a:t> </a:t>
            </a:r>
            <a:r>
              <a:rPr lang="nl-NL" baseline="0" dirty="0" smtClean="0"/>
              <a:t>field </a:t>
            </a:r>
            <a:r>
              <a:rPr lang="nl-NL" baseline="0" dirty="0" err="1" smtClean="0"/>
              <a:t>such</a:t>
            </a:r>
            <a:r>
              <a:rPr lang="nl-NL" baseline="0" dirty="0" smtClean="0"/>
              <a:t> as a </a:t>
            </a:r>
            <a:r>
              <a:rPr lang="nl-NL" baseline="0" dirty="0" err="1" smtClean="0"/>
              <a:t>fault</a:t>
            </a:r>
            <a:endParaRPr lang="nl-NL" baseline="0" dirty="0"/>
          </a:p>
          <a:p>
            <a:r>
              <a:rPr lang="nl-NL" baseline="0" dirty="0"/>
              <a:t>NPV </a:t>
            </a:r>
            <a:r>
              <a:rPr lang="nl-NL" baseline="0" dirty="0" err="1"/>
              <a:t>should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looked</a:t>
            </a:r>
            <a:r>
              <a:rPr lang="nl-NL" baseline="0" dirty="0"/>
              <a:t> at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longer</a:t>
            </a:r>
            <a:r>
              <a:rPr lang="nl-NL" baseline="0" dirty="0"/>
              <a:t> </a:t>
            </a:r>
            <a:r>
              <a:rPr lang="nl-NL" baseline="0" dirty="0" err="1"/>
              <a:t>than</a:t>
            </a:r>
            <a:r>
              <a:rPr lang="nl-NL" baseline="0" dirty="0"/>
              <a:t> 15 </a:t>
            </a:r>
            <a:r>
              <a:rPr lang="nl-NL" baseline="0" dirty="0" err="1"/>
              <a:t>years</a:t>
            </a:r>
            <a:r>
              <a:rPr lang="nl-NL" baseline="0" dirty="0"/>
              <a:t> (</a:t>
            </a:r>
            <a:r>
              <a:rPr lang="nl-NL" baseline="0" dirty="0" err="1"/>
              <a:t>beyond</a:t>
            </a:r>
            <a:r>
              <a:rPr lang="nl-NL" baseline="0" dirty="0"/>
              <a:t> </a:t>
            </a:r>
            <a:r>
              <a:rPr lang="nl-NL" baseline="0" dirty="0" err="1"/>
              <a:t>subsidy</a:t>
            </a:r>
            <a:r>
              <a:rPr lang="nl-NL" baseline="0" dirty="0"/>
              <a:t> </a:t>
            </a:r>
            <a:r>
              <a:rPr lang="nl-NL" baseline="0" dirty="0" err="1"/>
              <a:t>duration</a:t>
            </a:r>
            <a:r>
              <a:rPr lang="nl-NL" baseline="0" dirty="0"/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01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Positive</a:t>
            </a:r>
            <a:r>
              <a:rPr lang="nl-NL" dirty="0"/>
              <a:t> </a:t>
            </a:r>
            <a:r>
              <a:rPr lang="nl-NL" dirty="0" err="1"/>
              <a:t>interference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equal</a:t>
            </a:r>
            <a:r>
              <a:rPr lang="nl-NL" dirty="0"/>
              <a:t> well </a:t>
            </a:r>
            <a:r>
              <a:rPr lang="nl-NL" dirty="0" err="1"/>
              <a:t>spacing</a:t>
            </a:r>
            <a:r>
              <a:rPr lang="nl-NL" dirty="0"/>
              <a:t> </a:t>
            </a:r>
          </a:p>
          <a:p>
            <a:r>
              <a:rPr lang="nl-NL" dirty="0" err="1"/>
              <a:t>production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 issues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regards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spacing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pressence</a:t>
            </a:r>
            <a:r>
              <a:rPr lang="nl-NL" baseline="0" dirty="0"/>
              <a:t> of </a:t>
            </a:r>
            <a:r>
              <a:rPr lang="nl-NL" baseline="0" dirty="0" err="1"/>
              <a:t>geological</a:t>
            </a:r>
            <a:r>
              <a:rPr lang="nl-NL" baseline="0" dirty="0"/>
              <a:t> features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alter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pressure</a:t>
            </a:r>
            <a:r>
              <a:rPr lang="nl-NL" baseline="0" dirty="0"/>
              <a:t> field</a:t>
            </a:r>
          </a:p>
          <a:p>
            <a:r>
              <a:rPr lang="nl-NL" baseline="0" dirty="0"/>
              <a:t>NPV </a:t>
            </a:r>
            <a:r>
              <a:rPr lang="nl-NL" baseline="0" dirty="0" err="1"/>
              <a:t>should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looked</a:t>
            </a:r>
            <a:r>
              <a:rPr lang="nl-NL" baseline="0" dirty="0"/>
              <a:t> at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longer</a:t>
            </a:r>
            <a:r>
              <a:rPr lang="nl-NL" baseline="0" dirty="0"/>
              <a:t> </a:t>
            </a:r>
            <a:r>
              <a:rPr lang="nl-NL" baseline="0" dirty="0" err="1"/>
              <a:t>than</a:t>
            </a:r>
            <a:r>
              <a:rPr lang="nl-NL" baseline="0" dirty="0"/>
              <a:t> 15 </a:t>
            </a:r>
            <a:r>
              <a:rPr lang="nl-NL" baseline="0" dirty="0" err="1"/>
              <a:t>years</a:t>
            </a:r>
            <a:r>
              <a:rPr lang="nl-NL" baseline="0" dirty="0"/>
              <a:t> (</a:t>
            </a:r>
            <a:r>
              <a:rPr lang="nl-NL" baseline="0" dirty="0" err="1"/>
              <a:t>beyond</a:t>
            </a:r>
            <a:r>
              <a:rPr lang="nl-NL" baseline="0" dirty="0"/>
              <a:t> </a:t>
            </a:r>
            <a:r>
              <a:rPr lang="nl-NL" baseline="0" dirty="0" err="1"/>
              <a:t>subsidy</a:t>
            </a:r>
            <a:r>
              <a:rPr lang="nl-NL" baseline="0" dirty="0"/>
              <a:t> </a:t>
            </a:r>
            <a:r>
              <a:rPr lang="nl-NL" baseline="0" dirty="0" err="1"/>
              <a:t>duration</a:t>
            </a:r>
            <a:r>
              <a:rPr lang="nl-NL" baseline="0" dirty="0"/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349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Hydraulic</a:t>
            </a:r>
            <a:r>
              <a:rPr lang="en-GB" baseline="0" dirty="0" smtClean="0"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 Thermal model</a:t>
            </a:r>
            <a:endParaRPr lang="en-GB" dirty="0" smtClean="0"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Reservoir: 3 layers of 50m, homogeneous flow properties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Over and </a:t>
            </a:r>
            <a:r>
              <a:rPr lang="en-GB" dirty="0" err="1" smtClean="0"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underburden</a:t>
            </a:r>
            <a:r>
              <a:rPr lang="en-GB" baseline="0" dirty="0" smtClean="0"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 250m thickness, really low permeability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Simulate the system for 50 years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805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Displacement 150m, fault </a:t>
            </a:r>
            <a:r>
              <a:rPr lang="nl-NL" dirty="0" err="1"/>
              <a:t>distance</a:t>
            </a:r>
            <a:r>
              <a:rPr lang="nl-NL" dirty="0"/>
              <a:t> </a:t>
            </a:r>
            <a:r>
              <a:rPr lang="nl-NL" dirty="0" smtClean="0"/>
              <a:t>center, 800m </a:t>
            </a:r>
            <a:r>
              <a:rPr lang="nl-NL" dirty="0" err="1" smtClean="0"/>
              <a:t>spacing</a:t>
            </a:r>
            <a:endParaRPr lang="nl-NL" dirty="0" smtClean="0"/>
          </a:p>
          <a:p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 smtClean="0"/>
              <a:t>ways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, different operators of west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east</a:t>
            </a:r>
            <a:r>
              <a:rPr lang="nl-NL" baseline="0" dirty="0" smtClean="0"/>
              <a:t> doublet, or single operator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33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12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8813" y="6827523"/>
            <a:ext cx="10404158" cy="806027"/>
          </a:xfrm>
        </p:spPr>
        <p:txBody>
          <a:bodyPr anchor="b"/>
          <a:lstStyle>
            <a:lvl1pPr algn="l">
              <a:defRPr sz="3734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134"/>
            </a:lvl1pPr>
            <a:lvl2pPr marL="866973" indent="0">
              <a:buNone/>
              <a:defRPr sz="5334"/>
            </a:lvl2pPr>
            <a:lvl3pPr marL="1733944" indent="0">
              <a:buNone/>
              <a:defRPr sz="4534"/>
            </a:lvl3pPr>
            <a:lvl4pPr marL="2600917" indent="0">
              <a:buNone/>
              <a:defRPr sz="3734"/>
            </a:lvl4pPr>
            <a:lvl5pPr marL="3467888" indent="0">
              <a:buNone/>
              <a:defRPr sz="3734"/>
            </a:lvl5pPr>
            <a:lvl6pPr marL="4334861" indent="0">
              <a:buNone/>
              <a:defRPr sz="3734"/>
            </a:lvl6pPr>
            <a:lvl7pPr marL="5201833" indent="0">
              <a:buNone/>
              <a:defRPr sz="3734"/>
            </a:lvl7pPr>
            <a:lvl8pPr marL="6068805" indent="0">
              <a:buNone/>
              <a:defRPr sz="3734"/>
            </a:lvl8pPr>
            <a:lvl9pPr marL="6935777" indent="0">
              <a:buNone/>
              <a:defRPr sz="3734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398813" y="7633550"/>
            <a:ext cx="10404158" cy="1144693"/>
          </a:xfrm>
        </p:spPr>
        <p:txBody>
          <a:bodyPr/>
          <a:lstStyle>
            <a:lvl1pPr marL="0" indent="0">
              <a:buNone/>
              <a:defRPr sz="2667"/>
            </a:lvl1pPr>
            <a:lvl2pPr marL="866973" indent="0">
              <a:buNone/>
              <a:defRPr sz="2267"/>
            </a:lvl2pPr>
            <a:lvl3pPr marL="1733944" indent="0">
              <a:buNone/>
              <a:defRPr sz="1867"/>
            </a:lvl3pPr>
            <a:lvl4pPr marL="2600917" indent="0">
              <a:buNone/>
              <a:defRPr sz="1733"/>
            </a:lvl4pPr>
            <a:lvl5pPr marL="3467888" indent="0">
              <a:buNone/>
              <a:defRPr sz="1733"/>
            </a:lvl5pPr>
            <a:lvl6pPr marL="4334861" indent="0">
              <a:buNone/>
              <a:defRPr sz="1733"/>
            </a:lvl6pPr>
            <a:lvl7pPr marL="5201833" indent="0">
              <a:buNone/>
              <a:defRPr sz="1733"/>
            </a:lvl7pPr>
            <a:lvl8pPr marL="6068805" indent="0">
              <a:buNone/>
              <a:defRPr sz="1733"/>
            </a:lvl8pPr>
            <a:lvl9pPr marL="6935777" indent="0">
              <a:buNone/>
              <a:defRPr sz="1733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5200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9682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1924442" y="650240"/>
            <a:ext cx="3392790" cy="693815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740048" y="650240"/>
            <a:ext cx="9895390" cy="693815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3880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048" y="650243"/>
            <a:ext cx="13577185" cy="15172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5102" y="2600960"/>
            <a:ext cx="6623017" cy="4987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667125" y="2600963"/>
            <a:ext cx="6626026" cy="2384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667125" y="5201920"/>
            <a:ext cx="6626026" cy="2386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519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4" y="3030540"/>
            <a:ext cx="14740917" cy="2090736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3" y="5527679"/>
            <a:ext cx="12137339" cy="2492375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862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24735" y="9040816"/>
            <a:ext cx="5490801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27333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1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1" y="390525"/>
            <a:ext cx="15604543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1" y="2276479"/>
            <a:ext cx="15604543" cy="6435725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862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24735" y="9040816"/>
            <a:ext cx="5490801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27333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0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8" y="6267451"/>
            <a:ext cx="14738798" cy="1936750"/>
          </a:xfrm>
          <a:prstGeom prst="rect">
            <a:avLst/>
          </a:prstGeom>
        </p:spPr>
        <p:txBody>
          <a:bodyPr lIns="91435" tIns="45718" rIns="91435" bIns="45718" anchor="t"/>
          <a:lstStyle>
            <a:lvl1pPr algn="l">
              <a:defRPr sz="53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8" y="4133852"/>
            <a:ext cx="14738798" cy="2133601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9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9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9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9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9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9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862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24735" y="9040816"/>
            <a:ext cx="5490801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27333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49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1" y="390525"/>
            <a:ext cx="15604543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4" y="2276479"/>
            <a:ext cx="7700667" cy="6435725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7" y="2276479"/>
            <a:ext cx="7700667" cy="6435725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862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24735" y="9040816"/>
            <a:ext cx="5490801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27333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84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1" y="390525"/>
            <a:ext cx="15604543" cy="16256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3" y="2182814"/>
            <a:ext cx="7660451" cy="909638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3200" b="1"/>
            </a:lvl1pPr>
            <a:lvl2pPr marL="609598" indent="0">
              <a:buNone/>
              <a:defRPr sz="2667" b="1"/>
            </a:lvl2pPr>
            <a:lvl3pPr marL="1219200" indent="0">
              <a:buNone/>
              <a:defRPr sz="2400" b="1"/>
            </a:lvl3pPr>
            <a:lvl4pPr marL="1828798" indent="0">
              <a:buNone/>
              <a:defRPr sz="2133" b="1"/>
            </a:lvl4pPr>
            <a:lvl5pPr marL="2438397" indent="0">
              <a:buNone/>
              <a:defRPr sz="2133" b="1"/>
            </a:lvl5pPr>
            <a:lvl6pPr marL="3047998" indent="0">
              <a:buNone/>
              <a:defRPr sz="2133" b="1"/>
            </a:lvl6pPr>
            <a:lvl7pPr marL="3657596" indent="0">
              <a:buNone/>
              <a:defRPr sz="2133" b="1"/>
            </a:lvl7pPr>
            <a:lvl8pPr marL="4267195" indent="0">
              <a:buNone/>
              <a:defRPr sz="2133" b="1"/>
            </a:lvl8pPr>
            <a:lvl9pPr marL="487679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3" y="3092451"/>
            <a:ext cx="7660451" cy="56197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2" y="2182814"/>
            <a:ext cx="7664682" cy="909638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3200" b="1"/>
            </a:lvl1pPr>
            <a:lvl2pPr marL="609598" indent="0">
              <a:buNone/>
              <a:defRPr sz="2667" b="1"/>
            </a:lvl2pPr>
            <a:lvl3pPr marL="1219200" indent="0">
              <a:buNone/>
              <a:defRPr sz="2400" b="1"/>
            </a:lvl3pPr>
            <a:lvl4pPr marL="1828798" indent="0">
              <a:buNone/>
              <a:defRPr sz="2133" b="1"/>
            </a:lvl4pPr>
            <a:lvl5pPr marL="2438397" indent="0">
              <a:buNone/>
              <a:defRPr sz="2133" b="1"/>
            </a:lvl5pPr>
            <a:lvl6pPr marL="3047998" indent="0">
              <a:buNone/>
              <a:defRPr sz="2133" b="1"/>
            </a:lvl6pPr>
            <a:lvl7pPr marL="3657596" indent="0">
              <a:buNone/>
              <a:defRPr sz="2133" b="1"/>
            </a:lvl7pPr>
            <a:lvl8pPr marL="4267195" indent="0">
              <a:buNone/>
              <a:defRPr sz="2133" b="1"/>
            </a:lvl8pPr>
            <a:lvl9pPr marL="487679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2" y="3092451"/>
            <a:ext cx="7664682" cy="56197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862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24735" y="9040816"/>
            <a:ext cx="5490801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427333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35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1" y="390525"/>
            <a:ext cx="15604543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862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24735" y="9040816"/>
            <a:ext cx="5490801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427333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7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259133" y="-235768"/>
            <a:ext cx="18146570" cy="10153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4" tIns="60951" rIns="121904" bIns="60951" numCol="1" spcCol="0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0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" name="Picture 3" descr="TU_P5#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12" y="8621217"/>
            <a:ext cx="2562682" cy="1183922"/>
          </a:xfrm>
          <a:prstGeom prst="rect">
            <a:avLst/>
          </a:prstGeom>
        </p:spPr>
      </p:pic>
      <p:pic>
        <p:nvPicPr>
          <p:cNvPr id="6" name="Picture 5" descr="TU_P4~blac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" y="8764734"/>
            <a:ext cx="1818790" cy="10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44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862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24735" y="9040816"/>
            <a:ext cx="5490801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427333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33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4" y="388943"/>
            <a:ext cx="5704592" cy="1652587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3" y="388941"/>
            <a:ext cx="9692513" cy="83232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4134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4" y="2041526"/>
            <a:ext cx="5704592" cy="6670674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867"/>
            </a:lvl1pPr>
            <a:lvl2pPr marL="609598" indent="0">
              <a:buNone/>
              <a:defRPr sz="1467"/>
            </a:lvl2pPr>
            <a:lvl3pPr marL="1219200" indent="0">
              <a:buNone/>
              <a:defRPr sz="1333"/>
            </a:lvl3pPr>
            <a:lvl4pPr marL="1828798" indent="0">
              <a:buNone/>
              <a:defRPr sz="1200"/>
            </a:lvl4pPr>
            <a:lvl5pPr marL="2438397" indent="0">
              <a:buNone/>
              <a:defRPr sz="1200"/>
            </a:lvl5pPr>
            <a:lvl6pPr marL="3047998" indent="0">
              <a:buNone/>
              <a:defRPr sz="1200"/>
            </a:lvl6pPr>
            <a:lvl7pPr marL="3657596" indent="0">
              <a:buNone/>
              <a:defRPr sz="1200"/>
            </a:lvl7pPr>
            <a:lvl8pPr marL="4267195" indent="0">
              <a:buNone/>
              <a:defRPr sz="1200"/>
            </a:lvl8pPr>
            <a:lvl9pPr marL="487679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862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24735" y="9040816"/>
            <a:ext cx="5490801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27333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3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4" y="6827839"/>
            <a:ext cx="10403735" cy="806450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4" y="871538"/>
            <a:ext cx="10403735" cy="5851526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4134"/>
            </a:lvl1pPr>
            <a:lvl2pPr marL="609598" indent="0">
              <a:buNone/>
              <a:defRPr sz="3734"/>
            </a:lvl2pPr>
            <a:lvl3pPr marL="1219200" indent="0">
              <a:buNone/>
              <a:defRPr sz="3200"/>
            </a:lvl3pPr>
            <a:lvl4pPr marL="1828798" indent="0">
              <a:buNone/>
              <a:defRPr sz="2667"/>
            </a:lvl4pPr>
            <a:lvl5pPr marL="2438397" indent="0">
              <a:buNone/>
              <a:defRPr sz="2667"/>
            </a:lvl5pPr>
            <a:lvl6pPr marL="3047998" indent="0">
              <a:buNone/>
              <a:defRPr sz="2667"/>
            </a:lvl6pPr>
            <a:lvl7pPr marL="3657596" indent="0">
              <a:buNone/>
              <a:defRPr sz="2667"/>
            </a:lvl7pPr>
            <a:lvl8pPr marL="4267195" indent="0">
              <a:buNone/>
              <a:defRPr sz="2667"/>
            </a:lvl8pPr>
            <a:lvl9pPr marL="4876794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4" y="7634289"/>
            <a:ext cx="10403735" cy="1144587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867"/>
            </a:lvl1pPr>
            <a:lvl2pPr marL="609598" indent="0">
              <a:buNone/>
              <a:defRPr sz="1467"/>
            </a:lvl2pPr>
            <a:lvl3pPr marL="1219200" indent="0">
              <a:buNone/>
              <a:defRPr sz="1333"/>
            </a:lvl3pPr>
            <a:lvl4pPr marL="1828798" indent="0">
              <a:buNone/>
              <a:defRPr sz="1200"/>
            </a:lvl4pPr>
            <a:lvl5pPr marL="2438397" indent="0">
              <a:buNone/>
              <a:defRPr sz="1200"/>
            </a:lvl5pPr>
            <a:lvl6pPr marL="3047998" indent="0">
              <a:buNone/>
              <a:defRPr sz="1200"/>
            </a:lvl6pPr>
            <a:lvl7pPr marL="3657596" indent="0">
              <a:buNone/>
              <a:defRPr sz="1200"/>
            </a:lvl7pPr>
            <a:lvl8pPr marL="4267195" indent="0">
              <a:buNone/>
              <a:defRPr sz="1200"/>
            </a:lvl8pPr>
            <a:lvl9pPr marL="487679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862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24735" y="9040816"/>
            <a:ext cx="5490801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27333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4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1" y="390525"/>
            <a:ext cx="15604543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1" y="2276479"/>
            <a:ext cx="15604543" cy="64357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862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24735" y="9040816"/>
            <a:ext cx="5490801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27333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4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270" y="390528"/>
            <a:ext cx="3901134" cy="832167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3" y="390528"/>
            <a:ext cx="11500201" cy="832167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862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24735" y="9040816"/>
            <a:ext cx="5490801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27333" y="9040816"/>
            <a:ext cx="4045073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14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4" y="3030540"/>
            <a:ext cx="14740917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3" y="5527682"/>
            <a:ext cx="12137339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8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59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8" y="6267452"/>
            <a:ext cx="14738798" cy="1936750"/>
          </a:xfrm>
        </p:spPr>
        <p:txBody>
          <a:bodyPr anchor="t"/>
          <a:lstStyle>
            <a:lvl1pPr algn="l">
              <a:defRPr sz="53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8" y="4133852"/>
            <a:ext cx="14738798" cy="2133601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1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2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5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29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9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4" y="2276482"/>
            <a:ext cx="7700667" cy="6435725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7" y="2276482"/>
            <a:ext cx="7700667" cy="6435725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53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3" y="2182814"/>
            <a:ext cx="7660451" cy="90963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6" indent="0">
              <a:buNone/>
              <a:defRPr sz="2667" b="1"/>
            </a:lvl2pPr>
            <a:lvl3pPr marL="1219074" indent="0">
              <a:buNone/>
              <a:defRPr sz="2400" b="1"/>
            </a:lvl3pPr>
            <a:lvl4pPr marL="1828611" indent="0">
              <a:buNone/>
              <a:defRPr sz="2133" b="1"/>
            </a:lvl4pPr>
            <a:lvl5pPr marL="2438146" indent="0">
              <a:buNone/>
              <a:defRPr sz="2133" b="1"/>
            </a:lvl5pPr>
            <a:lvl6pPr marL="3047686" indent="0">
              <a:buNone/>
              <a:defRPr sz="2133" b="1"/>
            </a:lvl6pPr>
            <a:lvl7pPr marL="3657220" indent="0">
              <a:buNone/>
              <a:defRPr sz="2133" b="1"/>
            </a:lvl7pPr>
            <a:lvl8pPr marL="4266759" indent="0">
              <a:buNone/>
              <a:defRPr sz="2133" b="1"/>
            </a:lvl8pPr>
            <a:lvl9pPr marL="487629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3" y="3092451"/>
            <a:ext cx="7660451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2" y="2182814"/>
            <a:ext cx="7664682" cy="90963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6" indent="0">
              <a:buNone/>
              <a:defRPr sz="2667" b="1"/>
            </a:lvl2pPr>
            <a:lvl3pPr marL="1219074" indent="0">
              <a:buNone/>
              <a:defRPr sz="2400" b="1"/>
            </a:lvl3pPr>
            <a:lvl4pPr marL="1828611" indent="0">
              <a:buNone/>
              <a:defRPr sz="2133" b="1"/>
            </a:lvl4pPr>
            <a:lvl5pPr marL="2438146" indent="0">
              <a:buNone/>
              <a:defRPr sz="2133" b="1"/>
            </a:lvl5pPr>
            <a:lvl6pPr marL="3047686" indent="0">
              <a:buNone/>
              <a:defRPr sz="2133" b="1"/>
            </a:lvl6pPr>
            <a:lvl7pPr marL="3657220" indent="0">
              <a:buNone/>
              <a:defRPr sz="2133" b="1"/>
            </a:lvl7pPr>
            <a:lvl8pPr marL="4266759" indent="0">
              <a:buNone/>
              <a:defRPr sz="2133" b="1"/>
            </a:lvl8pPr>
            <a:lvl9pPr marL="487629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2" y="3092451"/>
            <a:ext cx="7664682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9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36217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17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7" y="388946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3" y="388942"/>
            <a:ext cx="9692513" cy="8323263"/>
          </a:xfrm>
        </p:spPr>
        <p:txBody>
          <a:bodyPr/>
          <a:lstStyle>
            <a:lvl1pPr>
              <a:defRPr sz="4134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7" y="2041526"/>
            <a:ext cx="5704592" cy="6670674"/>
          </a:xfrm>
        </p:spPr>
        <p:txBody>
          <a:bodyPr/>
          <a:lstStyle>
            <a:lvl1pPr marL="0" indent="0">
              <a:buNone/>
              <a:defRPr sz="1867"/>
            </a:lvl1pPr>
            <a:lvl2pPr marL="609536" indent="0">
              <a:buNone/>
              <a:defRPr sz="1467"/>
            </a:lvl2pPr>
            <a:lvl3pPr marL="1219074" indent="0">
              <a:buNone/>
              <a:defRPr sz="1333"/>
            </a:lvl3pPr>
            <a:lvl4pPr marL="1828611" indent="0">
              <a:buNone/>
              <a:defRPr sz="1200"/>
            </a:lvl4pPr>
            <a:lvl5pPr marL="2438146" indent="0">
              <a:buNone/>
              <a:defRPr sz="1200"/>
            </a:lvl5pPr>
            <a:lvl6pPr marL="3047686" indent="0">
              <a:buNone/>
              <a:defRPr sz="1200"/>
            </a:lvl6pPr>
            <a:lvl7pPr marL="3657220" indent="0">
              <a:buNone/>
              <a:defRPr sz="1200"/>
            </a:lvl7pPr>
            <a:lvl8pPr marL="4266759" indent="0">
              <a:buNone/>
              <a:defRPr sz="1200"/>
            </a:lvl8pPr>
            <a:lvl9pPr marL="487629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3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8" y="6827839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8" y="871538"/>
            <a:ext cx="10403735" cy="5851526"/>
          </a:xfrm>
        </p:spPr>
        <p:txBody>
          <a:bodyPr/>
          <a:lstStyle>
            <a:lvl1pPr marL="0" indent="0">
              <a:buNone/>
              <a:defRPr sz="4134"/>
            </a:lvl1pPr>
            <a:lvl2pPr marL="609536" indent="0">
              <a:buNone/>
              <a:defRPr sz="3734"/>
            </a:lvl2pPr>
            <a:lvl3pPr marL="1219074" indent="0">
              <a:buNone/>
              <a:defRPr sz="3200"/>
            </a:lvl3pPr>
            <a:lvl4pPr marL="1828611" indent="0">
              <a:buNone/>
              <a:defRPr sz="2667"/>
            </a:lvl4pPr>
            <a:lvl5pPr marL="2438146" indent="0">
              <a:buNone/>
              <a:defRPr sz="2667"/>
            </a:lvl5pPr>
            <a:lvl6pPr marL="3047686" indent="0">
              <a:buNone/>
              <a:defRPr sz="2667"/>
            </a:lvl6pPr>
            <a:lvl7pPr marL="3657220" indent="0">
              <a:buNone/>
              <a:defRPr sz="2667"/>
            </a:lvl7pPr>
            <a:lvl8pPr marL="4266759" indent="0">
              <a:buNone/>
              <a:defRPr sz="2667"/>
            </a:lvl8pPr>
            <a:lvl9pPr marL="487629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8" y="7634293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536" indent="0">
              <a:buNone/>
              <a:defRPr sz="1467"/>
            </a:lvl2pPr>
            <a:lvl3pPr marL="1219074" indent="0">
              <a:buNone/>
              <a:defRPr sz="1333"/>
            </a:lvl3pPr>
            <a:lvl4pPr marL="1828611" indent="0">
              <a:buNone/>
              <a:defRPr sz="1200"/>
            </a:lvl4pPr>
            <a:lvl5pPr marL="2438146" indent="0">
              <a:buNone/>
              <a:defRPr sz="1200"/>
            </a:lvl5pPr>
            <a:lvl6pPr marL="3047686" indent="0">
              <a:buNone/>
              <a:defRPr sz="1200"/>
            </a:lvl6pPr>
            <a:lvl7pPr marL="3657220" indent="0">
              <a:buNone/>
              <a:defRPr sz="1200"/>
            </a:lvl7pPr>
            <a:lvl8pPr marL="4266759" indent="0">
              <a:buNone/>
              <a:defRPr sz="1200"/>
            </a:lvl8pPr>
            <a:lvl9pPr marL="487629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5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87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270" y="390528"/>
            <a:ext cx="3901134" cy="8321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3" y="390528"/>
            <a:ext cx="11500201" cy="8321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9762" y="6267596"/>
            <a:ext cx="14739224" cy="1937173"/>
          </a:xfrm>
        </p:spPr>
        <p:txBody>
          <a:bodyPr/>
          <a:lstStyle>
            <a:lvl1pPr algn="l">
              <a:defRPr sz="76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9762" y="4133997"/>
            <a:ext cx="14739224" cy="2133599"/>
          </a:xfrm>
        </p:spPr>
        <p:txBody>
          <a:bodyPr anchor="b"/>
          <a:lstStyle>
            <a:lvl1pPr marL="0" indent="0">
              <a:buNone/>
              <a:defRPr sz="3734"/>
            </a:lvl1pPr>
            <a:lvl2pPr marL="866973" indent="0">
              <a:buNone/>
              <a:defRPr sz="3467"/>
            </a:lvl2pPr>
            <a:lvl3pPr marL="1733944" indent="0">
              <a:buNone/>
              <a:defRPr sz="3067"/>
            </a:lvl3pPr>
            <a:lvl4pPr marL="2600917" indent="0">
              <a:buNone/>
              <a:defRPr sz="2667"/>
            </a:lvl4pPr>
            <a:lvl5pPr marL="3467888" indent="0">
              <a:buNone/>
              <a:defRPr sz="2667"/>
            </a:lvl5pPr>
            <a:lvl6pPr marL="4334861" indent="0">
              <a:buNone/>
              <a:defRPr sz="2667"/>
            </a:lvl6pPr>
            <a:lvl7pPr marL="5201833" indent="0">
              <a:buNone/>
              <a:defRPr sz="2667"/>
            </a:lvl7pPr>
            <a:lvl8pPr marL="6068805" indent="0">
              <a:buNone/>
              <a:defRPr sz="2667"/>
            </a:lvl8pPr>
            <a:lvl9pPr marL="6935777" indent="0">
              <a:buNone/>
              <a:defRPr sz="2667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572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55102" y="2600960"/>
            <a:ext cx="6623017" cy="4987432"/>
          </a:xfrm>
        </p:spPr>
        <p:txBody>
          <a:bodyPr/>
          <a:lstStyle>
            <a:lvl1pPr>
              <a:defRPr sz="5334"/>
            </a:lvl1pPr>
            <a:lvl2pPr>
              <a:defRPr sz="4534"/>
            </a:lvl2pPr>
            <a:lvl3pPr>
              <a:defRPr sz="3734"/>
            </a:lvl3pPr>
            <a:lvl4pPr>
              <a:defRPr sz="3467"/>
            </a:lvl4pPr>
            <a:lvl5pPr>
              <a:defRPr sz="3467"/>
            </a:lvl5pPr>
            <a:lvl6pPr>
              <a:defRPr sz="3467"/>
            </a:lvl6pPr>
            <a:lvl7pPr>
              <a:defRPr sz="3467"/>
            </a:lvl7pPr>
            <a:lvl8pPr>
              <a:defRPr sz="3467"/>
            </a:lvl8pPr>
            <a:lvl9pPr>
              <a:defRPr sz="3467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667125" y="2600960"/>
            <a:ext cx="6626026" cy="4987432"/>
          </a:xfrm>
        </p:spPr>
        <p:txBody>
          <a:bodyPr/>
          <a:lstStyle>
            <a:lvl1pPr>
              <a:defRPr sz="5334"/>
            </a:lvl1pPr>
            <a:lvl2pPr>
              <a:defRPr sz="4534"/>
            </a:lvl2pPr>
            <a:lvl3pPr>
              <a:defRPr sz="3734"/>
            </a:lvl3pPr>
            <a:lvl4pPr>
              <a:defRPr sz="3467"/>
            </a:lvl4pPr>
            <a:lvl5pPr>
              <a:defRPr sz="3467"/>
            </a:lvl5pPr>
            <a:lvl6pPr>
              <a:defRPr sz="3467"/>
            </a:lvl6pPr>
            <a:lvl7pPr>
              <a:defRPr sz="3467"/>
            </a:lvl7pPr>
            <a:lvl8pPr>
              <a:defRPr sz="3467"/>
            </a:lvl8pPr>
            <a:lvl9pPr>
              <a:defRPr sz="3467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8927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013" y="390596"/>
            <a:ext cx="15606237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67015" y="2183272"/>
            <a:ext cx="7661627" cy="909884"/>
          </a:xfrm>
        </p:spPr>
        <p:txBody>
          <a:bodyPr anchor="b"/>
          <a:lstStyle>
            <a:lvl1pPr marL="0" indent="0">
              <a:buNone/>
              <a:defRPr sz="4534" b="1"/>
            </a:lvl1pPr>
            <a:lvl2pPr marL="866973" indent="0">
              <a:buNone/>
              <a:defRPr sz="3734" b="1"/>
            </a:lvl2pPr>
            <a:lvl3pPr marL="1733944" indent="0">
              <a:buNone/>
              <a:defRPr sz="3467" b="1"/>
            </a:lvl3pPr>
            <a:lvl4pPr marL="2600917" indent="0">
              <a:buNone/>
              <a:defRPr sz="3067" b="1"/>
            </a:lvl4pPr>
            <a:lvl5pPr marL="3467888" indent="0">
              <a:buNone/>
              <a:defRPr sz="3067" b="1"/>
            </a:lvl5pPr>
            <a:lvl6pPr marL="4334861" indent="0">
              <a:buNone/>
              <a:defRPr sz="3067" b="1"/>
            </a:lvl6pPr>
            <a:lvl7pPr marL="5201833" indent="0">
              <a:buNone/>
              <a:defRPr sz="3067" b="1"/>
            </a:lvl7pPr>
            <a:lvl8pPr marL="6068805" indent="0">
              <a:buNone/>
              <a:defRPr sz="3067" b="1"/>
            </a:lvl8pPr>
            <a:lvl9pPr marL="6935777" indent="0">
              <a:buNone/>
              <a:defRPr sz="3067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67015" y="3093155"/>
            <a:ext cx="7661627" cy="5619610"/>
          </a:xfrm>
        </p:spPr>
        <p:txBody>
          <a:bodyPr/>
          <a:lstStyle>
            <a:lvl1pPr>
              <a:defRPr sz="4534"/>
            </a:lvl1pPr>
            <a:lvl2pPr>
              <a:defRPr sz="3734"/>
            </a:lvl2pPr>
            <a:lvl3pPr>
              <a:defRPr sz="3467"/>
            </a:lvl3pPr>
            <a:lvl4pPr>
              <a:defRPr sz="3067"/>
            </a:lvl4pPr>
            <a:lvl5pPr>
              <a:defRPr sz="3067"/>
            </a:lvl5pPr>
            <a:lvl6pPr>
              <a:defRPr sz="3067"/>
            </a:lvl6pPr>
            <a:lvl7pPr>
              <a:defRPr sz="3067"/>
            </a:lvl7pPr>
            <a:lvl8pPr>
              <a:defRPr sz="3067"/>
            </a:lvl8pPr>
            <a:lvl9pPr>
              <a:defRPr sz="3067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808617" y="2183272"/>
            <a:ext cx="7664637" cy="909884"/>
          </a:xfrm>
        </p:spPr>
        <p:txBody>
          <a:bodyPr anchor="b"/>
          <a:lstStyle>
            <a:lvl1pPr marL="0" indent="0">
              <a:buNone/>
              <a:defRPr sz="4534" b="1"/>
            </a:lvl1pPr>
            <a:lvl2pPr marL="866973" indent="0">
              <a:buNone/>
              <a:defRPr sz="3734" b="1"/>
            </a:lvl2pPr>
            <a:lvl3pPr marL="1733944" indent="0">
              <a:buNone/>
              <a:defRPr sz="3467" b="1"/>
            </a:lvl3pPr>
            <a:lvl4pPr marL="2600917" indent="0">
              <a:buNone/>
              <a:defRPr sz="3067" b="1"/>
            </a:lvl4pPr>
            <a:lvl5pPr marL="3467888" indent="0">
              <a:buNone/>
              <a:defRPr sz="3067" b="1"/>
            </a:lvl5pPr>
            <a:lvl6pPr marL="4334861" indent="0">
              <a:buNone/>
              <a:defRPr sz="3067" b="1"/>
            </a:lvl6pPr>
            <a:lvl7pPr marL="5201833" indent="0">
              <a:buNone/>
              <a:defRPr sz="3067" b="1"/>
            </a:lvl7pPr>
            <a:lvl8pPr marL="6068805" indent="0">
              <a:buNone/>
              <a:defRPr sz="3067" b="1"/>
            </a:lvl8pPr>
            <a:lvl9pPr marL="6935777" indent="0">
              <a:buNone/>
              <a:defRPr sz="3067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8808617" y="3093155"/>
            <a:ext cx="7664637" cy="5619610"/>
          </a:xfrm>
        </p:spPr>
        <p:txBody>
          <a:bodyPr/>
          <a:lstStyle>
            <a:lvl1pPr>
              <a:defRPr sz="4534"/>
            </a:lvl1pPr>
            <a:lvl2pPr>
              <a:defRPr sz="3734"/>
            </a:lvl2pPr>
            <a:lvl3pPr>
              <a:defRPr sz="3467"/>
            </a:lvl3pPr>
            <a:lvl4pPr>
              <a:defRPr sz="3067"/>
            </a:lvl4pPr>
            <a:lvl5pPr>
              <a:defRPr sz="3067"/>
            </a:lvl5pPr>
            <a:lvl6pPr>
              <a:defRPr sz="3067"/>
            </a:lvl6pPr>
            <a:lvl7pPr>
              <a:defRPr sz="3067"/>
            </a:lvl7pPr>
            <a:lvl8pPr>
              <a:defRPr sz="3067"/>
            </a:lvl8pPr>
            <a:lvl9pPr>
              <a:defRPr sz="3067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8385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3825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8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016" y="388341"/>
            <a:ext cx="5704828" cy="1652693"/>
          </a:xfrm>
        </p:spPr>
        <p:txBody>
          <a:bodyPr anchor="b"/>
          <a:lstStyle>
            <a:lvl1pPr algn="l">
              <a:defRPr sz="3734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9562" y="388343"/>
            <a:ext cx="9693688" cy="8324427"/>
          </a:xfrm>
        </p:spPr>
        <p:txBody>
          <a:bodyPr/>
          <a:lstStyle>
            <a:lvl1pPr>
              <a:defRPr sz="6134"/>
            </a:lvl1pPr>
            <a:lvl2pPr>
              <a:defRPr sz="5334"/>
            </a:lvl2pPr>
            <a:lvl3pPr>
              <a:defRPr sz="4534"/>
            </a:lvl3pPr>
            <a:lvl4pPr>
              <a:defRPr sz="3734"/>
            </a:lvl4pPr>
            <a:lvl5pPr>
              <a:defRPr sz="3734"/>
            </a:lvl5pPr>
            <a:lvl6pPr>
              <a:defRPr sz="3734"/>
            </a:lvl6pPr>
            <a:lvl7pPr>
              <a:defRPr sz="3734"/>
            </a:lvl7pPr>
            <a:lvl8pPr>
              <a:defRPr sz="3734"/>
            </a:lvl8pPr>
            <a:lvl9pPr>
              <a:defRPr sz="3734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67016" y="2041033"/>
            <a:ext cx="5704828" cy="6671734"/>
          </a:xfrm>
        </p:spPr>
        <p:txBody>
          <a:bodyPr/>
          <a:lstStyle>
            <a:lvl1pPr marL="0" indent="0">
              <a:buNone/>
              <a:defRPr sz="2667"/>
            </a:lvl1pPr>
            <a:lvl2pPr marL="866973" indent="0">
              <a:buNone/>
              <a:defRPr sz="2267"/>
            </a:lvl2pPr>
            <a:lvl3pPr marL="1733944" indent="0">
              <a:buNone/>
              <a:defRPr sz="1867"/>
            </a:lvl3pPr>
            <a:lvl4pPr marL="2600917" indent="0">
              <a:buNone/>
              <a:defRPr sz="1733"/>
            </a:lvl4pPr>
            <a:lvl5pPr marL="3467888" indent="0">
              <a:buNone/>
              <a:defRPr sz="1733"/>
            </a:lvl5pPr>
            <a:lvl6pPr marL="4334861" indent="0">
              <a:buNone/>
              <a:defRPr sz="1733"/>
            </a:lvl6pPr>
            <a:lvl7pPr marL="5201833" indent="0">
              <a:buNone/>
              <a:defRPr sz="1733"/>
            </a:lvl7pPr>
            <a:lvl8pPr marL="6068805" indent="0">
              <a:buNone/>
              <a:defRPr sz="1733"/>
            </a:lvl8pPr>
            <a:lvl9pPr marL="6935777" indent="0">
              <a:buNone/>
              <a:defRPr sz="1733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448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101344" y="484314"/>
            <a:ext cx="13345890" cy="151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dirty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01344" y="2356525"/>
            <a:ext cx="13345890" cy="684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>
            <a:off x="2" y="17"/>
            <a:ext cx="1685353" cy="9753587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121913" tIns="60958" rIns="121913" bIns="60958" anchor="ctr"/>
          <a:lstStyle/>
          <a:p>
            <a:pPr algn="r"/>
            <a:endParaRPr lang="nl-NL" sz="2800">
              <a:solidFill>
                <a:srgbClr val="00A6D6"/>
              </a:solidFill>
              <a:latin typeface="Tahoma" pitchFamily="34" charset="0"/>
            </a:endParaRPr>
          </a:p>
        </p:txBody>
      </p:sp>
      <p:pic>
        <p:nvPicPr>
          <p:cNvPr id="6" name="Picture 5" descr="TU_P4~black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" y="8764734"/>
            <a:ext cx="1818790" cy="10086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xStyles>
    <p:titleStyle>
      <a:lvl1pPr marL="1623483" indent="-1623483" algn="l" rtl="0" eaLnBrk="0" fontAlgn="base" hangingPunct="0">
        <a:spcBef>
          <a:spcPct val="0"/>
        </a:spcBef>
        <a:spcAft>
          <a:spcPct val="0"/>
        </a:spcAft>
        <a:defRPr sz="5867">
          <a:solidFill>
            <a:srgbClr val="00A6D6"/>
          </a:solidFill>
          <a:latin typeface="Arial"/>
          <a:ea typeface="MS PGothic" pitchFamily="34" charset="-128"/>
          <a:cs typeface="Arial"/>
        </a:defRPr>
      </a:lvl1pPr>
      <a:lvl2pPr marL="1623483" indent="-1623483" algn="l" rtl="0" eaLnBrk="0" fontAlgn="base" hangingPunct="0">
        <a:spcBef>
          <a:spcPct val="0"/>
        </a:spcBef>
        <a:spcAft>
          <a:spcPct val="0"/>
        </a:spcAft>
        <a:defRPr sz="6267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2pPr>
      <a:lvl3pPr marL="1623483" indent="-1623483" algn="l" rtl="0" eaLnBrk="0" fontAlgn="base" hangingPunct="0">
        <a:spcBef>
          <a:spcPct val="0"/>
        </a:spcBef>
        <a:spcAft>
          <a:spcPct val="0"/>
        </a:spcAft>
        <a:defRPr sz="6267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3pPr>
      <a:lvl4pPr marL="1623483" indent="-1623483" algn="l" rtl="0" eaLnBrk="0" fontAlgn="base" hangingPunct="0">
        <a:spcBef>
          <a:spcPct val="0"/>
        </a:spcBef>
        <a:spcAft>
          <a:spcPct val="0"/>
        </a:spcAft>
        <a:defRPr sz="6267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4pPr>
      <a:lvl5pPr marL="1623483" indent="-1623483" algn="l" rtl="0" eaLnBrk="0" fontAlgn="base" hangingPunct="0">
        <a:spcBef>
          <a:spcPct val="0"/>
        </a:spcBef>
        <a:spcAft>
          <a:spcPct val="0"/>
        </a:spcAft>
        <a:defRPr sz="6267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5pPr>
      <a:lvl6pPr marL="2492546" indent="-1625572" algn="l" rtl="0" eaLnBrk="0" fontAlgn="base" hangingPunct="0">
        <a:spcBef>
          <a:spcPct val="0"/>
        </a:spcBef>
        <a:spcAft>
          <a:spcPct val="0"/>
        </a:spcAft>
        <a:defRPr sz="6267">
          <a:solidFill>
            <a:schemeClr val="tx1"/>
          </a:solidFill>
          <a:latin typeface="Bookman Old Style" pitchFamily="18" charset="0"/>
        </a:defRPr>
      </a:lvl6pPr>
      <a:lvl7pPr marL="3359519" indent="-1625572" algn="l" rtl="0" eaLnBrk="0" fontAlgn="base" hangingPunct="0">
        <a:spcBef>
          <a:spcPct val="0"/>
        </a:spcBef>
        <a:spcAft>
          <a:spcPct val="0"/>
        </a:spcAft>
        <a:defRPr sz="6267">
          <a:solidFill>
            <a:schemeClr val="tx1"/>
          </a:solidFill>
          <a:latin typeface="Bookman Old Style" pitchFamily="18" charset="0"/>
        </a:defRPr>
      </a:lvl7pPr>
      <a:lvl8pPr marL="4226489" indent="-1625572" algn="l" rtl="0" eaLnBrk="0" fontAlgn="base" hangingPunct="0">
        <a:spcBef>
          <a:spcPct val="0"/>
        </a:spcBef>
        <a:spcAft>
          <a:spcPct val="0"/>
        </a:spcAft>
        <a:defRPr sz="6267">
          <a:solidFill>
            <a:schemeClr val="tx1"/>
          </a:solidFill>
          <a:latin typeface="Bookman Old Style" pitchFamily="18" charset="0"/>
        </a:defRPr>
      </a:lvl8pPr>
      <a:lvl9pPr marL="5093460" indent="-1625572" algn="l" rtl="0" eaLnBrk="0" fontAlgn="base" hangingPunct="0">
        <a:spcBef>
          <a:spcPct val="0"/>
        </a:spcBef>
        <a:spcAft>
          <a:spcPct val="0"/>
        </a:spcAft>
        <a:defRPr sz="6267">
          <a:solidFill>
            <a:schemeClr val="tx1"/>
          </a:solidFill>
          <a:latin typeface="Bookman Old Style" pitchFamily="18" charset="0"/>
        </a:defRPr>
      </a:lvl9pPr>
    </p:titleStyle>
    <p:bodyStyle>
      <a:lvl1pPr marL="368300" indent="-368300" algn="l" rtl="0" eaLnBrk="0" fontAlgn="base" hangingPunct="0">
        <a:lnSpc>
          <a:spcPts val="4734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3734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1092199" indent="-359833" algn="l" rtl="0" eaLnBrk="0" fontAlgn="base" hangingPunct="0">
        <a:lnSpc>
          <a:spcPts val="4734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 sz="3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813981" indent="-359833" algn="l" rtl="0" eaLnBrk="0" fontAlgn="base" hangingPunct="0">
        <a:lnSpc>
          <a:spcPts val="4734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 sz="3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2535763" indent="-359833" algn="l" rtl="0" eaLnBrk="0" fontAlgn="base" hangingPunct="0">
        <a:lnSpc>
          <a:spcPts val="4734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667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3259663" indent="-359833" algn="l" rtl="0" eaLnBrk="0" fontAlgn="base" hangingPunct="0">
        <a:lnSpc>
          <a:spcPts val="4734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267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4127150" indent="-361238" algn="l" rtl="0" eaLnBrk="0" fontAlgn="base" hangingPunct="0">
        <a:lnSpc>
          <a:spcPts val="4742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2267">
          <a:solidFill>
            <a:schemeClr val="tx1"/>
          </a:solidFill>
          <a:latin typeface="+mn-lt"/>
        </a:defRPr>
      </a:lvl6pPr>
      <a:lvl7pPr marL="4994123" indent="-361238" algn="l" rtl="0" eaLnBrk="0" fontAlgn="base" hangingPunct="0">
        <a:lnSpc>
          <a:spcPts val="4742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2267">
          <a:solidFill>
            <a:schemeClr val="tx1"/>
          </a:solidFill>
          <a:latin typeface="+mn-lt"/>
        </a:defRPr>
      </a:lvl7pPr>
      <a:lvl8pPr marL="5861094" indent="-361238" algn="l" rtl="0" eaLnBrk="0" fontAlgn="base" hangingPunct="0">
        <a:lnSpc>
          <a:spcPts val="4742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2267">
          <a:solidFill>
            <a:schemeClr val="tx1"/>
          </a:solidFill>
          <a:latin typeface="+mn-lt"/>
        </a:defRPr>
      </a:lvl8pPr>
      <a:lvl9pPr marL="6728064" indent="-361238" algn="l" rtl="0" eaLnBrk="0" fontAlgn="base" hangingPunct="0">
        <a:lnSpc>
          <a:spcPts val="4742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2267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73394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66973" algn="l" defTabSz="173394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33944" algn="l" defTabSz="173394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00917" algn="l" defTabSz="173394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467888" algn="l" defTabSz="173394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334861" algn="l" defTabSz="173394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01833" algn="l" defTabSz="173394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068805" algn="l" defTabSz="173394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6935777" algn="l" defTabSz="173394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_P4~black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" y="8764734"/>
            <a:ext cx="1818790" cy="10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defTabSz="60959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99" indent="-457199" algn="l" defTabSz="609598" rtl="0" eaLnBrk="1" latinLnBrk="0" hangingPunct="1">
        <a:spcBef>
          <a:spcPct val="20000"/>
        </a:spcBef>
        <a:buFont typeface="Arial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1pPr>
      <a:lvl2pPr marL="990599" indent="-381000" algn="l" defTabSz="609598" rtl="0" eaLnBrk="1" latinLnBrk="0" hangingPunct="1">
        <a:spcBef>
          <a:spcPct val="20000"/>
        </a:spcBef>
        <a:buFont typeface="Arial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8" indent="-304801" algn="l" defTabSz="60959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99" indent="-304801" algn="l" defTabSz="609598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97" indent="-304801" algn="l" defTabSz="609598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96" indent="-304801" algn="l" defTabSz="60959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97" indent="-304801" algn="l" defTabSz="60959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95" indent="-304801" algn="l" defTabSz="60959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94" indent="-304801" algn="l" defTabSz="60959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8" algn="l" defTabSz="6095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5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8" algn="l" defTabSz="6095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97" algn="l" defTabSz="6095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98" algn="l" defTabSz="6095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96" algn="l" defTabSz="6095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95" algn="l" defTabSz="6095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94" algn="l" defTabSz="6095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61" y="390525"/>
            <a:ext cx="15604543" cy="1625600"/>
          </a:xfrm>
          <a:prstGeom prst="rect">
            <a:avLst/>
          </a:prstGeom>
        </p:spPr>
        <p:txBody>
          <a:bodyPr vert="horz" lIns="91425" tIns="45712" rIns="91425" bIns="457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276482"/>
            <a:ext cx="15604543" cy="6435725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865" y="9040818"/>
            <a:ext cx="4045073" cy="519113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1512E-2EE5-2448-AB47-1C0A580456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4739" y="9040818"/>
            <a:ext cx="5490801" cy="519113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ct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7333" y="9040818"/>
            <a:ext cx="4045073" cy="519113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5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defTabSz="60953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2" indent="-457152" algn="l" defTabSz="609536" rtl="0" eaLnBrk="1" latinLnBrk="0" hangingPunct="1">
        <a:spcBef>
          <a:spcPct val="20000"/>
        </a:spcBef>
        <a:buFont typeface="Arial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1pPr>
      <a:lvl2pPr marL="990496" indent="-380960" algn="l" defTabSz="609536" rtl="0" eaLnBrk="1" latinLnBrk="0" hangingPunct="1">
        <a:spcBef>
          <a:spcPct val="20000"/>
        </a:spcBef>
        <a:buFont typeface="Arial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2" indent="-304769" algn="l" defTabSz="60953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3" indent="-304769" algn="l" defTabSz="609536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6" indent="-304769" algn="l" defTabSz="609536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54" indent="-304769" algn="l" defTabSz="609536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90" indent="-304769" algn="l" defTabSz="609536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29" indent="-304769" algn="l" defTabSz="609536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63" indent="-304769" algn="l" defTabSz="609536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6" algn="l" defTabSz="6095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4" algn="l" defTabSz="6095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1" algn="l" defTabSz="6095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46" algn="l" defTabSz="6095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86" algn="l" defTabSz="6095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20" algn="l" defTabSz="6095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59" algn="l" defTabSz="6095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96" algn="l" defTabSz="6095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ctrTitle" idx="4294967295"/>
          </p:nvPr>
        </p:nvSpPr>
        <p:spPr>
          <a:xfrm>
            <a:off x="3775593" y="5357791"/>
            <a:ext cx="12895127" cy="941131"/>
          </a:xfrm>
        </p:spPr>
        <p:txBody>
          <a:bodyPr/>
          <a:lstStyle/>
          <a:p>
            <a:pPr marL="0" indent="0">
              <a:defRPr/>
            </a:pPr>
            <a:r>
              <a:rPr lang="en-US" sz="5400" b="1" dirty="0">
                <a:solidFill>
                  <a:schemeClr val="tx1"/>
                </a:solidFill>
              </a:rPr>
              <a:t>DAP symposium 2019, March </a:t>
            </a:r>
            <a:r>
              <a:rPr lang="en-US" sz="5400" b="1" dirty="0" smtClean="0">
                <a:solidFill>
                  <a:schemeClr val="tx1"/>
                </a:solidFill>
              </a:rPr>
              <a:t>12</a:t>
            </a:r>
            <a:r>
              <a:rPr lang="en-US" sz="5400" b="1" baseline="30000" dirty="0" smtClean="0">
                <a:solidFill>
                  <a:schemeClr val="tx1"/>
                </a:solidFill>
              </a:rPr>
              <a:t>th</a:t>
            </a:r>
            <a:endParaRPr lang="en-GB" altLang="nl-NL" sz="5400" dirty="0"/>
          </a:p>
        </p:txBody>
      </p:sp>
      <p:sp>
        <p:nvSpPr>
          <p:cNvPr id="3076" name="Subtitle 4"/>
          <p:cNvSpPr>
            <a:spLocks noGrp="1"/>
          </p:cNvSpPr>
          <p:nvPr>
            <p:ph type="subTitle" idx="4294967295"/>
          </p:nvPr>
        </p:nvSpPr>
        <p:spPr>
          <a:xfrm>
            <a:off x="3682170" y="3955429"/>
            <a:ext cx="12859142" cy="576064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Alexandros Daniilidis, Hamid Nick, David Bruhn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927" y="8746222"/>
            <a:ext cx="956565" cy="918970"/>
          </a:xfrm>
          <a:prstGeom prst="rect">
            <a:avLst/>
          </a:prstGeom>
        </p:spPr>
      </p:pic>
      <p:sp>
        <p:nvSpPr>
          <p:cNvPr id="3" name="AutoShape 2" descr="Image result for TNO netherland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TNO netherland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TNO netherlands logo"/>
          <p:cNvSpPr>
            <a:spLocks noChangeAspect="1" noChangeArrowheads="1"/>
          </p:cNvSpPr>
          <p:nvPr/>
        </p:nvSpPr>
        <p:spPr bwMode="auto">
          <a:xfrm>
            <a:off x="4405313" y="8573438"/>
            <a:ext cx="6281042" cy="62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481" y="8746222"/>
            <a:ext cx="918970" cy="918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145" y="8870066"/>
            <a:ext cx="1946809" cy="525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39" y="9024033"/>
            <a:ext cx="2851489" cy="521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D1B75-2D01-4FF5-B748-2F7BAC617D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6453"/>
          <a:stretch/>
        </p:blipFill>
        <p:spPr>
          <a:xfrm>
            <a:off x="7229971" y="8963626"/>
            <a:ext cx="996166" cy="611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3363" y="969179"/>
            <a:ext cx="9720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Upscaling Geothermal Heat: Synthetic Models Advising Field Development 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 bwMode="auto">
          <a:xfrm>
            <a:off x="12355145" y="8260656"/>
            <a:ext cx="44818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8300" indent="-368300" algn="l" rtl="0" eaLnBrk="0" fontAlgn="base" hangingPunct="0">
              <a:lnSpc>
                <a:spcPts val="4734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3734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1092199" indent="-359833" algn="l" rtl="0" eaLnBrk="0" fontAlgn="base" hangingPunct="0">
              <a:lnSpc>
                <a:spcPts val="4734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813981" indent="-359833" algn="l" rtl="0" eaLnBrk="0" fontAlgn="base" hangingPunct="0">
              <a:lnSpc>
                <a:spcPts val="4734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2535763" indent="-359833" algn="l" rtl="0" eaLnBrk="0" fontAlgn="base" hangingPunct="0">
              <a:lnSpc>
                <a:spcPts val="4734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667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3259663" indent="-359833" algn="l" rtl="0" eaLnBrk="0" fontAlgn="base" hangingPunct="0">
              <a:lnSpc>
                <a:spcPts val="4734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267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4127150" indent="-361238" algn="l" rtl="0" eaLnBrk="0" fontAlgn="base" hangingPunct="0">
              <a:lnSpc>
                <a:spcPts val="4742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2267">
                <a:solidFill>
                  <a:schemeClr val="tx1"/>
                </a:solidFill>
                <a:latin typeface="+mn-lt"/>
              </a:defRPr>
            </a:lvl6pPr>
            <a:lvl7pPr marL="4994123" indent="-361238" algn="l" rtl="0" eaLnBrk="0" fontAlgn="base" hangingPunct="0">
              <a:lnSpc>
                <a:spcPts val="4742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2267">
                <a:solidFill>
                  <a:schemeClr val="tx1"/>
                </a:solidFill>
                <a:latin typeface="+mn-lt"/>
              </a:defRPr>
            </a:lvl7pPr>
            <a:lvl8pPr marL="5861094" indent="-361238" algn="l" rtl="0" eaLnBrk="0" fontAlgn="base" hangingPunct="0">
              <a:lnSpc>
                <a:spcPts val="4742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2267">
                <a:solidFill>
                  <a:schemeClr val="tx1"/>
                </a:solidFill>
                <a:latin typeface="+mn-lt"/>
              </a:defRPr>
            </a:lvl8pPr>
            <a:lvl9pPr marL="6728064" indent="-361238" algn="l" rtl="0" eaLnBrk="0" fontAlgn="base" hangingPunct="0">
              <a:lnSpc>
                <a:spcPts val="4742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22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1" kern="0" dirty="0"/>
              <a:t>Steering committee</a:t>
            </a:r>
          </a:p>
        </p:txBody>
      </p:sp>
      <p:sp>
        <p:nvSpPr>
          <p:cNvPr id="14" name="Subtitle 4"/>
          <p:cNvSpPr txBox="1">
            <a:spLocks/>
          </p:cNvSpPr>
          <p:nvPr/>
        </p:nvSpPr>
        <p:spPr bwMode="auto">
          <a:xfrm>
            <a:off x="1935315" y="8072617"/>
            <a:ext cx="479225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8300" indent="-368300" algn="l" rtl="0" eaLnBrk="0" fontAlgn="base" hangingPunct="0">
              <a:lnSpc>
                <a:spcPts val="4734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3734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1092199" indent="-359833" algn="l" rtl="0" eaLnBrk="0" fontAlgn="base" hangingPunct="0">
              <a:lnSpc>
                <a:spcPts val="4734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813981" indent="-359833" algn="l" rtl="0" eaLnBrk="0" fontAlgn="base" hangingPunct="0">
              <a:lnSpc>
                <a:spcPts val="4734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2535763" indent="-359833" algn="l" rtl="0" eaLnBrk="0" fontAlgn="base" hangingPunct="0">
              <a:lnSpc>
                <a:spcPts val="4734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667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3259663" indent="-359833" algn="l" rtl="0" eaLnBrk="0" fontAlgn="base" hangingPunct="0">
              <a:lnSpc>
                <a:spcPts val="4734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267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4127150" indent="-361238" algn="l" rtl="0" eaLnBrk="0" fontAlgn="base" hangingPunct="0">
              <a:lnSpc>
                <a:spcPts val="4742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2267">
                <a:solidFill>
                  <a:schemeClr val="tx1"/>
                </a:solidFill>
                <a:latin typeface="+mn-lt"/>
              </a:defRPr>
            </a:lvl6pPr>
            <a:lvl7pPr marL="4994123" indent="-361238" algn="l" rtl="0" eaLnBrk="0" fontAlgn="base" hangingPunct="0">
              <a:lnSpc>
                <a:spcPts val="4742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2267">
                <a:solidFill>
                  <a:schemeClr val="tx1"/>
                </a:solidFill>
                <a:latin typeface="+mn-lt"/>
              </a:defRPr>
            </a:lvl7pPr>
            <a:lvl8pPr marL="5861094" indent="-361238" algn="l" rtl="0" eaLnBrk="0" fontAlgn="base" hangingPunct="0">
              <a:lnSpc>
                <a:spcPts val="4742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2267">
                <a:solidFill>
                  <a:schemeClr val="tx1"/>
                </a:solidFill>
                <a:latin typeface="+mn-lt"/>
              </a:defRPr>
            </a:lvl8pPr>
            <a:lvl9pPr marL="6728064" indent="-361238" algn="l" rtl="0" eaLnBrk="0" fontAlgn="base" hangingPunct="0">
              <a:lnSpc>
                <a:spcPts val="4742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22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1" kern="0" dirty="0" smtClean="0"/>
              <a:t>Research Funded </a:t>
            </a:r>
            <a:r>
              <a:rPr lang="en-US" sz="2800" i="1" kern="0" dirty="0"/>
              <a:t>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84" y="8747211"/>
            <a:ext cx="2719958" cy="1115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GB" sz="5867" dirty="0"/>
              <a:t>Example simulation</a:t>
            </a:r>
            <a:endParaRPr lang="en-US" sz="58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55" y="1884821"/>
            <a:ext cx="10479401" cy="7121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57363" y="1143955"/>
            <a:ext cx="8667750" cy="7637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1609725" algn="l"/>
                <a:tab pos="1706563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rPr>
              <a:t>Top 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57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 smtClean="0"/>
              <a:t>System lifetime</a:t>
            </a:r>
            <a:endParaRPr lang="en-US" sz="5867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idx="1"/>
          </p:nvPr>
        </p:nvSpPr>
        <p:spPr>
          <a:xfrm>
            <a:off x="2261419" y="1348408"/>
            <a:ext cx="14194449" cy="7429725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  <a:tabLst>
                <a:tab pos="1609725" algn="l"/>
                <a:tab pos="1706563" algn="l"/>
              </a:tabLst>
            </a:pPr>
            <a:endParaRPr lang="en-GB" dirty="0"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51" y="2157967"/>
            <a:ext cx="10454196" cy="702095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640625" y="4762764"/>
            <a:ext cx="5469666" cy="3756464"/>
            <a:chOff x="4640625" y="4762764"/>
            <a:chExt cx="5469666" cy="375646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640625" y="4762764"/>
              <a:ext cx="5469666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0110291" y="4762764"/>
              <a:ext cx="0" cy="371443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9462219" y="4804792"/>
              <a:ext cx="0" cy="371443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742139" y="4804792"/>
              <a:ext cx="0" cy="371443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757363" y="1143955"/>
            <a:ext cx="8667750" cy="7637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1609725" algn="l"/>
                <a:tab pos="1706563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rPr>
              <a:t>Temperature drop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755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 smtClean="0"/>
              <a:t>System lifetime</a:t>
            </a:r>
            <a:endParaRPr lang="en-US" sz="5867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idx="1"/>
          </p:nvPr>
        </p:nvSpPr>
        <p:spPr>
          <a:xfrm>
            <a:off x="2261419" y="1348408"/>
            <a:ext cx="14194449" cy="7429725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  <a:tabLst>
                <a:tab pos="1609725" algn="l"/>
                <a:tab pos="1706563" algn="l"/>
              </a:tabLst>
            </a:pPr>
            <a:endParaRPr lang="en-GB" baseline="-25000" dirty="0"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47" y="2140496"/>
            <a:ext cx="10879200" cy="720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637683" y="3757924"/>
            <a:ext cx="3816002" cy="4680520"/>
            <a:chOff x="4710113" y="3796680"/>
            <a:chExt cx="3816002" cy="46805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710113" y="3796680"/>
              <a:ext cx="3816002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8526115" y="3796680"/>
              <a:ext cx="0" cy="46805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1757363" y="1143955"/>
            <a:ext cx="8667750" cy="7637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tabLst>
                <a:tab pos="1609725" algn="l"/>
                <a:tab pos="1706563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rPr>
              <a:t>Percentage drop T≤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rPr>
              <a:t>95%T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rPr>
              <a:t>t=0</a:t>
            </a: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27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 smtClean="0"/>
              <a:t>NPV</a:t>
            </a:r>
            <a:endParaRPr lang="en-US" sz="5867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idx="1"/>
          </p:nvPr>
        </p:nvSpPr>
        <p:spPr>
          <a:xfrm>
            <a:off x="2261419" y="1348408"/>
            <a:ext cx="14194449" cy="7429725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  <a:tabLst>
                <a:tab pos="1609725" algn="l"/>
                <a:tab pos="1706563" algn="l"/>
              </a:tabLst>
            </a:pPr>
            <a:endParaRPr lang="en-GB" dirty="0"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64" y="2309081"/>
            <a:ext cx="9833741" cy="6816191"/>
          </a:xfrm>
          <a:prstGeom prst="rect">
            <a:avLst/>
          </a:prstGeom>
          <a:effectLst/>
        </p:spPr>
      </p:pic>
      <p:grpSp>
        <p:nvGrpSpPr>
          <p:cNvPr id="45" name="Group 44"/>
          <p:cNvGrpSpPr/>
          <p:nvPr/>
        </p:nvGrpSpPr>
        <p:grpSpPr>
          <a:xfrm>
            <a:off x="4638105" y="3796680"/>
            <a:ext cx="3528250" cy="4680520"/>
            <a:chOff x="4638105" y="3796680"/>
            <a:chExt cx="3528250" cy="46805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710113" y="3796680"/>
              <a:ext cx="3456242" cy="0"/>
            </a:xfrm>
            <a:prstGeom prst="line">
              <a:avLst/>
            </a:prstGeom>
            <a:ln>
              <a:solidFill>
                <a:srgbClr val="92D05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638105" y="5899902"/>
              <a:ext cx="3528250" cy="0"/>
            </a:xfrm>
            <a:prstGeom prst="line">
              <a:avLst/>
            </a:prstGeom>
            <a:ln>
              <a:solidFill>
                <a:srgbClr val="00B0F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638105" y="5497834"/>
              <a:ext cx="3528250" cy="1"/>
            </a:xfrm>
            <a:prstGeom prst="line">
              <a:avLst/>
            </a:prstGeom>
            <a:ln>
              <a:solidFill>
                <a:schemeClr val="accent6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166355" y="3796680"/>
              <a:ext cx="0" cy="46805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1757363" y="1143955"/>
            <a:ext cx="8667750" cy="7637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tabLst>
                <a:tab pos="1609725" algn="l"/>
                <a:tab pos="1706563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rPr>
              <a:t>At system lifetime</a:t>
            </a: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83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 smtClean="0"/>
              <a:t>System lifetime</a:t>
            </a:r>
            <a:endParaRPr lang="en-US" sz="5867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idx="1"/>
          </p:nvPr>
        </p:nvSpPr>
        <p:spPr>
          <a:xfrm>
            <a:off x="2261419" y="1348408"/>
            <a:ext cx="14194449" cy="7429725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  <a:tabLst>
                <a:tab pos="1609725" algn="l"/>
                <a:tab pos="1706563" algn="l"/>
              </a:tabLst>
            </a:pPr>
            <a:endParaRPr lang="en-GB" dirty="0"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51" y="2047468"/>
            <a:ext cx="10618728" cy="713144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6183" y="2068513"/>
            <a:ext cx="1989212" cy="1872183"/>
            <a:chOff x="13549282" y="4602670"/>
            <a:chExt cx="3733614" cy="367240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2" t="9433" r="23642" b="9433"/>
            <a:stretch/>
          </p:blipFill>
          <p:spPr>
            <a:xfrm>
              <a:off x="13549282" y="4602670"/>
              <a:ext cx="3733614" cy="3672408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15416089" y="4674677"/>
              <a:ext cx="0" cy="35144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Flowchart: Connector 25"/>
            <p:cNvSpPr/>
            <p:nvPr/>
          </p:nvSpPr>
          <p:spPr>
            <a:xfrm>
              <a:off x="14639105" y="6959286"/>
              <a:ext cx="228062" cy="226507"/>
            </a:xfrm>
            <a:prstGeom prst="flowChartConnector">
              <a:avLst/>
            </a:prstGeom>
            <a:solidFill>
              <a:schemeClr val="accent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14639105" y="5656719"/>
              <a:ext cx="228062" cy="226507"/>
            </a:xfrm>
            <a:prstGeom prst="flowChartConnector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15879530" y="5656719"/>
              <a:ext cx="228062" cy="226507"/>
            </a:xfrm>
            <a:prstGeom prst="flowChartConnector">
              <a:avLst/>
            </a:prstGeom>
            <a:solidFill>
              <a:schemeClr val="accent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15879530" y="6954708"/>
              <a:ext cx="228062" cy="226507"/>
            </a:xfrm>
            <a:prstGeom prst="flowChartConnector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130805" y="2024716"/>
            <a:ext cx="1989212" cy="1872183"/>
            <a:chOff x="13549282" y="4602670"/>
            <a:chExt cx="3733614" cy="367240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2" t="9433" r="23642" b="9433"/>
            <a:stretch/>
          </p:blipFill>
          <p:spPr>
            <a:xfrm>
              <a:off x="13549282" y="4602670"/>
              <a:ext cx="3733614" cy="3672408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>
            <a:xfrm>
              <a:off x="15416089" y="4674677"/>
              <a:ext cx="0" cy="35144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lowchart: Connector 32"/>
            <p:cNvSpPr/>
            <p:nvPr/>
          </p:nvSpPr>
          <p:spPr>
            <a:xfrm>
              <a:off x="14639105" y="6959286"/>
              <a:ext cx="228062" cy="226507"/>
            </a:xfrm>
            <a:prstGeom prst="flowChartConnector">
              <a:avLst/>
            </a:prstGeom>
            <a:solidFill>
              <a:schemeClr val="accent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14639105" y="5656719"/>
              <a:ext cx="228062" cy="226507"/>
            </a:xfrm>
            <a:prstGeom prst="flowChartConnector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15879530" y="7004494"/>
              <a:ext cx="228062" cy="226508"/>
            </a:xfrm>
            <a:prstGeom prst="flowChartConnector">
              <a:avLst/>
            </a:prstGeom>
            <a:solidFill>
              <a:schemeClr val="accent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15879530" y="5677270"/>
              <a:ext cx="228062" cy="226508"/>
            </a:xfrm>
            <a:prstGeom prst="flowChartConnector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757363" y="1143955"/>
            <a:ext cx="8667750" cy="7637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tabLst>
                <a:tab pos="1609725" algn="l"/>
                <a:tab pos="1706563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rPr>
              <a:t>Well configuration</a:t>
            </a: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3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GB" sz="5867" dirty="0"/>
              <a:t>Example simulation</a:t>
            </a:r>
            <a:endParaRPr lang="en-US" sz="58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617" y="2541997"/>
            <a:ext cx="9358806" cy="636011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57363" y="1143955"/>
            <a:ext cx="8667750" cy="7637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1609725" algn="l"/>
                <a:tab pos="1706563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rPr>
              <a:t>Top 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Tahoma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454107" y="3940696"/>
            <a:ext cx="0" cy="4607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9123" y="2327599"/>
            <a:ext cx="3969172" cy="6005585"/>
            <a:chOff x="9123" y="2327599"/>
            <a:chExt cx="3969172" cy="6005585"/>
          </a:xfrm>
        </p:grpSpPr>
        <p:sp>
          <p:nvSpPr>
            <p:cNvPr id="6" name="Rectangle 5"/>
            <p:cNvSpPr/>
            <p:nvPr/>
          </p:nvSpPr>
          <p:spPr>
            <a:xfrm>
              <a:off x="9123" y="2327599"/>
              <a:ext cx="3969172" cy="2851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lnSpc>
                  <a:spcPct val="110000"/>
                </a:lnSpc>
                <a:buNone/>
                <a:tabLst>
                  <a:tab pos="1609725" algn="l"/>
                  <a:tab pos="1706563" algn="l"/>
                </a:tabLst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  <a:sym typeface="Tahoma" charset="0"/>
                </a:rPr>
                <a:t>Uncertainty:</a:t>
              </a:r>
            </a:p>
            <a:p>
              <a:pPr marL="0" indent="0">
                <a:lnSpc>
                  <a:spcPct val="110000"/>
                </a:lnSpc>
                <a:buNone/>
                <a:tabLst>
                  <a:tab pos="1609725" algn="l"/>
                  <a:tab pos="1706563" algn="l"/>
                </a:tabLst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  <a:sym typeface="Tahoma" charset="0"/>
                </a:rPr>
                <a:t>Reservoir layer properties </a:t>
              </a:r>
            </a:p>
            <a:p>
              <a:pPr marL="0" indent="0">
                <a:lnSpc>
                  <a:spcPct val="110000"/>
                </a:lnSpc>
                <a:buNone/>
                <a:tabLst>
                  <a:tab pos="1609725" algn="l"/>
                  <a:tab pos="1706563" algn="l"/>
                </a:tabLst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  <a:sym typeface="Tahoma" charset="0"/>
                </a:rPr>
                <a:t>Fault distance</a:t>
              </a:r>
            </a:p>
            <a:p>
              <a:pPr marL="0" indent="0">
                <a:lnSpc>
                  <a:spcPct val="110000"/>
                </a:lnSpc>
                <a:buNone/>
                <a:tabLst>
                  <a:tab pos="1609725" algn="l"/>
                  <a:tab pos="1706563" algn="l"/>
                </a:tabLst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  <a:sym typeface="Tahoma" charset="0"/>
                </a:rPr>
                <a:t>Fault properties</a:t>
              </a:r>
            </a:p>
            <a:p>
              <a:pPr marL="0" indent="0">
                <a:lnSpc>
                  <a:spcPct val="110000"/>
                </a:lnSpc>
                <a:buNone/>
                <a:tabLst>
                  <a:tab pos="1609725" algn="l"/>
                  <a:tab pos="1706563" algn="l"/>
                </a:tabLst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  <a:sym typeface="Tahoma" charset="0"/>
                </a:rPr>
                <a:t>….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endParaRPr>
            </a:p>
            <a:p>
              <a:pPr marL="0" indent="0">
                <a:lnSpc>
                  <a:spcPct val="110000"/>
                </a:lnSpc>
                <a:buNone/>
                <a:tabLst>
                  <a:tab pos="1609725" algn="l"/>
                  <a:tab pos="1706563" algn="l"/>
                </a:tabLst>
              </a:pPr>
              <a:endParaRPr lang="en-GB" dirty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9171" y="4516762"/>
              <a:ext cx="3816424" cy="3816422"/>
              <a:chOff x="29171" y="4530663"/>
              <a:chExt cx="3816424" cy="381642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9171" y="4530663"/>
                <a:ext cx="3816424" cy="3816422"/>
                <a:chOff x="29171" y="4530663"/>
                <a:chExt cx="3816424" cy="3816422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376" t="8540" r="23315" b="6682"/>
                <a:stretch/>
              </p:blipFill>
              <p:spPr>
                <a:xfrm>
                  <a:off x="29171" y="4530663"/>
                  <a:ext cx="3816424" cy="3816422"/>
                </a:xfrm>
                <a:prstGeom prst="rect">
                  <a:avLst/>
                </a:prstGeom>
              </p:spPr>
            </p:pic>
            <p:cxnSp>
              <p:nvCxnSpPr>
                <p:cNvPr id="8" name="Straight Connector 7"/>
                <p:cNvCxnSpPr/>
                <p:nvPr/>
              </p:nvCxnSpPr>
              <p:spPr>
                <a:xfrm>
                  <a:off x="1526349" y="4674677"/>
                  <a:ext cx="0" cy="351449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Flowchart: Connector 37"/>
              <p:cNvSpPr/>
              <p:nvPr/>
            </p:nvSpPr>
            <p:spPr>
              <a:xfrm>
                <a:off x="1306451" y="6775582"/>
                <a:ext cx="228062" cy="226507"/>
              </a:xfrm>
              <a:prstGeom prst="flowChartConnector">
                <a:avLst/>
              </a:prstGeom>
              <a:solidFill>
                <a:schemeClr val="accent1"/>
              </a:solidFill>
              <a:ln w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1313277" y="5802421"/>
                <a:ext cx="228062" cy="226507"/>
              </a:xfrm>
              <a:prstGeom prst="flowChartConnector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2321176" y="5802420"/>
                <a:ext cx="228062" cy="226507"/>
              </a:xfrm>
              <a:prstGeom prst="flowChartConnector">
                <a:avLst/>
              </a:prstGeom>
              <a:solidFill>
                <a:schemeClr val="accent1"/>
              </a:solidFill>
              <a:ln w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>
                <a:off x="2324395" y="6775582"/>
                <a:ext cx="228062" cy="226507"/>
              </a:xfrm>
              <a:prstGeom prst="flowChartConnector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3476723" y="2327599"/>
            <a:ext cx="3969172" cy="5947479"/>
            <a:chOff x="13476723" y="2327599"/>
            <a:chExt cx="3969172" cy="5947479"/>
          </a:xfrm>
        </p:grpSpPr>
        <p:sp>
          <p:nvSpPr>
            <p:cNvPr id="15" name="Rectangle 14"/>
            <p:cNvSpPr/>
            <p:nvPr/>
          </p:nvSpPr>
          <p:spPr>
            <a:xfrm>
              <a:off x="13476723" y="2327599"/>
              <a:ext cx="3969172" cy="2851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lnSpc>
                  <a:spcPct val="110000"/>
                </a:lnSpc>
                <a:buNone/>
                <a:tabLst>
                  <a:tab pos="1609725" algn="l"/>
                  <a:tab pos="1706563" algn="l"/>
                </a:tabLst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  <a:sym typeface="Tahoma" charset="0"/>
                </a:rPr>
                <a:t>Scenario:</a:t>
              </a:r>
            </a:p>
            <a:p>
              <a:pPr marL="0" indent="0">
                <a:lnSpc>
                  <a:spcPct val="110000"/>
                </a:lnSpc>
                <a:buNone/>
                <a:tabLst>
                  <a:tab pos="1609725" algn="l"/>
                  <a:tab pos="1706563" algn="l"/>
                </a:tabLst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  <a:sym typeface="Tahoma" charset="0"/>
                </a:rPr>
                <a:t>Well spacing</a:t>
              </a:r>
            </a:p>
            <a:p>
              <a:pPr marL="0" indent="0">
                <a:lnSpc>
                  <a:spcPct val="110000"/>
                </a:lnSpc>
                <a:buNone/>
                <a:tabLst>
                  <a:tab pos="1609725" algn="l"/>
                  <a:tab pos="1706563" algn="l"/>
                </a:tabLst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  <a:sym typeface="Tahoma" charset="0"/>
                </a:rPr>
                <a:t>Well arrangement</a:t>
              </a:r>
            </a:p>
            <a:p>
              <a:pPr marL="0" indent="0">
                <a:lnSpc>
                  <a:spcPct val="110000"/>
                </a:lnSpc>
                <a:buNone/>
                <a:tabLst>
                  <a:tab pos="1609725" algn="l"/>
                  <a:tab pos="1706563" algn="l"/>
                </a:tabLst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  <a:sym typeface="Tahoma" charset="0"/>
                </a:rPr>
                <a:t>Flow rate</a:t>
              </a:r>
            </a:p>
            <a:p>
              <a:pPr marL="0" indent="0">
                <a:lnSpc>
                  <a:spcPct val="110000"/>
                </a:lnSpc>
                <a:buNone/>
                <a:tabLst>
                  <a:tab pos="1609725" algn="l"/>
                  <a:tab pos="1706563" algn="l"/>
                </a:tabLst>
              </a:pP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  <a:sym typeface="Tahoma" charset="0"/>
                </a:rPr>
                <a:t>….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endParaRPr>
            </a:p>
            <a:p>
              <a:pPr marL="0" indent="0">
                <a:lnSpc>
                  <a:spcPct val="110000"/>
                </a:lnSpc>
                <a:buNone/>
                <a:tabLst>
                  <a:tab pos="1609725" algn="l"/>
                  <a:tab pos="1706563" algn="l"/>
                </a:tabLst>
              </a:pPr>
              <a:endParaRPr lang="en-GB" dirty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3549282" y="4602670"/>
              <a:ext cx="3733614" cy="3672408"/>
              <a:chOff x="13549282" y="4602670"/>
              <a:chExt cx="3733614" cy="367240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92" t="9433" r="23642" b="9433"/>
              <a:stretch/>
            </p:blipFill>
            <p:spPr>
              <a:xfrm>
                <a:off x="13549282" y="4602670"/>
                <a:ext cx="3733614" cy="3672408"/>
              </a:xfrm>
              <a:prstGeom prst="rect">
                <a:avLst/>
              </a:prstGeom>
            </p:spPr>
          </p:pic>
          <p:cxnSp>
            <p:nvCxnSpPr>
              <p:cNvPr id="33" name="Straight Connector 32"/>
              <p:cNvCxnSpPr/>
              <p:nvPr/>
            </p:nvCxnSpPr>
            <p:spPr>
              <a:xfrm>
                <a:off x="15386109" y="4674677"/>
                <a:ext cx="0" cy="351449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Flowchart: Connector 42"/>
              <p:cNvSpPr/>
              <p:nvPr/>
            </p:nvSpPr>
            <p:spPr>
              <a:xfrm>
                <a:off x="14639105" y="6959286"/>
                <a:ext cx="228062" cy="226507"/>
              </a:xfrm>
              <a:prstGeom prst="flowChartConnector">
                <a:avLst/>
              </a:prstGeom>
              <a:solidFill>
                <a:schemeClr val="accent1"/>
              </a:solidFill>
              <a:ln w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Connector 43"/>
              <p:cNvSpPr/>
              <p:nvPr/>
            </p:nvSpPr>
            <p:spPr>
              <a:xfrm>
                <a:off x="14639105" y="5656719"/>
                <a:ext cx="228062" cy="226507"/>
              </a:xfrm>
              <a:prstGeom prst="flowChartConnector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Connector 44"/>
              <p:cNvSpPr/>
              <p:nvPr/>
            </p:nvSpPr>
            <p:spPr>
              <a:xfrm>
                <a:off x="15879530" y="5656719"/>
                <a:ext cx="228062" cy="226507"/>
              </a:xfrm>
              <a:prstGeom prst="flowChartConnector">
                <a:avLst/>
              </a:prstGeom>
              <a:solidFill>
                <a:schemeClr val="accent1"/>
              </a:solidFill>
              <a:ln w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Connector 45"/>
              <p:cNvSpPr/>
              <p:nvPr/>
            </p:nvSpPr>
            <p:spPr>
              <a:xfrm>
                <a:off x="15879530" y="6954708"/>
                <a:ext cx="228062" cy="226507"/>
              </a:xfrm>
              <a:prstGeom prst="flowChartConnector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2" name="Flowchart: Connector 51"/>
          <p:cNvSpPr/>
          <p:nvPr/>
        </p:nvSpPr>
        <p:spPr>
          <a:xfrm>
            <a:off x="7717738" y="5430212"/>
            <a:ext cx="228062" cy="226507"/>
          </a:xfrm>
          <a:prstGeom prst="flowChartConnector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8988153" y="5475182"/>
            <a:ext cx="228062" cy="226507"/>
          </a:xfrm>
          <a:prstGeom prst="flowChartConnector">
            <a:avLst/>
          </a:prstGeom>
          <a:solidFill>
            <a:schemeClr val="accent1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9024639" y="6761680"/>
            <a:ext cx="228062" cy="226507"/>
          </a:xfrm>
          <a:prstGeom prst="flowChartConnector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7721989" y="6698221"/>
            <a:ext cx="228062" cy="226507"/>
          </a:xfrm>
          <a:prstGeom prst="flowChartConnector">
            <a:avLst/>
          </a:prstGeom>
          <a:solidFill>
            <a:schemeClr val="accent1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29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860" y="2190015"/>
            <a:ext cx="9476359" cy="754551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16887" y="527761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 smtClean="0"/>
              <a:t>System lifetime</a:t>
            </a:r>
            <a:endParaRPr lang="en-US" sz="5867" dirty="0"/>
          </a:p>
        </p:txBody>
      </p:sp>
      <p:sp>
        <p:nvSpPr>
          <p:cNvPr id="6" name="Rectangle 5"/>
          <p:cNvSpPr/>
          <p:nvPr/>
        </p:nvSpPr>
        <p:spPr>
          <a:xfrm>
            <a:off x="1757363" y="1143955"/>
            <a:ext cx="8667750" cy="7793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tabLst>
                <a:tab pos="1609725" algn="l"/>
                <a:tab pos="1706563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rPr>
              <a:t>Well configurations T</a:t>
            </a:r>
            <a:r>
              <a:rPr lang="en-GB" sz="4400" dirty="0"/>
              <a:t>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rPr>
              <a:t>≤ </a:t>
            </a:r>
            <a:r>
              <a:rPr lang="en-GB" sz="4400" dirty="0"/>
              <a:t>95% T</a:t>
            </a:r>
            <a:r>
              <a:rPr lang="en-GB" sz="4400" baseline="-25000" dirty="0"/>
              <a:t>t0</a:t>
            </a: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75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16887" y="527761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 smtClean="0"/>
              <a:t>Systematic Overview</a:t>
            </a:r>
            <a:endParaRPr lang="en-US" sz="586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71" y="1564433"/>
            <a:ext cx="12883514" cy="819332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85555" y="1996480"/>
            <a:ext cx="12169352" cy="6552208"/>
            <a:chOff x="3485555" y="1996480"/>
            <a:chExt cx="12169352" cy="6552208"/>
          </a:xfrm>
        </p:grpSpPr>
        <p:sp>
          <p:nvSpPr>
            <p:cNvPr id="21" name="Rectangle 20"/>
            <p:cNvSpPr/>
            <p:nvPr/>
          </p:nvSpPr>
          <p:spPr>
            <a:xfrm>
              <a:off x="3485555" y="4300736"/>
              <a:ext cx="12169352" cy="4247952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34027" y="1996480"/>
              <a:ext cx="7920880" cy="2304256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3587" y="2039964"/>
            <a:ext cx="11881320" cy="6364706"/>
            <a:chOff x="3773587" y="2039964"/>
            <a:chExt cx="11881320" cy="6364706"/>
          </a:xfrm>
        </p:grpSpPr>
        <p:sp>
          <p:nvSpPr>
            <p:cNvPr id="24" name="Rectangle 23"/>
            <p:cNvSpPr/>
            <p:nvPr/>
          </p:nvSpPr>
          <p:spPr>
            <a:xfrm>
              <a:off x="3773587" y="6244951"/>
              <a:ext cx="8208912" cy="215971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73587" y="2039964"/>
              <a:ext cx="11881320" cy="420498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973387" y="120439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T≤95% T</a:t>
            </a:r>
            <a:r>
              <a:rPr lang="en-GB" sz="3600" baseline="-25000" dirty="0"/>
              <a:t>t0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31991768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 smtClean="0"/>
              <a:t>Field scale</a:t>
            </a:r>
            <a:endParaRPr lang="en-US" sz="5867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87" y="2068514"/>
            <a:ext cx="13682163" cy="71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32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7" y="2220632"/>
            <a:ext cx="5099545" cy="40130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 smtClean="0"/>
              <a:t>Overview</a:t>
            </a:r>
            <a:endParaRPr lang="en-US" sz="5867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0" y="1708473"/>
            <a:ext cx="5768546" cy="72008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GB" sz="3600" b="1" dirty="0" smtClean="0">
                <a:latin typeface="Comic Sans MS" panose="030F0702030302020204" pitchFamily="66" charset="0"/>
                <a:ea typeface="MS PGothic" charset="0"/>
                <a:cs typeface="Arial" panose="020B0604020202020204" pitchFamily="34" charset="0"/>
              </a:rPr>
              <a:t>“Simple” synthetic model</a:t>
            </a:r>
            <a:endParaRPr lang="en-US" sz="3600" dirty="0">
              <a:latin typeface="Comic Sans MS" panose="030F0702030302020204" pitchFamily="66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93267" y="5833453"/>
            <a:ext cx="3816846" cy="1082709"/>
          </a:xfrm>
          <a:prstGeom prst="rect">
            <a:avLst/>
          </a:prstGeom>
        </p:spPr>
        <p:txBody>
          <a:bodyPr lIns="91435" tIns="45718" rIns="91435" bIns="45718"/>
          <a:lstStyle>
            <a:lvl1pPr marL="457199" indent="-4571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4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99" indent="-381000" algn="l" defTabSz="609598" rtl="0" eaLnBrk="1" latinLnBrk="0" hangingPunct="1">
              <a:spcBef>
                <a:spcPct val="20000"/>
              </a:spcBef>
              <a:buFont typeface="Arial"/>
              <a:buChar char="–"/>
              <a:defRPr sz="37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98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99" indent="-304801" algn="l" defTabSz="609598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97" indent="-304801" algn="l" defTabSz="609598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96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97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95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94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/>
              <a:buNone/>
            </a:pPr>
            <a:r>
              <a:rPr lang="en-GB" sz="2800" b="1" dirty="0" smtClean="0">
                <a:latin typeface="Comic Sans MS" panose="030F0702030302020204" pitchFamily="66" charset="0"/>
                <a:ea typeface="MS PGothic" charset="0"/>
                <a:cs typeface="Arial" panose="020B0604020202020204" pitchFamily="34" charset="0"/>
              </a:rPr>
              <a:t>Capture uncertainty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/>
              <a:buNone/>
            </a:pPr>
            <a:r>
              <a:rPr lang="en-GB" sz="2800" b="1" dirty="0" smtClean="0">
                <a:latin typeface="Comic Sans MS" panose="030F0702030302020204" pitchFamily="66" charset="0"/>
                <a:ea typeface="MS PGothic" charset="0"/>
                <a:cs typeface="Arial" panose="020B0604020202020204" pitchFamily="34" charset="0"/>
                <a:sym typeface="Tahoma" charset="0"/>
              </a:rPr>
              <a:t>Consider scenarios</a:t>
            </a:r>
            <a:endParaRPr lang="en-US" sz="2800" dirty="0">
              <a:latin typeface="Comic Sans MS" panose="030F0702030302020204" pitchFamily="66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762833" y="3249663"/>
            <a:ext cx="6838361" cy="4507457"/>
            <a:chOff x="4762833" y="3249663"/>
            <a:chExt cx="6838361" cy="450745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5" r="51489" b="47290"/>
            <a:stretch/>
          </p:blipFill>
          <p:spPr>
            <a:xfrm>
              <a:off x="6796697" y="3995875"/>
              <a:ext cx="3440584" cy="2799412"/>
            </a:xfrm>
            <a:prstGeom prst="rect">
              <a:avLst/>
            </a:prstGeom>
          </p:spPr>
        </p:pic>
        <p:sp>
          <p:nvSpPr>
            <p:cNvPr id="14" name="Rectangle 2"/>
            <p:cNvSpPr txBox="1">
              <a:spLocks noChangeArrowheads="1"/>
            </p:cNvSpPr>
            <p:nvPr/>
          </p:nvSpPr>
          <p:spPr>
            <a:xfrm>
              <a:off x="5768546" y="7037040"/>
              <a:ext cx="5832648" cy="720080"/>
            </a:xfrm>
            <a:prstGeom prst="rect">
              <a:avLst/>
            </a:prstGeom>
          </p:spPr>
          <p:txBody>
            <a:bodyPr lIns="91435" tIns="45718" rIns="91435" bIns="45718"/>
            <a:lstStyle>
              <a:lvl1pPr marL="457199" indent="-457199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4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90599" indent="-381000" algn="l" defTabSz="609598" rtl="0" eaLnBrk="1" latinLnBrk="0" hangingPunct="1">
                <a:spcBef>
                  <a:spcPct val="20000"/>
                </a:spcBef>
                <a:buFont typeface="Arial"/>
                <a:buChar char="–"/>
                <a:defRPr sz="37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98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99" indent="-304801" algn="l" defTabSz="609598" rtl="0" eaLnBrk="1" latinLnBrk="0" hangingPunct="1">
                <a:spcBef>
                  <a:spcPct val="20000"/>
                </a:spcBef>
                <a:buFont typeface="Arial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97" indent="-304801" algn="l" defTabSz="609598" rtl="0" eaLnBrk="1" latinLnBrk="0" hangingPunct="1">
                <a:spcBef>
                  <a:spcPct val="20000"/>
                </a:spcBef>
                <a:buFont typeface="Arial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96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97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995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594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10000"/>
                </a:lnSpc>
                <a:spcAft>
                  <a:spcPts val="0"/>
                </a:spcAft>
                <a:buFont typeface="Arial"/>
                <a:buNone/>
              </a:pPr>
              <a:r>
                <a:rPr lang="en-GB" sz="2800" b="1" dirty="0" smtClean="0">
                  <a:latin typeface="Comic Sans MS" panose="030F0702030302020204" pitchFamily="66" charset="0"/>
                  <a:ea typeface="MS PGothic" charset="0"/>
                  <a:cs typeface="Arial" panose="020B0604020202020204" pitchFamily="34" charset="0"/>
                </a:rPr>
                <a:t>Obtain generalizable conclusions</a:t>
              </a:r>
              <a:endParaRPr lang="en-US" sz="2800" dirty="0">
                <a:latin typeface="Comic Sans MS" panose="030F0702030302020204" pitchFamily="66" charset="0"/>
                <a:ea typeface="ヒラギノ角ゴ ProN W3" charset="0"/>
                <a:cs typeface="Arial" panose="020B0604020202020204" pitchFamily="34" charset="0"/>
                <a:sym typeface="Tahoma" charset="0"/>
              </a:endParaRPr>
            </a:p>
          </p:txBody>
        </p:sp>
        <p:sp>
          <p:nvSpPr>
            <p:cNvPr id="17" name="Rectangle 2"/>
            <p:cNvSpPr txBox="1">
              <a:spLocks noChangeArrowheads="1"/>
            </p:cNvSpPr>
            <p:nvPr/>
          </p:nvSpPr>
          <p:spPr>
            <a:xfrm>
              <a:off x="6688859" y="3249663"/>
              <a:ext cx="3656260" cy="720080"/>
            </a:xfrm>
            <a:prstGeom prst="rect">
              <a:avLst/>
            </a:prstGeom>
          </p:spPr>
          <p:txBody>
            <a:bodyPr lIns="91435" tIns="45718" rIns="91435" bIns="45718"/>
            <a:lstStyle>
              <a:lvl1pPr marL="457199" indent="-457199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4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90599" indent="-381000" algn="l" defTabSz="609598" rtl="0" eaLnBrk="1" latinLnBrk="0" hangingPunct="1">
                <a:spcBef>
                  <a:spcPct val="20000"/>
                </a:spcBef>
                <a:buFont typeface="Arial"/>
                <a:buChar char="–"/>
                <a:defRPr sz="37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98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99" indent="-304801" algn="l" defTabSz="609598" rtl="0" eaLnBrk="1" latinLnBrk="0" hangingPunct="1">
                <a:spcBef>
                  <a:spcPct val="20000"/>
                </a:spcBef>
                <a:buFont typeface="Arial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97" indent="-304801" algn="l" defTabSz="609598" rtl="0" eaLnBrk="1" latinLnBrk="0" hangingPunct="1">
                <a:spcBef>
                  <a:spcPct val="20000"/>
                </a:spcBef>
                <a:buFont typeface="Arial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96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97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995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594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10000"/>
                </a:lnSpc>
                <a:spcAft>
                  <a:spcPts val="0"/>
                </a:spcAft>
                <a:buFont typeface="Arial"/>
                <a:buNone/>
              </a:pPr>
              <a:r>
                <a:rPr lang="en-US" sz="3600" b="1" dirty="0" smtClean="0">
                  <a:latin typeface="Comic Sans MS" panose="030F0702030302020204" pitchFamily="66" charset="0"/>
                  <a:ea typeface="ヒラギノ角ゴ ProN W3" charset="0"/>
                  <a:cs typeface="Arial" panose="020B0604020202020204" pitchFamily="34" charset="0"/>
                  <a:sym typeface="Tahoma" charset="0"/>
                </a:rPr>
                <a:t>Analyze results</a:t>
              </a:r>
              <a:endParaRPr lang="en-US" sz="3600" b="1" dirty="0">
                <a:latin typeface="Comic Sans MS" panose="030F0702030302020204" pitchFamily="66" charset="0"/>
                <a:ea typeface="ヒラギノ角ゴ ProN W3" charset="0"/>
                <a:cs typeface="Arial" panose="020B0604020202020204" pitchFamily="34" charset="0"/>
                <a:sym typeface="Tahoma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62833" y="4774193"/>
              <a:ext cx="1963082" cy="118272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0382141" y="4248875"/>
            <a:ext cx="6928900" cy="4974537"/>
            <a:chOff x="10382141" y="4248875"/>
            <a:chExt cx="6928900" cy="4974537"/>
          </a:xfrm>
        </p:grpSpPr>
        <p:grpSp>
          <p:nvGrpSpPr>
            <p:cNvPr id="25" name="Group 24"/>
            <p:cNvGrpSpPr/>
            <p:nvPr/>
          </p:nvGrpSpPr>
          <p:grpSpPr>
            <a:xfrm>
              <a:off x="11478393" y="4248875"/>
              <a:ext cx="5832648" cy="4974537"/>
              <a:chOff x="11478393" y="4248875"/>
              <a:chExt cx="5832648" cy="497453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8563" y="4968955"/>
                <a:ext cx="3879110" cy="3652664"/>
              </a:xfrm>
              <a:prstGeom prst="rect">
                <a:avLst/>
              </a:prstGeom>
            </p:spPr>
          </p:pic>
          <p:sp>
            <p:nvSpPr>
              <p:cNvPr id="16" name="Rectangle 2"/>
              <p:cNvSpPr txBox="1">
                <a:spLocks noChangeArrowheads="1"/>
              </p:cNvSpPr>
              <p:nvPr/>
            </p:nvSpPr>
            <p:spPr>
              <a:xfrm>
                <a:off x="11478393" y="8503332"/>
                <a:ext cx="5832648" cy="720080"/>
              </a:xfrm>
              <a:prstGeom prst="rect">
                <a:avLst/>
              </a:prstGeom>
            </p:spPr>
            <p:txBody>
              <a:bodyPr lIns="91435" tIns="45718" rIns="91435" bIns="45718"/>
              <a:lstStyle>
                <a:lvl1pPr marL="457199" indent="-457199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41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90599" indent="-381000" algn="l" defTabSz="609598" rtl="0" eaLnBrk="1" latinLnBrk="0" hangingPunct="1">
                  <a:spcBef>
                    <a:spcPct val="20000"/>
                  </a:spcBef>
                  <a:buFont typeface="Arial"/>
                  <a:buChar char="–"/>
                  <a:defRPr sz="37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23998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3599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–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197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»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2796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97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995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594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lnSpc>
                    <a:spcPct val="110000"/>
                  </a:lnSpc>
                  <a:spcAft>
                    <a:spcPts val="0"/>
                  </a:spcAft>
                  <a:buFont typeface="Arial"/>
                  <a:buNone/>
                </a:pPr>
                <a:r>
                  <a:rPr lang="en-GB" sz="2800" b="1" dirty="0" smtClean="0">
                    <a:latin typeface="Comic Sans MS" panose="030F0702030302020204" pitchFamily="66" charset="0"/>
                    <a:ea typeface="MS PGothic" charset="0"/>
                    <a:cs typeface="Arial" panose="020B0604020202020204" pitchFamily="34" charset="0"/>
                  </a:rPr>
                  <a:t>“Upscale” findings to field scale</a:t>
                </a:r>
                <a:endParaRPr lang="en-US" sz="2800" dirty="0">
                  <a:latin typeface="Comic Sans MS" panose="030F0702030302020204" pitchFamily="66" charset="0"/>
                  <a:ea typeface="ヒラギノ角ゴ ProN W3" charset="0"/>
                  <a:cs typeface="Arial" panose="020B0604020202020204" pitchFamily="34" charset="0"/>
                  <a:sym typeface="Tahoma" charset="0"/>
                </a:endParaRPr>
              </a:p>
            </p:txBody>
          </p:sp>
          <p:sp>
            <p:nvSpPr>
              <p:cNvPr id="18" name="Rectangle 2"/>
              <p:cNvSpPr txBox="1">
                <a:spLocks noChangeArrowheads="1"/>
              </p:cNvSpPr>
              <p:nvPr/>
            </p:nvSpPr>
            <p:spPr>
              <a:xfrm>
                <a:off x="12345223" y="4248875"/>
                <a:ext cx="3957755" cy="720080"/>
              </a:xfrm>
              <a:prstGeom prst="rect">
                <a:avLst/>
              </a:prstGeom>
            </p:spPr>
            <p:txBody>
              <a:bodyPr lIns="91435" tIns="45718" rIns="91435" bIns="45718"/>
              <a:lstStyle>
                <a:lvl1pPr marL="457199" indent="-457199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41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90599" indent="-381000" algn="l" defTabSz="609598" rtl="0" eaLnBrk="1" latinLnBrk="0" hangingPunct="1">
                  <a:spcBef>
                    <a:spcPct val="20000"/>
                  </a:spcBef>
                  <a:buFont typeface="Arial"/>
                  <a:buChar char="–"/>
                  <a:defRPr sz="37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23998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3599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–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197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»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2796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97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995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594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lnSpc>
                    <a:spcPct val="110000"/>
                  </a:lnSpc>
                  <a:spcAft>
                    <a:spcPts val="0"/>
                  </a:spcAft>
                  <a:buFont typeface="Arial"/>
                  <a:buNone/>
                </a:pPr>
                <a:r>
                  <a:rPr lang="en-US" sz="3600" b="1" dirty="0" smtClean="0">
                    <a:latin typeface="Comic Sans MS" panose="030F0702030302020204" pitchFamily="66" charset="0"/>
                    <a:ea typeface="ヒラギノ角ゴ ProN W3" charset="0"/>
                    <a:cs typeface="Arial" panose="020B0604020202020204" pitchFamily="34" charset="0"/>
                    <a:sym typeface="Tahoma" charset="0"/>
                  </a:rPr>
                  <a:t>Devise strategy</a:t>
                </a:r>
                <a:endParaRPr lang="en-US" sz="3600" b="1" dirty="0">
                  <a:latin typeface="Comic Sans MS" panose="030F0702030302020204" pitchFamily="66" charset="0"/>
                  <a:ea typeface="ヒラギノ角ゴ ProN W3" charset="0"/>
                  <a:cs typeface="Arial" panose="020B0604020202020204" pitchFamily="34" charset="0"/>
                  <a:sym typeface="Tahoma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82141" y="5733436"/>
              <a:ext cx="1963082" cy="1182727"/>
            </a:xfrm>
            <a:prstGeom prst="rect">
              <a:avLst/>
            </a:prstGeom>
          </p:spPr>
        </p:pic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541339" y="2284512"/>
            <a:ext cx="2611966" cy="720080"/>
          </a:xfrm>
          <a:prstGeom prst="rect">
            <a:avLst/>
          </a:prstGeom>
        </p:spPr>
        <p:txBody>
          <a:bodyPr lIns="91435" tIns="45718" rIns="91435" bIns="45718"/>
          <a:lstStyle>
            <a:lvl1pPr marL="457199" indent="-4571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4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99" indent="-381000" algn="l" defTabSz="609598" rtl="0" eaLnBrk="1" latinLnBrk="0" hangingPunct="1">
              <a:spcBef>
                <a:spcPct val="20000"/>
              </a:spcBef>
              <a:buFont typeface="Arial"/>
              <a:buChar char="–"/>
              <a:defRPr sz="37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98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99" indent="-304801" algn="l" defTabSz="609598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97" indent="-304801" algn="l" defTabSz="609598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96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97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95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94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/>
              <a:buNone/>
            </a:pPr>
            <a:r>
              <a:rPr lang="en-GB" sz="2000" b="1" dirty="0" smtClean="0">
                <a:latin typeface="Comic Sans MS" panose="030F0702030302020204" pitchFamily="66" charset="0"/>
                <a:ea typeface="MS PGothic" charset="0"/>
                <a:cs typeface="Arial" panose="020B0604020202020204" pitchFamily="34" charset="0"/>
              </a:rPr>
              <a:t>X1000s realization</a:t>
            </a:r>
            <a:endParaRPr lang="en-US" sz="2000" dirty="0">
              <a:latin typeface="Comic Sans MS" panose="030F0702030302020204" pitchFamily="66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85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/>
              <a:t>Motivation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D0F364-22BA-416E-A5DB-6EBF3ED48215}"/>
              </a:ext>
            </a:extLst>
          </p:cNvPr>
          <p:cNvSpPr txBox="1"/>
          <p:nvPr/>
        </p:nvSpPr>
        <p:spPr>
          <a:xfrm>
            <a:off x="15510891" y="2392522"/>
            <a:ext cx="2259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6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36F1C9-AAFF-4DB0-B3FF-CDD441F55087}"/>
              </a:ext>
            </a:extLst>
          </p:cNvPr>
          <p:cNvSpPr txBox="1"/>
          <p:nvPr/>
        </p:nvSpPr>
        <p:spPr>
          <a:xfrm>
            <a:off x="15510891" y="4726160"/>
            <a:ext cx="2979516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aseline="-25000" dirty="0">
                <a:latin typeface="Arial" panose="020B0604020202020204" pitchFamily="34" charset="0"/>
                <a:cs typeface="Arial" panose="020B0604020202020204" pitchFamily="34" charset="0"/>
              </a:rPr>
              <a:t>&lt;2°C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5D4E2D-7E5E-4D85-8DA9-22658D662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031" y="0"/>
            <a:ext cx="3743806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93" y="1600699"/>
            <a:ext cx="11243910" cy="79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65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16887" y="527761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 smtClean="0"/>
              <a:t>Relevance</a:t>
            </a:r>
            <a:endParaRPr lang="en-US" sz="5867" dirty="0"/>
          </a:p>
        </p:txBody>
      </p:sp>
      <p:grpSp>
        <p:nvGrpSpPr>
          <p:cNvPr id="7" name="Group 6"/>
          <p:cNvGrpSpPr/>
          <p:nvPr/>
        </p:nvGrpSpPr>
        <p:grpSpPr>
          <a:xfrm>
            <a:off x="4133627" y="1481742"/>
            <a:ext cx="8116630" cy="7932133"/>
            <a:chOff x="8310091" y="1610292"/>
            <a:chExt cx="8116630" cy="79321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3" t="7664" r="28377"/>
            <a:stretch/>
          </p:blipFill>
          <p:spPr>
            <a:xfrm>
              <a:off x="8310091" y="1610292"/>
              <a:ext cx="8116630" cy="74704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894267" y="9080760"/>
              <a:ext cx="5302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Source: Heat Roadmap Europe 2013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9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16951" y="3628627"/>
            <a:ext cx="16610351" cy="700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6211" indent="-276211" algn="l" rtl="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8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819108" indent="-269861" algn="l" rtl="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360418" indent="-269861" algn="l" rtl="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901727" indent="-269861" algn="l" rtl="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444625" indent="-269861" algn="l" rtl="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3095208" indent="-270915" algn="l" rtl="0" eaLnBrk="0" fontAlgn="base" hangingPunct="0">
              <a:lnSpc>
                <a:spcPts val="3556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6pPr>
            <a:lvl7pPr marL="3745405" indent="-270915" algn="l" rtl="0" eaLnBrk="0" fontAlgn="base" hangingPunct="0">
              <a:lnSpc>
                <a:spcPts val="3556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7pPr>
            <a:lvl8pPr marL="4395601" indent="-270915" algn="l" rtl="0" eaLnBrk="0" fontAlgn="base" hangingPunct="0">
              <a:lnSpc>
                <a:spcPts val="3556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8pPr>
            <a:lvl9pPr marL="5045796" indent="-270915" algn="l" rtl="0" eaLnBrk="0" fontAlgn="base" hangingPunct="0">
              <a:lnSpc>
                <a:spcPts val="3556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GB" sz="3734" kern="0" dirty="0"/>
          </a:p>
          <a:p>
            <a:pPr marL="0" indent="0" algn="ctr">
              <a:buNone/>
            </a:pPr>
            <a:endParaRPr lang="en-GB" sz="3734" kern="0" dirty="0"/>
          </a:p>
          <a:p>
            <a:pPr marL="0" indent="0" algn="ctr">
              <a:buNone/>
            </a:pPr>
            <a:endParaRPr lang="en-GB" sz="3734" kern="0" dirty="0"/>
          </a:p>
          <a:p>
            <a:pPr marL="0" indent="0" algn="ctr">
              <a:buNone/>
            </a:pPr>
            <a:endParaRPr lang="en-GB" sz="3734" kern="0" dirty="0"/>
          </a:p>
          <a:p>
            <a:pPr marL="0" indent="0" algn="ctr">
              <a:buNone/>
            </a:pPr>
            <a:r>
              <a:rPr lang="en-GB" sz="3734" kern="0" dirty="0"/>
              <a:t>Contact:</a:t>
            </a:r>
          </a:p>
          <a:p>
            <a:pPr marL="0" indent="0" algn="ctr">
              <a:buNone/>
            </a:pPr>
            <a:r>
              <a:rPr lang="en-GB" sz="3734" kern="0" dirty="0"/>
              <a:t>A.Daniilidis@tudelft.nl</a:t>
            </a:r>
          </a:p>
        </p:txBody>
      </p:sp>
    </p:spTree>
    <p:extLst>
      <p:ext uri="{BB962C8B-B14F-4D97-AF65-F5344CB8AC3E}">
        <p14:creationId xmlns:p14="http://schemas.microsoft.com/office/powerpoint/2010/main" val="2901641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/>
              <a:t>Motivation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40" y="1822577"/>
            <a:ext cx="5998739" cy="708667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167336" y="2152551"/>
            <a:ext cx="4968553" cy="6756697"/>
            <a:chOff x="2167336" y="1606374"/>
            <a:chExt cx="4968553" cy="6756697"/>
          </a:xfrm>
        </p:grpSpPr>
        <p:sp>
          <p:nvSpPr>
            <p:cNvPr id="4" name="Rectangle 3"/>
            <p:cNvSpPr/>
            <p:nvPr/>
          </p:nvSpPr>
          <p:spPr>
            <a:xfrm>
              <a:off x="3823521" y="1636415"/>
              <a:ext cx="3312368" cy="6726656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67336" y="1606374"/>
              <a:ext cx="792087" cy="6726656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59423" y="1606374"/>
              <a:ext cx="818098" cy="67437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77521" y="1174267"/>
            <a:ext cx="12204500" cy="8351027"/>
            <a:chOff x="3777521" y="1377356"/>
            <a:chExt cx="12204500" cy="8351027"/>
          </a:xfrm>
        </p:grpSpPr>
        <p:grpSp>
          <p:nvGrpSpPr>
            <p:cNvPr id="9" name="Group 8"/>
            <p:cNvGrpSpPr/>
            <p:nvPr/>
          </p:nvGrpSpPr>
          <p:grpSpPr>
            <a:xfrm>
              <a:off x="9702865" y="1377356"/>
              <a:ext cx="6279156" cy="8351027"/>
              <a:chOff x="9702865" y="1377356"/>
              <a:chExt cx="6279156" cy="835102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686"/>
              <a:stretch/>
            </p:blipFill>
            <p:spPr>
              <a:xfrm>
                <a:off x="9702865" y="1377356"/>
                <a:ext cx="6279156" cy="8351027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9702865" y="1377356"/>
                <a:ext cx="6240074" cy="823960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V="1">
              <a:off x="3777521" y="1384403"/>
              <a:ext cx="5925344" cy="97123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77521" y="9099406"/>
              <a:ext cx="5925344" cy="51755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69824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 smtClean="0"/>
              <a:t>Geothermal systems</a:t>
            </a:r>
            <a:endParaRPr lang="en-US" sz="5867" dirty="0"/>
          </a:p>
        </p:txBody>
      </p:sp>
      <p:pic>
        <p:nvPicPr>
          <p:cNvPr id="14" name="Picture 2" descr="D:\Dropbox\TU\Courses\GEOMOOC\Figures\Overzicht_ENG_Power_D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55" y="2212504"/>
            <a:ext cx="15319584" cy="61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734027" y="1636440"/>
            <a:ext cx="3888432" cy="66967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690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/>
              <a:t>Background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3109877" y="1623522"/>
            <a:ext cx="13345991" cy="7429725"/>
          </a:xfrm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89811" y="2932584"/>
            <a:ext cx="6896844" cy="5927531"/>
            <a:chOff x="8886155" y="2625448"/>
            <a:chExt cx="6896844" cy="59275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86155" y="2625448"/>
              <a:ext cx="6896844" cy="546586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902379" y="8091314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Crooijmans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et.al. 2016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757363" y="1143955"/>
            <a:ext cx="8667750" cy="7637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1609725" algn="l"/>
                <a:tab pos="1706563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rPr>
              <a:t>Three types of reservoir models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93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/>
              <a:t>Background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3109877" y="1623522"/>
            <a:ext cx="13345991" cy="7429725"/>
          </a:xfrm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09691" y="2740077"/>
            <a:ext cx="8886825" cy="6898499"/>
            <a:chOff x="8504804" y="1492424"/>
            <a:chExt cx="8886825" cy="6898499"/>
          </a:xfrm>
        </p:grpSpPr>
        <p:sp>
          <p:nvSpPr>
            <p:cNvPr id="9" name="TextBox 8"/>
            <p:cNvSpPr txBox="1"/>
            <p:nvPr/>
          </p:nvSpPr>
          <p:spPr>
            <a:xfrm>
              <a:off x="11817172" y="7929258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Willems et.al. 2017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4804" y="1492424"/>
              <a:ext cx="8886825" cy="64008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757363" y="1143955"/>
            <a:ext cx="8667750" cy="7637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1609725" algn="l"/>
                <a:tab pos="1706563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rPr>
              <a:t>Well spacing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63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/>
              <a:t>Background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3109877" y="1623522"/>
            <a:ext cx="13345991" cy="7429725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endParaRPr lang="en-US" dirty="0"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37483" y="3059852"/>
            <a:ext cx="12616191" cy="5600038"/>
            <a:chOff x="4469605" y="1403668"/>
            <a:chExt cx="12616191" cy="5600038"/>
          </a:xfrm>
        </p:grpSpPr>
        <p:sp>
          <p:nvSpPr>
            <p:cNvPr id="9" name="TextBox 8"/>
            <p:cNvSpPr txBox="1"/>
            <p:nvPr/>
          </p:nvSpPr>
          <p:spPr>
            <a:xfrm>
              <a:off x="9150125" y="6542041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Willems et.al. 2017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9605" y="1403668"/>
              <a:ext cx="12616191" cy="520668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757363" y="1143955"/>
            <a:ext cx="8667750" cy="7637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1609725" algn="l"/>
                <a:tab pos="1706563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Tahoma" charset="0"/>
              </a:rPr>
              <a:t>Interference – two doublets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547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7" y="2220632"/>
            <a:ext cx="5099545" cy="40130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 smtClean="0"/>
              <a:t>Underlying idea</a:t>
            </a:r>
            <a:endParaRPr lang="en-US" sz="5867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0" y="1708473"/>
            <a:ext cx="5768546" cy="72008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GB" sz="3600" b="1" dirty="0" smtClean="0">
                <a:latin typeface="Comic Sans MS" panose="030F0702030302020204" pitchFamily="66" charset="0"/>
                <a:ea typeface="MS PGothic" charset="0"/>
                <a:cs typeface="Arial" panose="020B0604020202020204" pitchFamily="34" charset="0"/>
              </a:rPr>
              <a:t>“Simple” synthetic model</a:t>
            </a:r>
            <a:endParaRPr lang="en-US" sz="3600" dirty="0">
              <a:latin typeface="Comic Sans MS" panose="030F0702030302020204" pitchFamily="66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93267" y="5833453"/>
            <a:ext cx="3816846" cy="1082709"/>
          </a:xfrm>
          <a:prstGeom prst="rect">
            <a:avLst/>
          </a:prstGeom>
        </p:spPr>
        <p:txBody>
          <a:bodyPr lIns="91435" tIns="45718" rIns="91435" bIns="45718"/>
          <a:lstStyle>
            <a:lvl1pPr marL="457199" indent="-4571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4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99" indent="-381000" algn="l" defTabSz="609598" rtl="0" eaLnBrk="1" latinLnBrk="0" hangingPunct="1">
              <a:spcBef>
                <a:spcPct val="20000"/>
              </a:spcBef>
              <a:buFont typeface="Arial"/>
              <a:buChar char="–"/>
              <a:defRPr sz="37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98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99" indent="-304801" algn="l" defTabSz="609598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97" indent="-304801" algn="l" defTabSz="609598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96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97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95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94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/>
              <a:buNone/>
            </a:pPr>
            <a:r>
              <a:rPr lang="en-GB" sz="2800" b="1" dirty="0" smtClean="0">
                <a:latin typeface="Comic Sans MS" panose="030F0702030302020204" pitchFamily="66" charset="0"/>
                <a:ea typeface="MS PGothic" charset="0"/>
                <a:cs typeface="Arial" panose="020B0604020202020204" pitchFamily="34" charset="0"/>
              </a:rPr>
              <a:t>Capture uncertainty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/>
              <a:buNone/>
            </a:pPr>
            <a:r>
              <a:rPr lang="en-GB" sz="2800" b="1" dirty="0" smtClean="0">
                <a:latin typeface="Comic Sans MS" panose="030F0702030302020204" pitchFamily="66" charset="0"/>
                <a:ea typeface="MS PGothic" charset="0"/>
                <a:cs typeface="Arial" panose="020B0604020202020204" pitchFamily="34" charset="0"/>
                <a:sym typeface="Tahoma" charset="0"/>
              </a:rPr>
              <a:t>Consider scenarios</a:t>
            </a:r>
            <a:endParaRPr lang="en-US" sz="2800" dirty="0">
              <a:latin typeface="Comic Sans MS" panose="030F0702030302020204" pitchFamily="66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762833" y="3249663"/>
            <a:ext cx="6838361" cy="4507457"/>
            <a:chOff x="4762833" y="3249663"/>
            <a:chExt cx="6838361" cy="450745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5" r="51489" b="47290"/>
            <a:stretch/>
          </p:blipFill>
          <p:spPr>
            <a:xfrm>
              <a:off x="6796697" y="3995875"/>
              <a:ext cx="3440584" cy="2799412"/>
            </a:xfrm>
            <a:prstGeom prst="rect">
              <a:avLst/>
            </a:prstGeom>
          </p:spPr>
        </p:pic>
        <p:sp>
          <p:nvSpPr>
            <p:cNvPr id="14" name="Rectangle 2"/>
            <p:cNvSpPr txBox="1">
              <a:spLocks noChangeArrowheads="1"/>
            </p:cNvSpPr>
            <p:nvPr/>
          </p:nvSpPr>
          <p:spPr>
            <a:xfrm>
              <a:off x="5768546" y="7037040"/>
              <a:ext cx="5832648" cy="720080"/>
            </a:xfrm>
            <a:prstGeom prst="rect">
              <a:avLst/>
            </a:prstGeom>
          </p:spPr>
          <p:txBody>
            <a:bodyPr lIns="91435" tIns="45718" rIns="91435" bIns="45718"/>
            <a:lstStyle>
              <a:lvl1pPr marL="457199" indent="-457199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4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90599" indent="-381000" algn="l" defTabSz="609598" rtl="0" eaLnBrk="1" latinLnBrk="0" hangingPunct="1">
                <a:spcBef>
                  <a:spcPct val="20000"/>
                </a:spcBef>
                <a:buFont typeface="Arial"/>
                <a:buChar char="–"/>
                <a:defRPr sz="37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98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99" indent="-304801" algn="l" defTabSz="609598" rtl="0" eaLnBrk="1" latinLnBrk="0" hangingPunct="1">
                <a:spcBef>
                  <a:spcPct val="20000"/>
                </a:spcBef>
                <a:buFont typeface="Arial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97" indent="-304801" algn="l" defTabSz="609598" rtl="0" eaLnBrk="1" latinLnBrk="0" hangingPunct="1">
                <a:spcBef>
                  <a:spcPct val="20000"/>
                </a:spcBef>
                <a:buFont typeface="Arial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96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97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995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594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10000"/>
                </a:lnSpc>
                <a:spcAft>
                  <a:spcPts val="0"/>
                </a:spcAft>
                <a:buFont typeface="Arial"/>
                <a:buNone/>
              </a:pPr>
              <a:r>
                <a:rPr lang="en-GB" sz="2800" b="1" dirty="0" smtClean="0">
                  <a:latin typeface="Comic Sans MS" panose="030F0702030302020204" pitchFamily="66" charset="0"/>
                  <a:ea typeface="MS PGothic" charset="0"/>
                  <a:cs typeface="Arial" panose="020B0604020202020204" pitchFamily="34" charset="0"/>
                </a:rPr>
                <a:t>Obtain generalizable conclusions</a:t>
              </a:r>
              <a:endParaRPr lang="en-US" sz="2800" dirty="0">
                <a:latin typeface="Comic Sans MS" panose="030F0702030302020204" pitchFamily="66" charset="0"/>
                <a:ea typeface="ヒラギノ角ゴ ProN W3" charset="0"/>
                <a:cs typeface="Arial" panose="020B0604020202020204" pitchFamily="34" charset="0"/>
                <a:sym typeface="Tahoma" charset="0"/>
              </a:endParaRPr>
            </a:p>
          </p:txBody>
        </p:sp>
        <p:sp>
          <p:nvSpPr>
            <p:cNvPr id="17" name="Rectangle 2"/>
            <p:cNvSpPr txBox="1">
              <a:spLocks noChangeArrowheads="1"/>
            </p:cNvSpPr>
            <p:nvPr/>
          </p:nvSpPr>
          <p:spPr>
            <a:xfrm>
              <a:off x="6688859" y="3249663"/>
              <a:ext cx="3656260" cy="720080"/>
            </a:xfrm>
            <a:prstGeom prst="rect">
              <a:avLst/>
            </a:prstGeom>
          </p:spPr>
          <p:txBody>
            <a:bodyPr lIns="91435" tIns="45718" rIns="91435" bIns="45718"/>
            <a:lstStyle>
              <a:lvl1pPr marL="457199" indent="-457199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4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90599" indent="-381000" algn="l" defTabSz="609598" rtl="0" eaLnBrk="1" latinLnBrk="0" hangingPunct="1">
                <a:spcBef>
                  <a:spcPct val="20000"/>
                </a:spcBef>
                <a:buFont typeface="Arial"/>
                <a:buChar char="–"/>
                <a:defRPr sz="37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98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99" indent="-304801" algn="l" defTabSz="609598" rtl="0" eaLnBrk="1" latinLnBrk="0" hangingPunct="1">
                <a:spcBef>
                  <a:spcPct val="20000"/>
                </a:spcBef>
                <a:buFont typeface="Arial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97" indent="-304801" algn="l" defTabSz="609598" rtl="0" eaLnBrk="1" latinLnBrk="0" hangingPunct="1">
                <a:spcBef>
                  <a:spcPct val="20000"/>
                </a:spcBef>
                <a:buFont typeface="Arial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96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97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995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594" indent="-304801" algn="l" defTabSz="609598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10000"/>
                </a:lnSpc>
                <a:spcAft>
                  <a:spcPts val="0"/>
                </a:spcAft>
                <a:buFont typeface="Arial"/>
                <a:buNone/>
              </a:pPr>
              <a:r>
                <a:rPr lang="en-US" sz="3600" b="1" dirty="0" smtClean="0">
                  <a:latin typeface="Comic Sans MS" panose="030F0702030302020204" pitchFamily="66" charset="0"/>
                  <a:ea typeface="ヒラギノ角ゴ ProN W3" charset="0"/>
                  <a:cs typeface="Arial" panose="020B0604020202020204" pitchFamily="34" charset="0"/>
                  <a:sym typeface="Tahoma" charset="0"/>
                </a:rPr>
                <a:t>Analyze results</a:t>
              </a:r>
              <a:endParaRPr lang="en-US" sz="3600" b="1" dirty="0">
                <a:latin typeface="Comic Sans MS" panose="030F0702030302020204" pitchFamily="66" charset="0"/>
                <a:ea typeface="ヒラギノ角ゴ ProN W3" charset="0"/>
                <a:cs typeface="Arial" panose="020B0604020202020204" pitchFamily="34" charset="0"/>
                <a:sym typeface="Tahoma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62833" y="4774193"/>
              <a:ext cx="1963082" cy="118272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0382141" y="4248875"/>
            <a:ext cx="6928900" cy="4974537"/>
            <a:chOff x="10382141" y="4248875"/>
            <a:chExt cx="6928900" cy="4974537"/>
          </a:xfrm>
        </p:grpSpPr>
        <p:grpSp>
          <p:nvGrpSpPr>
            <p:cNvPr id="25" name="Group 24"/>
            <p:cNvGrpSpPr/>
            <p:nvPr/>
          </p:nvGrpSpPr>
          <p:grpSpPr>
            <a:xfrm>
              <a:off x="11478393" y="4248875"/>
              <a:ext cx="5832648" cy="4974537"/>
              <a:chOff x="11478393" y="4248875"/>
              <a:chExt cx="5832648" cy="497453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8563" y="4968955"/>
                <a:ext cx="3879110" cy="3652664"/>
              </a:xfrm>
              <a:prstGeom prst="rect">
                <a:avLst/>
              </a:prstGeom>
            </p:spPr>
          </p:pic>
          <p:sp>
            <p:nvSpPr>
              <p:cNvPr id="16" name="Rectangle 2"/>
              <p:cNvSpPr txBox="1">
                <a:spLocks noChangeArrowheads="1"/>
              </p:cNvSpPr>
              <p:nvPr/>
            </p:nvSpPr>
            <p:spPr>
              <a:xfrm>
                <a:off x="11478393" y="8503332"/>
                <a:ext cx="5832648" cy="720080"/>
              </a:xfrm>
              <a:prstGeom prst="rect">
                <a:avLst/>
              </a:prstGeom>
            </p:spPr>
            <p:txBody>
              <a:bodyPr lIns="91435" tIns="45718" rIns="91435" bIns="45718"/>
              <a:lstStyle>
                <a:lvl1pPr marL="457199" indent="-457199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41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90599" indent="-381000" algn="l" defTabSz="609598" rtl="0" eaLnBrk="1" latinLnBrk="0" hangingPunct="1">
                  <a:spcBef>
                    <a:spcPct val="20000"/>
                  </a:spcBef>
                  <a:buFont typeface="Arial"/>
                  <a:buChar char="–"/>
                  <a:defRPr sz="37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23998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3599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–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197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»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2796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97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995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594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lnSpc>
                    <a:spcPct val="110000"/>
                  </a:lnSpc>
                  <a:spcAft>
                    <a:spcPts val="0"/>
                  </a:spcAft>
                  <a:buFont typeface="Arial"/>
                  <a:buNone/>
                </a:pPr>
                <a:r>
                  <a:rPr lang="en-GB" sz="2800" b="1" dirty="0" smtClean="0">
                    <a:latin typeface="Comic Sans MS" panose="030F0702030302020204" pitchFamily="66" charset="0"/>
                    <a:ea typeface="MS PGothic" charset="0"/>
                    <a:cs typeface="Arial" panose="020B0604020202020204" pitchFamily="34" charset="0"/>
                  </a:rPr>
                  <a:t>“Upscale” findings to field scale</a:t>
                </a:r>
                <a:endParaRPr lang="en-US" sz="2800" dirty="0">
                  <a:latin typeface="Comic Sans MS" panose="030F0702030302020204" pitchFamily="66" charset="0"/>
                  <a:ea typeface="ヒラギノ角ゴ ProN W3" charset="0"/>
                  <a:cs typeface="Arial" panose="020B0604020202020204" pitchFamily="34" charset="0"/>
                  <a:sym typeface="Tahoma" charset="0"/>
                </a:endParaRPr>
              </a:p>
            </p:txBody>
          </p:sp>
          <p:sp>
            <p:nvSpPr>
              <p:cNvPr id="18" name="Rectangle 2"/>
              <p:cNvSpPr txBox="1">
                <a:spLocks noChangeArrowheads="1"/>
              </p:cNvSpPr>
              <p:nvPr/>
            </p:nvSpPr>
            <p:spPr>
              <a:xfrm>
                <a:off x="12345223" y="4248875"/>
                <a:ext cx="3957755" cy="720080"/>
              </a:xfrm>
              <a:prstGeom prst="rect">
                <a:avLst/>
              </a:prstGeom>
            </p:spPr>
            <p:txBody>
              <a:bodyPr lIns="91435" tIns="45718" rIns="91435" bIns="45718"/>
              <a:lstStyle>
                <a:lvl1pPr marL="457199" indent="-457199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41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90599" indent="-381000" algn="l" defTabSz="609598" rtl="0" eaLnBrk="1" latinLnBrk="0" hangingPunct="1">
                  <a:spcBef>
                    <a:spcPct val="20000"/>
                  </a:spcBef>
                  <a:buFont typeface="Arial"/>
                  <a:buChar char="–"/>
                  <a:defRPr sz="37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23998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3599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–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197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»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2796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97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995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594" indent="-304801" algn="l" defTabSz="60959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lnSpc>
                    <a:spcPct val="110000"/>
                  </a:lnSpc>
                  <a:spcAft>
                    <a:spcPts val="0"/>
                  </a:spcAft>
                  <a:buFont typeface="Arial"/>
                  <a:buNone/>
                </a:pPr>
                <a:r>
                  <a:rPr lang="en-US" sz="3600" b="1" dirty="0" smtClean="0">
                    <a:latin typeface="Comic Sans MS" panose="030F0702030302020204" pitchFamily="66" charset="0"/>
                    <a:ea typeface="ヒラギノ角ゴ ProN W3" charset="0"/>
                    <a:cs typeface="Arial" panose="020B0604020202020204" pitchFamily="34" charset="0"/>
                    <a:sym typeface="Tahoma" charset="0"/>
                  </a:rPr>
                  <a:t>Devise strategy</a:t>
                </a:r>
                <a:endParaRPr lang="en-US" sz="3600" b="1" dirty="0">
                  <a:latin typeface="Comic Sans MS" panose="030F0702030302020204" pitchFamily="66" charset="0"/>
                  <a:ea typeface="ヒラギノ角ゴ ProN W3" charset="0"/>
                  <a:cs typeface="Arial" panose="020B0604020202020204" pitchFamily="34" charset="0"/>
                  <a:sym typeface="Tahoma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82141" y="5733436"/>
              <a:ext cx="1963082" cy="1182727"/>
            </a:xfrm>
            <a:prstGeom prst="rect">
              <a:avLst/>
            </a:prstGeom>
          </p:spPr>
        </p:pic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541339" y="2284512"/>
            <a:ext cx="2611966" cy="720080"/>
          </a:xfrm>
          <a:prstGeom prst="rect">
            <a:avLst/>
          </a:prstGeom>
        </p:spPr>
        <p:txBody>
          <a:bodyPr lIns="91435" tIns="45718" rIns="91435" bIns="45718"/>
          <a:lstStyle>
            <a:lvl1pPr marL="457199" indent="-4571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4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99" indent="-381000" algn="l" defTabSz="609598" rtl="0" eaLnBrk="1" latinLnBrk="0" hangingPunct="1">
              <a:spcBef>
                <a:spcPct val="20000"/>
              </a:spcBef>
              <a:buFont typeface="Arial"/>
              <a:buChar char="–"/>
              <a:defRPr sz="37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98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99" indent="-304801" algn="l" defTabSz="609598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97" indent="-304801" algn="l" defTabSz="609598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96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97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95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94" indent="-304801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/>
              <a:buNone/>
            </a:pPr>
            <a:r>
              <a:rPr lang="en-GB" sz="2000" b="1" dirty="0" smtClean="0">
                <a:latin typeface="Comic Sans MS" panose="030F0702030302020204" pitchFamily="66" charset="0"/>
                <a:ea typeface="MS PGothic" charset="0"/>
                <a:cs typeface="Arial" panose="020B0604020202020204" pitchFamily="34" charset="0"/>
              </a:rPr>
              <a:t>X1000s realization</a:t>
            </a:r>
            <a:endParaRPr lang="en-US" sz="2000" dirty="0">
              <a:latin typeface="Comic Sans MS" panose="030F0702030302020204" pitchFamily="66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11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44044" y="471360"/>
            <a:ext cx="13345890" cy="11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5867" dirty="0" smtClean="0"/>
              <a:t>Synthetic model</a:t>
            </a:r>
            <a:endParaRPr lang="en-US" sz="5867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3" y="3277376"/>
            <a:ext cx="7641315" cy="6388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31" y="3004592"/>
            <a:ext cx="6264696" cy="6710819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idx="1"/>
          </p:nvPr>
        </p:nvSpPr>
        <p:spPr>
          <a:xfrm>
            <a:off x="2261419" y="1348408"/>
            <a:ext cx="14194449" cy="7429725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  <a:tabLst>
                <a:tab pos="1609725" algn="l"/>
                <a:tab pos="1706563" algn="l"/>
              </a:tabLst>
            </a:pPr>
            <a:r>
              <a:rPr lang="en-GB" dirty="0"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2 doublets separated by one </a:t>
            </a:r>
            <a:r>
              <a:rPr lang="en-GB" dirty="0" smtClean="0"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fault</a:t>
            </a:r>
            <a:endParaRPr lang="en-GB" dirty="0"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79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59041</TotalTime>
  <Pages>0</Pages>
  <Words>588</Words>
  <Characters>0</Characters>
  <Application>Microsoft Office PowerPoint</Application>
  <PresentationFormat>Custom</PresentationFormat>
  <Lines>0</Lines>
  <Paragraphs>123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MS PGothic</vt:lpstr>
      <vt:lpstr>MS PGothic</vt:lpstr>
      <vt:lpstr>Arial</vt:lpstr>
      <vt:lpstr>Bookman Old Style</vt:lpstr>
      <vt:lpstr>Calibri</vt:lpstr>
      <vt:lpstr>Comic Sans MS</vt:lpstr>
      <vt:lpstr>Gill Sans</vt:lpstr>
      <vt:lpstr>Tahoma</vt:lpstr>
      <vt:lpstr>Times</vt:lpstr>
      <vt:lpstr>ヒラギノ角ゴ ProN W3</vt:lpstr>
      <vt:lpstr>text</vt:lpstr>
      <vt:lpstr>1_Custom Design</vt:lpstr>
      <vt:lpstr>Custom Design</vt:lpstr>
      <vt:lpstr>DAP symposium 2019, March 12th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Delft -  a bird’s eye view</dc:title>
  <dc:creator>Mark Lammerts</dc:creator>
  <cp:lastModifiedBy>Alex Daniilidis - CITG</cp:lastModifiedBy>
  <cp:revision>614</cp:revision>
  <cp:lastPrinted>2013-11-19T15:01:24Z</cp:lastPrinted>
  <dcterms:modified xsi:type="dcterms:W3CDTF">2019-03-11T07:19:02Z</dcterms:modified>
</cp:coreProperties>
</file>